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7" r:id="rId1"/>
  </p:sldMasterIdLst>
  <p:sldIdLst>
    <p:sldId id="256" r:id="rId2"/>
    <p:sldId id="257" r:id="rId3"/>
    <p:sldId id="258" r:id="rId4"/>
    <p:sldId id="264" r:id="rId5"/>
    <p:sldId id="271" r:id="rId6"/>
    <p:sldId id="263" r:id="rId7"/>
    <p:sldId id="272" r:id="rId8"/>
    <p:sldId id="269" r:id="rId9"/>
    <p:sldId id="259" r:id="rId10"/>
    <p:sldId id="270" r:id="rId11"/>
    <p:sldId id="265" r:id="rId12"/>
    <p:sldId id="262" r:id="rId13"/>
    <p:sldId id="260" r:id="rId14"/>
    <p:sldId id="274" r:id="rId15"/>
    <p:sldId id="275" r:id="rId16"/>
    <p:sldId id="279" r:id="rId17"/>
    <p:sldId id="278" r:id="rId18"/>
    <p:sldId id="26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ernando Saca" initials="FS" lastIdx="9" clrIdx="0">
    <p:extLst>
      <p:ext uri="{19B8F6BF-5375-455C-9EA6-DF929625EA0E}">
        <p15:presenceInfo xmlns:p15="http://schemas.microsoft.com/office/powerpoint/2012/main" userId="55b9460f50b835d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18" autoAdjust="0"/>
    <p:restoredTop sz="94674"/>
  </p:normalViewPr>
  <p:slideViewPr>
    <p:cSldViewPr snapToGrid="0" snapToObjects="1">
      <p:cViewPr varScale="1">
        <p:scale>
          <a:sx n="108" d="100"/>
          <a:sy n="108" d="100"/>
        </p:scale>
        <p:origin x="240" y="6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0-17T11:30:33.506" idx="2">
    <p:pos x="10" y="10"/>
    <p:text>Point of the talk is to present a theorem for case analysis. Introduce theorem at this point; explain what it means (An equation with a variable replaced by true...). Significance will be explained two slides later.</p:text>
    <p:extLst>
      <p:ext uri="{C676402C-5697-4E1C-873F-D02D1690AC5C}">
        <p15:threadingInfo xmlns:p15="http://schemas.microsoft.com/office/powerpoint/2012/main" timeZoneBias="42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18-10-17T11:36:23.685" idx="4">
    <p:pos x="10" y="10"/>
    <p:text>Time won't allow for going through the proofs step-by-step, but it would still be beneficial to solve a snippet of the proof with the audience.</p:text>
    <p:extLst>
      <p:ext uri="{C676402C-5697-4E1C-873F-D02D1690AC5C}">
        <p15:threadingInfo xmlns:p15="http://schemas.microsoft.com/office/powerpoint/2012/main" timeZoneBias="42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18-10-17T11:36:23.685" idx="4">
    <p:pos x="10" y="10"/>
    <p:text>Time won't allow for going through the proofs step-by-step, but it would still be beneficial to solve a snippet of the proof with the audience.</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10-17T11:33:05.687" idx="3">
    <p:pos x="10" y="10"/>
    <p:text>Explain that this theorem is applicable both in the realm of computer science and English argumentation. Then, state that the proof calculus used was the equational system, covered in the Gries and Schneider text. Finally, explain that in the end of the presentation, two proofs and a counterexample will be presented, using the equational system.</p:text>
    <p:extLst>
      <p:ext uri="{C676402C-5697-4E1C-873F-D02D1690AC5C}">
        <p15:threadingInfo xmlns:p15="http://schemas.microsoft.com/office/powerpoint/2012/main" timeZoneBias="4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10-31T00:11:16.368" idx="6">
    <p:pos x="10" y="10"/>
    <p:text>Time precludes me from giving a more complex example, so we'll do something that's common sense. We'll show that whatever isn't not, is.</p:text>
    <p:extLst>
      <p:ext uri="{C676402C-5697-4E1C-873F-D02D1690AC5C}">
        <p15:threadingInfo xmlns:p15="http://schemas.microsoft.com/office/powerpoint/2012/main" timeZoneBias="420"/>
      </p:ext>
    </p:extLst>
  </p:cm>
  <p:cm authorId="1" dt="2018-10-31T00:12:11.105" idx="7">
    <p:pos x="106" y="106"/>
    <p:text>Assuming there's no radioactive fallout, or that there's no Aurora Borealis, it should be false that the sky is green!</p:text>
    <p:extLst>
      <p:ext uri="{C676402C-5697-4E1C-873F-D02D1690AC5C}">
        <p15:threadingInfo xmlns:p15="http://schemas.microsoft.com/office/powerpoint/2012/main" timeZoneBias="420"/>
      </p:ext>
    </p:extLst>
  </p:cm>
  <p:cm authorId="1" dt="2018-10-31T00:33:05.104" idx="8">
    <p:pos x="202" y="202"/>
    <p:text>Anyhow, the point is: assume this picture is false</p:text>
    <p:extLst>
      <p:ext uri="{C676402C-5697-4E1C-873F-D02D1690AC5C}">
        <p15:threadingInfo xmlns:p15="http://schemas.microsoft.com/office/powerpoint/2012/main" timeZoneBias="4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8-10-31T00:11:16.368" idx="6">
    <p:pos x="10" y="10"/>
    <p:text>Time precludes me from giving a more complex example, so we'll do something that's common sense. We'll show that whatever isn't not, is.</p:text>
    <p:extLst>
      <p:ext uri="{C676402C-5697-4E1C-873F-D02D1690AC5C}">
        <p15:threadingInfo xmlns:p15="http://schemas.microsoft.com/office/powerpoint/2012/main" timeZoneBias="420"/>
      </p:ext>
    </p:extLst>
  </p:cm>
  <p:cm authorId="1" dt="2018-10-31T00:12:11.105" idx="7">
    <p:pos x="106" y="106"/>
    <p:text>Assuming there's no radioactive fallout, it should be false that the sky is green!</p:text>
    <p:extLst>
      <p:ext uri="{C676402C-5697-4E1C-873F-D02D1690AC5C}">
        <p15:threadingInfo xmlns:p15="http://schemas.microsoft.com/office/powerpoint/2012/main" timeZoneBias="4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8-10-31T00:11:16.368" idx="6">
    <p:pos x="10" y="10"/>
    <p:text>Time precludes me from giving a more complex example, so we'll do something that's common sense. We'll show that whatever isn't not, is.</p:text>
    <p:extLst>
      <p:ext uri="{C676402C-5697-4E1C-873F-D02D1690AC5C}">
        <p15:threadingInfo xmlns:p15="http://schemas.microsoft.com/office/powerpoint/2012/main" timeZoneBias="420"/>
      </p:ext>
    </p:extLst>
  </p:cm>
  <p:cm authorId="1" dt="2018-10-31T00:12:11.105" idx="7">
    <p:pos x="106" y="106"/>
    <p:text>Assuming there's no radioactive fallout, it should be false that the sky is green!</p:text>
    <p:extLst>
      <p:ext uri="{C676402C-5697-4E1C-873F-D02D1690AC5C}">
        <p15:threadingInfo xmlns:p15="http://schemas.microsoft.com/office/powerpoint/2012/main" timeZoneBias="4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8-10-31T00:37:02.310" idx="9">
    <p:pos x="3257" y="2351"/>
    <p:text>The neat feature is that the proofs can be read both ways</p:text>
    <p:extLst>
      <p:ext uri="{C676402C-5697-4E1C-873F-D02D1690AC5C}">
        <p15:threadingInfo xmlns:p15="http://schemas.microsoft.com/office/powerpoint/2012/main" timeZoneBias="4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8-10-17T11:36:23.685" idx="4">
    <p:pos x="10" y="10"/>
    <p:text>Time won't allow for going through the proofs step-by-step, but it would still be beneficial to solve a snippet of the proof with the audience.</p:text>
    <p:extLst>
      <p:ext uri="{C676402C-5697-4E1C-873F-D02D1690AC5C}">
        <p15:threadingInfo xmlns:p15="http://schemas.microsoft.com/office/powerpoint/2012/main" timeZoneBias="42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8-10-17T11:36:23.685" idx="4">
    <p:pos x="10" y="10"/>
    <p:text>Time won't allow for going through the proofs step-by-step, but it would still be beneficial to solve a snippet of the proof with the audience.</p:text>
    <p:extLst>
      <p:ext uri="{C676402C-5697-4E1C-873F-D02D1690AC5C}">
        <p15:threadingInfo xmlns:p15="http://schemas.microsoft.com/office/powerpoint/2012/main" timeZoneBias="42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8-10-17T11:36:23.685" idx="4">
    <p:pos x="10" y="10"/>
    <p:text>Time won't allow for going through the proofs step-by-step, but it would still be beneficial to solve a snippet of the proof with the audience.</p:text>
    <p:extLst>
      <p:ext uri="{C676402C-5697-4E1C-873F-D02D1690AC5C}">
        <p15:threadingInfo xmlns:p15="http://schemas.microsoft.com/office/powerpoint/2012/main" timeZoneBias="420"/>
      </p:ext>
    </p:extLs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11/8/18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66359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68332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8955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456907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160023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11/8/18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53628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11/8/18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961491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250970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9248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98618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91175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42141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11/8/18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61157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11/8/18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07534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11/8/18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33953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65420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89467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11/8/18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20012536"/>
      </p:ext>
    </p:extLst>
  </p:cSld>
  <p:clrMap bg1="dk1" tx1="lt1" bg2="dk2" tx2="lt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8.emf"/><Relationship Id="rId1" Type="http://schemas.openxmlformats.org/officeDocument/2006/relationships/slideLayout" Target="../slideLayouts/slideLayout2.xml"/><Relationship Id="rId5" Type="http://schemas.openxmlformats.org/officeDocument/2006/relationships/comments" Target="../comments/comment7.xml"/><Relationship Id="rId4" Type="http://schemas.openxmlformats.org/officeDocument/2006/relationships/image" Target="../media/image12.emf"/></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1.emf"/><Relationship Id="rId1" Type="http://schemas.openxmlformats.org/officeDocument/2006/relationships/slideLayout" Target="../slideLayouts/slideLayout2.xml"/><Relationship Id="rId5" Type="http://schemas.openxmlformats.org/officeDocument/2006/relationships/comments" Target="../comments/comment9.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1.emf"/><Relationship Id="rId1" Type="http://schemas.openxmlformats.org/officeDocument/2006/relationships/slideLayout" Target="../slideLayouts/slideLayout2.xml"/><Relationship Id="rId5" Type="http://schemas.openxmlformats.org/officeDocument/2006/relationships/comments" Target="../comments/comment10.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1.emf"/><Relationship Id="rId1" Type="http://schemas.openxmlformats.org/officeDocument/2006/relationships/slideLayout" Target="../slideLayouts/slideLayout2.xml"/><Relationship Id="rId4" Type="http://schemas.openxmlformats.org/officeDocument/2006/relationships/comments" Target="../comments/comment11.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comments" Target="../comments/comment2.xml"/><Relationship Id="rId5" Type="http://schemas.openxmlformats.org/officeDocument/2006/relationships/image" Target="../media/image8.emf"/><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E3C3B-E5FB-2344-943A-65C5B554933D}"/>
              </a:ext>
            </a:extLst>
          </p:cNvPr>
          <p:cNvSpPr>
            <a:spLocks noGrp="1"/>
          </p:cNvSpPr>
          <p:nvPr>
            <p:ph type="ctrTitle"/>
          </p:nvPr>
        </p:nvSpPr>
        <p:spPr>
          <a:xfrm>
            <a:off x="2081214" y="819150"/>
            <a:ext cx="8662986" cy="1749235"/>
          </a:xfrm>
        </p:spPr>
        <p:txBody>
          <a:bodyPr>
            <a:noAutofit/>
          </a:bodyPr>
          <a:lstStyle/>
          <a:p>
            <a:r>
              <a:rPr lang="en-US" sz="6000" dirty="0">
                <a:solidFill>
                  <a:schemeClr val="bg1"/>
                </a:solidFill>
              </a:rPr>
              <a:t>A Theorem for Case Analysis</a:t>
            </a:r>
          </a:p>
        </p:txBody>
      </p:sp>
      <p:sp>
        <p:nvSpPr>
          <p:cNvPr id="3" name="Subtitle 2">
            <a:extLst>
              <a:ext uri="{FF2B5EF4-FFF2-40B4-BE49-F238E27FC236}">
                <a16:creationId xmlns:a16="http://schemas.microsoft.com/office/drawing/2014/main" id="{2FB07345-7C52-D846-AC0B-E536743C742B}"/>
              </a:ext>
            </a:extLst>
          </p:cNvPr>
          <p:cNvSpPr>
            <a:spLocks noGrp="1"/>
          </p:cNvSpPr>
          <p:nvPr>
            <p:ph type="subTitle" idx="1"/>
          </p:nvPr>
        </p:nvSpPr>
        <p:spPr>
          <a:xfrm>
            <a:off x="2466096" y="4991435"/>
            <a:ext cx="6450318" cy="1748320"/>
          </a:xfrm>
        </p:spPr>
        <p:txBody>
          <a:bodyPr>
            <a:noAutofit/>
          </a:bodyPr>
          <a:lstStyle/>
          <a:p>
            <a:pPr>
              <a:lnSpc>
                <a:spcPct val="100000"/>
              </a:lnSpc>
              <a:spcBef>
                <a:spcPts val="400"/>
              </a:spcBef>
            </a:pPr>
            <a:r>
              <a:rPr lang="en-US" sz="2400" dirty="0">
                <a:solidFill>
                  <a:schemeClr val="bg1"/>
                </a:solidFill>
              </a:rPr>
              <a:t>Fernando </a:t>
            </a:r>
            <a:r>
              <a:rPr lang="en-US" sz="2400" dirty="0" err="1">
                <a:solidFill>
                  <a:schemeClr val="bg1"/>
                </a:solidFill>
              </a:rPr>
              <a:t>Saca</a:t>
            </a:r>
            <a:endParaRPr lang="en-US" sz="2400" dirty="0">
              <a:solidFill>
                <a:schemeClr val="bg1"/>
              </a:solidFill>
            </a:endParaRPr>
          </a:p>
          <a:p>
            <a:pPr>
              <a:lnSpc>
                <a:spcPct val="100000"/>
              </a:lnSpc>
              <a:spcBef>
                <a:spcPts val="400"/>
              </a:spcBef>
            </a:pPr>
            <a:r>
              <a:rPr lang="en-US" sz="2400" dirty="0">
                <a:solidFill>
                  <a:schemeClr val="bg1"/>
                </a:solidFill>
              </a:rPr>
              <a:t>J. Stanley </a:t>
            </a:r>
            <a:r>
              <a:rPr lang="en-US" sz="2400" dirty="0" err="1">
                <a:solidFill>
                  <a:schemeClr val="bg1"/>
                </a:solidFill>
              </a:rPr>
              <a:t>Warford</a:t>
            </a:r>
            <a:r>
              <a:rPr lang="en-US" sz="2400" dirty="0">
                <a:solidFill>
                  <a:schemeClr val="bg1"/>
                </a:solidFill>
              </a:rPr>
              <a:t>, mentor</a:t>
            </a:r>
          </a:p>
          <a:p>
            <a:pPr>
              <a:lnSpc>
                <a:spcPct val="100000"/>
              </a:lnSpc>
              <a:spcBef>
                <a:spcPts val="400"/>
              </a:spcBef>
            </a:pPr>
            <a:r>
              <a:rPr lang="en-US" sz="2400" dirty="0">
                <a:solidFill>
                  <a:schemeClr val="bg1"/>
                </a:solidFill>
              </a:rPr>
              <a:t>Computer Science / Philosophy</a:t>
            </a:r>
          </a:p>
          <a:p>
            <a:pPr>
              <a:lnSpc>
                <a:spcPct val="100000"/>
              </a:lnSpc>
              <a:spcBef>
                <a:spcPts val="400"/>
              </a:spcBef>
            </a:pPr>
            <a:r>
              <a:rPr lang="en-US" sz="2400" dirty="0">
                <a:solidFill>
                  <a:schemeClr val="bg1"/>
                </a:solidFill>
              </a:rPr>
              <a:t>Pepperdine University</a:t>
            </a:r>
          </a:p>
        </p:txBody>
      </p:sp>
      <p:pic>
        <p:nvPicPr>
          <p:cNvPr id="4" name="Picture 3">
            <a:extLst>
              <a:ext uri="{FF2B5EF4-FFF2-40B4-BE49-F238E27FC236}">
                <a16:creationId xmlns:a16="http://schemas.microsoft.com/office/drawing/2014/main" id="{E6FD939B-53CC-AB4D-A051-E81E0A7CF987}"/>
              </a:ext>
            </a:extLst>
          </p:cNvPr>
          <p:cNvPicPr>
            <a:picLocks noChangeAspect="1"/>
          </p:cNvPicPr>
          <p:nvPr/>
        </p:nvPicPr>
        <p:blipFill>
          <a:blip r:embed="rId2"/>
          <a:stretch>
            <a:fillRect/>
          </a:stretch>
        </p:blipFill>
        <p:spPr>
          <a:xfrm>
            <a:off x="9912484" y="6209239"/>
            <a:ext cx="2201694" cy="580667"/>
          </a:xfrm>
          <a:prstGeom prst="rect">
            <a:avLst/>
          </a:prstGeom>
        </p:spPr>
      </p:pic>
      <p:pic>
        <p:nvPicPr>
          <p:cNvPr id="6" name="Picture 5">
            <a:extLst>
              <a:ext uri="{FF2B5EF4-FFF2-40B4-BE49-F238E27FC236}">
                <a16:creationId xmlns:a16="http://schemas.microsoft.com/office/drawing/2014/main" id="{1CF6A9C3-7B93-A64A-BD60-9E8546844534}"/>
              </a:ext>
            </a:extLst>
          </p:cNvPr>
          <p:cNvPicPr>
            <a:picLocks noChangeAspect="1"/>
          </p:cNvPicPr>
          <p:nvPr/>
        </p:nvPicPr>
        <p:blipFill>
          <a:blip r:embed="rId3"/>
          <a:stretch>
            <a:fillRect/>
          </a:stretch>
        </p:blipFill>
        <p:spPr>
          <a:xfrm>
            <a:off x="2836646" y="3171008"/>
            <a:ext cx="8176685" cy="1217804"/>
          </a:xfrm>
          <a:prstGeom prst="rect">
            <a:avLst/>
          </a:prstGeom>
        </p:spPr>
      </p:pic>
    </p:spTree>
    <p:extLst>
      <p:ext uri="{BB962C8B-B14F-4D97-AF65-F5344CB8AC3E}">
        <p14:creationId xmlns:p14="http://schemas.microsoft.com/office/powerpoint/2010/main" val="1418364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A4B56-D166-834F-8E0D-9EB56367FDD4}"/>
              </a:ext>
            </a:extLst>
          </p:cNvPr>
          <p:cNvSpPr>
            <a:spLocks noGrp="1"/>
          </p:cNvSpPr>
          <p:nvPr>
            <p:ph type="title"/>
          </p:nvPr>
        </p:nvSpPr>
        <p:spPr/>
        <p:txBody>
          <a:bodyPr/>
          <a:lstStyle/>
          <a:p>
            <a:r>
              <a:rPr lang="en-US" dirty="0">
                <a:solidFill>
                  <a:schemeClr val="bg1"/>
                </a:solidFill>
              </a:rPr>
              <a:t>methodology</a:t>
            </a:r>
          </a:p>
        </p:txBody>
      </p:sp>
      <p:sp>
        <p:nvSpPr>
          <p:cNvPr id="3" name="Content Placeholder 2">
            <a:extLst>
              <a:ext uri="{FF2B5EF4-FFF2-40B4-BE49-F238E27FC236}">
                <a16:creationId xmlns:a16="http://schemas.microsoft.com/office/drawing/2014/main" id="{E90549A8-450F-334F-8285-A26A2A94C0D9}"/>
              </a:ext>
            </a:extLst>
          </p:cNvPr>
          <p:cNvSpPr>
            <a:spLocks noGrp="1"/>
          </p:cNvSpPr>
          <p:nvPr>
            <p:ph idx="1"/>
          </p:nvPr>
        </p:nvSpPr>
        <p:spPr/>
        <p:txBody>
          <a:bodyPr/>
          <a:lstStyle/>
          <a:p>
            <a:r>
              <a:rPr lang="en-US" dirty="0">
                <a:solidFill>
                  <a:schemeClr val="bg1"/>
                </a:solidFill>
              </a:rPr>
              <a:t>Proof calculi</a:t>
            </a:r>
          </a:p>
          <a:p>
            <a:pPr lvl="1"/>
            <a:r>
              <a:rPr lang="en-US" dirty="0">
                <a:solidFill>
                  <a:schemeClr val="bg1"/>
                </a:solidFill>
              </a:rPr>
              <a:t>Hilbert-style</a:t>
            </a:r>
          </a:p>
          <a:p>
            <a:pPr lvl="1"/>
            <a:r>
              <a:rPr lang="en-US" dirty="0">
                <a:solidFill>
                  <a:schemeClr val="bg1"/>
                </a:solidFill>
              </a:rPr>
              <a:t>Natural deduction</a:t>
            </a:r>
          </a:p>
          <a:p>
            <a:pPr lvl="1"/>
            <a:r>
              <a:rPr lang="en-US" dirty="0">
                <a:solidFill>
                  <a:schemeClr val="bg1"/>
                </a:solidFill>
              </a:rPr>
              <a:t>Equational system</a:t>
            </a:r>
          </a:p>
        </p:txBody>
      </p:sp>
    </p:spTree>
    <p:extLst>
      <p:ext uri="{BB962C8B-B14F-4D97-AF65-F5344CB8AC3E}">
        <p14:creationId xmlns:p14="http://schemas.microsoft.com/office/powerpoint/2010/main" val="1039459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3">
                                            <p:txEl>
                                              <p:pRg st="3" end="3"/>
                                            </p:txEl>
                                          </p:spTgt>
                                        </p:tgtEl>
                                      </p:cBhvr>
                                    </p:animEffect>
                                    <p:animScale>
                                      <p:cBhvr>
                                        <p:cTn id="7" dur="250" autoRev="1" fill="hold"/>
                                        <p:tgtEl>
                                          <p:spTgt spid="3">
                                            <p:txEl>
                                              <p:pRg st="3" end="3"/>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0634B-5955-4437-A94F-CDBE08DA7117}"/>
              </a:ext>
            </a:extLst>
          </p:cNvPr>
          <p:cNvSpPr>
            <a:spLocks noGrp="1"/>
          </p:cNvSpPr>
          <p:nvPr>
            <p:ph type="title"/>
          </p:nvPr>
        </p:nvSpPr>
        <p:spPr/>
        <p:txBody>
          <a:bodyPr/>
          <a:lstStyle/>
          <a:p>
            <a:r>
              <a:rPr lang="en-US" dirty="0">
                <a:solidFill>
                  <a:schemeClr val="bg1"/>
                </a:solidFill>
              </a:rPr>
              <a:t>The Equational System</a:t>
            </a:r>
          </a:p>
        </p:txBody>
      </p:sp>
      <p:sp>
        <p:nvSpPr>
          <p:cNvPr id="3" name="Content Placeholder 2">
            <a:extLst>
              <a:ext uri="{FF2B5EF4-FFF2-40B4-BE49-F238E27FC236}">
                <a16:creationId xmlns:a16="http://schemas.microsoft.com/office/drawing/2014/main" id="{F8A90245-63C8-4EDA-BEB0-6F9A1421CBF1}"/>
              </a:ext>
            </a:extLst>
          </p:cNvPr>
          <p:cNvSpPr>
            <a:spLocks noGrp="1"/>
          </p:cNvSpPr>
          <p:nvPr>
            <p:ph idx="1"/>
          </p:nvPr>
        </p:nvSpPr>
        <p:spPr>
          <a:xfrm>
            <a:off x="1141412" y="2249487"/>
            <a:ext cx="5654421" cy="3541714"/>
          </a:xfrm>
        </p:spPr>
        <p:txBody>
          <a:bodyPr/>
          <a:lstStyle/>
          <a:p>
            <a:r>
              <a:rPr lang="en-US" dirty="0">
                <a:solidFill>
                  <a:schemeClr val="bg1"/>
                </a:solidFill>
              </a:rPr>
              <a:t>Concerning inference rules and axioms, it is a balance between the other two systems</a:t>
            </a:r>
          </a:p>
          <a:p>
            <a:r>
              <a:rPr lang="en-US" dirty="0">
                <a:solidFill>
                  <a:schemeClr val="bg1"/>
                </a:solidFill>
              </a:rPr>
              <a:t>Cumulative</a:t>
            </a:r>
          </a:p>
          <a:p>
            <a:r>
              <a:rPr lang="en-US" dirty="0">
                <a:solidFill>
                  <a:schemeClr val="bg1"/>
                </a:solidFill>
              </a:rPr>
              <a:t>Neat feature worth mentioning</a:t>
            </a:r>
          </a:p>
        </p:txBody>
      </p:sp>
      <p:pic>
        <p:nvPicPr>
          <p:cNvPr id="4" name="Picture 3">
            <a:extLst>
              <a:ext uri="{FF2B5EF4-FFF2-40B4-BE49-F238E27FC236}">
                <a16:creationId xmlns:a16="http://schemas.microsoft.com/office/drawing/2014/main" id="{73690B9A-6399-4D4C-8EB1-2184926C4653}"/>
              </a:ext>
            </a:extLst>
          </p:cNvPr>
          <p:cNvPicPr>
            <a:picLocks noChangeAspect="1"/>
          </p:cNvPicPr>
          <p:nvPr/>
        </p:nvPicPr>
        <p:blipFill>
          <a:blip r:embed="rId2"/>
          <a:stretch>
            <a:fillRect/>
          </a:stretch>
        </p:blipFill>
        <p:spPr>
          <a:xfrm>
            <a:off x="7408608" y="1651801"/>
            <a:ext cx="3026029" cy="4587681"/>
          </a:xfrm>
          <a:prstGeom prst="rect">
            <a:avLst/>
          </a:prstGeom>
        </p:spPr>
      </p:pic>
    </p:spTree>
    <p:extLst>
      <p:ext uri="{BB962C8B-B14F-4D97-AF65-F5344CB8AC3E}">
        <p14:creationId xmlns:p14="http://schemas.microsoft.com/office/powerpoint/2010/main" val="3520722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0319B7A-125E-D449-9FDC-AB62251D03B4}"/>
              </a:ext>
            </a:extLst>
          </p:cNvPr>
          <p:cNvPicPr>
            <a:picLocks noChangeAspect="1"/>
          </p:cNvPicPr>
          <p:nvPr/>
        </p:nvPicPr>
        <p:blipFill>
          <a:blip r:embed="rId2"/>
          <a:stretch>
            <a:fillRect/>
          </a:stretch>
        </p:blipFill>
        <p:spPr>
          <a:xfrm>
            <a:off x="1359243" y="111719"/>
            <a:ext cx="3188043" cy="6532693"/>
          </a:xfrm>
          <a:prstGeom prst="rect">
            <a:avLst/>
          </a:prstGeom>
        </p:spPr>
      </p:pic>
      <p:pic>
        <p:nvPicPr>
          <p:cNvPr id="6" name="Picture 5">
            <a:extLst>
              <a:ext uri="{FF2B5EF4-FFF2-40B4-BE49-F238E27FC236}">
                <a16:creationId xmlns:a16="http://schemas.microsoft.com/office/drawing/2014/main" id="{0DE42DC2-10F7-DB4C-B45C-98CDAD819DDB}"/>
              </a:ext>
            </a:extLst>
          </p:cNvPr>
          <p:cNvPicPr>
            <a:picLocks noChangeAspect="1"/>
          </p:cNvPicPr>
          <p:nvPr/>
        </p:nvPicPr>
        <p:blipFill>
          <a:blip r:embed="rId3"/>
          <a:stretch>
            <a:fillRect/>
          </a:stretch>
        </p:blipFill>
        <p:spPr>
          <a:xfrm>
            <a:off x="6156271" y="3084105"/>
            <a:ext cx="4779659" cy="711864"/>
          </a:xfrm>
          <a:prstGeom prst="rect">
            <a:avLst/>
          </a:prstGeom>
        </p:spPr>
      </p:pic>
      <p:cxnSp>
        <p:nvCxnSpPr>
          <p:cNvPr id="9" name="Straight Arrow Connector 8">
            <a:extLst>
              <a:ext uri="{FF2B5EF4-FFF2-40B4-BE49-F238E27FC236}">
                <a16:creationId xmlns:a16="http://schemas.microsoft.com/office/drawing/2014/main" id="{38B8EBC7-9C67-2640-923E-CAFC48D4E8CC}"/>
              </a:ext>
            </a:extLst>
          </p:cNvPr>
          <p:cNvCxnSpPr>
            <a:cxnSpLocks/>
          </p:cNvCxnSpPr>
          <p:nvPr/>
        </p:nvCxnSpPr>
        <p:spPr>
          <a:xfrm flipV="1">
            <a:off x="2968228" y="3795969"/>
            <a:ext cx="3288225" cy="2608403"/>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EE51A9D0-805F-4945-A946-D70E958D7B9C}"/>
              </a:ext>
            </a:extLst>
          </p:cNvPr>
          <p:cNvSpPr/>
          <p:nvPr/>
        </p:nvSpPr>
        <p:spPr>
          <a:xfrm>
            <a:off x="1562100" y="6404372"/>
            <a:ext cx="1406128" cy="145256"/>
          </a:xfrm>
          <a:prstGeom prst="rect">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7376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F2AFD-FB97-344A-8B10-5D002B15F583}"/>
              </a:ext>
            </a:extLst>
          </p:cNvPr>
          <p:cNvSpPr>
            <a:spLocks noGrp="1"/>
          </p:cNvSpPr>
          <p:nvPr>
            <p:ph type="title"/>
          </p:nvPr>
        </p:nvSpPr>
        <p:spPr/>
        <p:txBody>
          <a:bodyPr/>
          <a:lstStyle/>
          <a:p>
            <a:r>
              <a:rPr lang="en-US" dirty="0">
                <a:solidFill>
                  <a:schemeClr val="bg1"/>
                </a:solidFill>
              </a:rPr>
              <a:t>Results</a:t>
            </a:r>
          </a:p>
        </p:txBody>
      </p:sp>
      <p:sp>
        <p:nvSpPr>
          <p:cNvPr id="3" name="TextBox 2">
            <a:extLst>
              <a:ext uri="{FF2B5EF4-FFF2-40B4-BE49-F238E27FC236}">
                <a16:creationId xmlns:a16="http://schemas.microsoft.com/office/drawing/2014/main" id="{36797005-6DC6-CD4D-B403-3E362141179A}"/>
              </a:ext>
            </a:extLst>
          </p:cNvPr>
          <p:cNvSpPr txBox="1"/>
          <p:nvPr/>
        </p:nvSpPr>
        <p:spPr>
          <a:xfrm>
            <a:off x="1179967" y="1803400"/>
            <a:ext cx="1945404" cy="369332"/>
          </a:xfrm>
          <a:prstGeom prst="rect">
            <a:avLst/>
          </a:prstGeom>
          <a:noFill/>
        </p:spPr>
        <p:txBody>
          <a:bodyPr wrap="none" rtlCol="0">
            <a:spAutoFit/>
          </a:bodyPr>
          <a:lstStyle/>
          <a:p>
            <a:r>
              <a:rPr lang="en-US" dirty="0">
                <a:solidFill>
                  <a:schemeClr val="bg1"/>
                </a:solidFill>
              </a:rPr>
              <a:t>Proof with Shannon</a:t>
            </a:r>
          </a:p>
        </p:txBody>
      </p:sp>
      <p:sp>
        <p:nvSpPr>
          <p:cNvPr id="7" name="TextBox 6">
            <a:extLst>
              <a:ext uri="{FF2B5EF4-FFF2-40B4-BE49-F238E27FC236}">
                <a16:creationId xmlns:a16="http://schemas.microsoft.com/office/drawing/2014/main" id="{FE8B4696-9B5C-D94A-855B-FBD76CE6012E}"/>
              </a:ext>
            </a:extLst>
          </p:cNvPr>
          <p:cNvSpPr txBox="1"/>
          <p:nvPr/>
        </p:nvSpPr>
        <p:spPr>
          <a:xfrm>
            <a:off x="7981448" y="1803400"/>
            <a:ext cx="2807372" cy="369332"/>
          </a:xfrm>
          <a:prstGeom prst="rect">
            <a:avLst/>
          </a:prstGeom>
          <a:noFill/>
        </p:spPr>
        <p:txBody>
          <a:bodyPr wrap="none" rtlCol="0">
            <a:spAutoFit/>
          </a:bodyPr>
          <a:lstStyle/>
          <a:p>
            <a:r>
              <a:rPr lang="en-US" dirty="0">
                <a:solidFill>
                  <a:schemeClr val="bg1"/>
                </a:solidFill>
              </a:rPr>
              <a:t>Counterexample of converse</a:t>
            </a:r>
          </a:p>
        </p:txBody>
      </p:sp>
      <p:sp>
        <p:nvSpPr>
          <p:cNvPr id="8" name="TextBox 7">
            <a:extLst>
              <a:ext uri="{FF2B5EF4-FFF2-40B4-BE49-F238E27FC236}">
                <a16:creationId xmlns:a16="http://schemas.microsoft.com/office/drawing/2014/main" id="{41A84C5F-61D8-BF42-A918-CFCF69577DE9}"/>
              </a:ext>
            </a:extLst>
          </p:cNvPr>
          <p:cNvSpPr txBox="1"/>
          <p:nvPr/>
        </p:nvSpPr>
        <p:spPr>
          <a:xfrm>
            <a:off x="4651089" y="1803400"/>
            <a:ext cx="2224327" cy="369332"/>
          </a:xfrm>
          <a:prstGeom prst="rect">
            <a:avLst/>
          </a:prstGeom>
          <a:noFill/>
        </p:spPr>
        <p:txBody>
          <a:bodyPr wrap="none" rtlCol="0">
            <a:spAutoFit/>
          </a:bodyPr>
          <a:lstStyle/>
          <a:p>
            <a:r>
              <a:rPr lang="en-US" dirty="0">
                <a:solidFill>
                  <a:schemeClr val="bg1"/>
                </a:solidFill>
              </a:rPr>
              <a:t>Proof without Shannon</a:t>
            </a:r>
          </a:p>
        </p:txBody>
      </p:sp>
      <p:pic>
        <p:nvPicPr>
          <p:cNvPr id="11" name="Picture 10">
            <a:extLst>
              <a:ext uri="{FF2B5EF4-FFF2-40B4-BE49-F238E27FC236}">
                <a16:creationId xmlns:a16="http://schemas.microsoft.com/office/drawing/2014/main" id="{E23A4F65-73AA-1347-91C7-F1200B2C5FCC}"/>
              </a:ext>
            </a:extLst>
          </p:cNvPr>
          <p:cNvPicPr>
            <a:picLocks noChangeAspect="1"/>
          </p:cNvPicPr>
          <p:nvPr/>
        </p:nvPicPr>
        <p:blipFill>
          <a:blip r:embed="rId2"/>
          <a:stretch>
            <a:fillRect/>
          </a:stretch>
        </p:blipFill>
        <p:spPr>
          <a:xfrm>
            <a:off x="4055533" y="2472402"/>
            <a:ext cx="3454400" cy="3212963"/>
          </a:xfrm>
          <a:prstGeom prst="rect">
            <a:avLst/>
          </a:prstGeom>
        </p:spPr>
      </p:pic>
      <p:pic>
        <p:nvPicPr>
          <p:cNvPr id="12" name="Picture 11">
            <a:extLst>
              <a:ext uri="{FF2B5EF4-FFF2-40B4-BE49-F238E27FC236}">
                <a16:creationId xmlns:a16="http://schemas.microsoft.com/office/drawing/2014/main" id="{28FE4A37-9CFA-8447-9E37-FFC2B8E220AA}"/>
              </a:ext>
            </a:extLst>
          </p:cNvPr>
          <p:cNvPicPr>
            <a:picLocks noChangeAspect="1"/>
          </p:cNvPicPr>
          <p:nvPr/>
        </p:nvPicPr>
        <p:blipFill>
          <a:blip r:embed="rId3"/>
          <a:stretch>
            <a:fillRect/>
          </a:stretch>
        </p:blipFill>
        <p:spPr>
          <a:xfrm>
            <a:off x="731800" y="2356716"/>
            <a:ext cx="3230599" cy="3265151"/>
          </a:xfrm>
          <a:prstGeom prst="rect">
            <a:avLst/>
          </a:prstGeom>
        </p:spPr>
      </p:pic>
      <p:pic>
        <p:nvPicPr>
          <p:cNvPr id="13" name="Picture 12">
            <a:extLst>
              <a:ext uri="{FF2B5EF4-FFF2-40B4-BE49-F238E27FC236}">
                <a16:creationId xmlns:a16="http://schemas.microsoft.com/office/drawing/2014/main" id="{5B5924C5-911F-F742-B7C6-C826786E1813}"/>
              </a:ext>
            </a:extLst>
          </p:cNvPr>
          <p:cNvPicPr>
            <a:picLocks noChangeAspect="1"/>
          </p:cNvPicPr>
          <p:nvPr/>
        </p:nvPicPr>
        <p:blipFill>
          <a:blip r:embed="rId4"/>
          <a:stretch>
            <a:fillRect/>
          </a:stretch>
        </p:blipFill>
        <p:spPr>
          <a:xfrm>
            <a:off x="7732499" y="2582333"/>
            <a:ext cx="4387174" cy="2235200"/>
          </a:xfrm>
          <a:prstGeom prst="rect">
            <a:avLst/>
          </a:prstGeom>
        </p:spPr>
      </p:pic>
    </p:spTree>
    <p:extLst>
      <p:ext uri="{BB962C8B-B14F-4D97-AF65-F5344CB8AC3E}">
        <p14:creationId xmlns:p14="http://schemas.microsoft.com/office/powerpoint/2010/main" val="507443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F2AFD-FB97-344A-8B10-5D002B15F583}"/>
              </a:ext>
            </a:extLst>
          </p:cNvPr>
          <p:cNvSpPr>
            <a:spLocks noGrp="1"/>
          </p:cNvSpPr>
          <p:nvPr>
            <p:ph type="title"/>
          </p:nvPr>
        </p:nvSpPr>
        <p:spPr/>
        <p:txBody>
          <a:bodyPr/>
          <a:lstStyle/>
          <a:p>
            <a:r>
              <a:rPr lang="en-US" dirty="0">
                <a:solidFill>
                  <a:schemeClr val="bg1"/>
                </a:solidFill>
              </a:rPr>
              <a:t>Results</a:t>
            </a:r>
          </a:p>
        </p:txBody>
      </p:sp>
      <p:sp>
        <p:nvSpPr>
          <p:cNvPr id="3" name="TextBox 2">
            <a:extLst>
              <a:ext uri="{FF2B5EF4-FFF2-40B4-BE49-F238E27FC236}">
                <a16:creationId xmlns:a16="http://schemas.microsoft.com/office/drawing/2014/main" id="{36797005-6DC6-CD4D-B403-3E362141179A}"/>
              </a:ext>
            </a:extLst>
          </p:cNvPr>
          <p:cNvSpPr txBox="1"/>
          <p:nvPr/>
        </p:nvSpPr>
        <p:spPr>
          <a:xfrm>
            <a:off x="1179967" y="1803400"/>
            <a:ext cx="1945404" cy="369332"/>
          </a:xfrm>
          <a:prstGeom prst="rect">
            <a:avLst/>
          </a:prstGeom>
          <a:noFill/>
        </p:spPr>
        <p:txBody>
          <a:bodyPr wrap="none" rtlCol="0">
            <a:spAutoFit/>
          </a:bodyPr>
          <a:lstStyle/>
          <a:p>
            <a:r>
              <a:rPr lang="en-US" dirty="0">
                <a:solidFill>
                  <a:schemeClr val="bg1"/>
                </a:solidFill>
              </a:rPr>
              <a:t>Proof with Shannon</a:t>
            </a:r>
          </a:p>
        </p:txBody>
      </p:sp>
      <p:pic>
        <p:nvPicPr>
          <p:cNvPr id="12" name="Picture 11">
            <a:extLst>
              <a:ext uri="{FF2B5EF4-FFF2-40B4-BE49-F238E27FC236}">
                <a16:creationId xmlns:a16="http://schemas.microsoft.com/office/drawing/2014/main" id="{28FE4A37-9CFA-8447-9E37-FFC2B8E220AA}"/>
              </a:ext>
            </a:extLst>
          </p:cNvPr>
          <p:cNvPicPr>
            <a:picLocks noChangeAspect="1"/>
          </p:cNvPicPr>
          <p:nvPr/>
        </p:nvPicPr>
        <p:blipFill>
          <a:blip r:embed="rId2"/>
          <a:stretch>
            <a:fillRect/>
          </a:stretch>
        </p:blipFill>
        <p:spPr>
          <a:xfrm>
            <a:off x="731800" y="2356716"/>
            <a:ext cx="3230599" cy="3265151"/>
          </a:xfrm>
          <a:prstGeom prst="rect">
            <a:avLst/>
          </a:prstGeom>
        </p:spPr>
      </p:pic>
      <p:sp>
        <p:nvSpPr>
          <p:cNvPr id="9" name="Rectangle 8">
            <a:extLst>
              <a:ext uri="{FF2B5EF4-FFF2-40B4-BE49-F238E27FC236}">
                <a16:creationId xmlns:a16="http://schemas.microsoft.com/office/drawing/2014/main" id="{16049376-7648-5F43-8834-E64AF9F0E0A2}"/>
              </a:ext>
            </a:extLst>
          </p:cNvPr>
          <p:cNvSpPr/>
          <p:nvPr/>
        </p:nvSpPr>
        <p:spPr>
          <a:xfrm>
            <a:off x="706399" y="5176704"/>
            <a:ext cx="1376400" cy="483260"/>
          </a:xfrm>
          <a:prstGeom prst="rect">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8501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F2AFD-FB97-344A-8B10-5D002B15F583}"/>
              </a:ext>
            </a:extLst>
          </p:cNvPr>
          <p:cNvSpPr>
            <a:spLocks noGrp="1"/>
          </p:cNvSpPr>
          <p:nvPr>
            <p:ph type="title"/>
          </p:nvPr>
        </p:nvSpPr>
        <p:spPr/>
        <p:txBody>
          <a:bodyPr/>
          <a:lstStyle/>
          <a:p>
            <a:r>
              <a:rPr lang="en-US" dirty="0">
                <a:solidFill>
                  <a:schemeClr val="bg1"/>
                </a:solidFill>
              </a:rPr>
              <a:t>Results</a:t>
            </a:r>
          </a:p>
        </p:txBody>
      </p:sp>
      <p:sp>
        <p:nvSpPr>
          <p:cNvPr id="3" name="TextBox 2">
            <a:extLst>
              <a:ext uri="{FF2B5EF4-FFF2-40B4-BE49-F238E27FC236}">
                <a16:creationId xmlns:a16="http://schemas.microsoft.com/office/drawing/2014/main" id="{36797005-6DC6-CD4D-B403-3E362141179A}"/>
              </a:ext>
            </a:extLst>
          </p:cNvPr>
          <p:cNvSpPr txBox="1"/>
          <p:nvPr/>
        </p:nvSpPr>
        <p:spPr>
          <a:xfrm>
            <a:off x="1179967" y="1803400"/>
            <a:ext cx="1945404" cy="369332"/>
          </a:xfrm>
          <a:prstGeom prst="rect">
            <a:avLst/>
          </a:prstGeom>
          <a:noFill/>
        </p:spPr>
        <p:txBody>
          <a:bodyPr wrap="none" rtlCol="0">
            <a:spAutoFit/>
          </a:bodyPr>
          <a:lstStyle/>
          <a:p>
            <a:r>
              <a:rPr lang="en-US" dirty="0">
                <a:solidFill>
                  <a:schemeClr val="bg1"/>
                </a:solidFill>
              </a:rPr>
              <a:t>Proof with Shannon</a:t>
            </a:r>
          </a:p>
        </p:txBody>
      </p:sp>
      <p:pic>
        <p:nvPicPr>
          <p:cNvPr id="12" name="Picture 11">
            <a:extLst>
              <a:ext uri="{FF2B5EF4-FFF2-40B4-BE49-F238E27FC236}">
                <a16:creationId xmlns:a16="http://schemas.microsoft.com/office/drawing/2014/main" id="{28FE4A37-9CFA-8447-9E37-FFC2B8E220AA}"/>
              </a:ext>
            </a:extLst>
          </p:cNvPr>
          <p:cNvPicPr>
            <a:picLocks noChangeAspect="1"/>
          </p:cNvPicPr>
          <p:nvPr/>
        </p:nvPicPr>
        <p:blipFill>
          <a:blip r:embed="rId2"/>
          <a:stretch>
            <a:fillRect/>
          </a:stretch>
        </p:blipFill>
        <p:spPr>
          <a:xfrm>
            <a:off x="731800" y="2356716"/>
            <a:ext cx="3230599" cy="3265151"/>
          </a:xfrm>
          <a:prstGeom prst="rect">
            <a:avLst/>
          </a:prstGeom>
        </p:spPr>
      </p:pic>
      <p:sp>
        <p:nvSpPr>
          <p:cNvPr id="9" name="Rectangle 8">
            <a:extLst>
              <a:ext uri="{FF2B5EF4-FFF2-40B4-BE49-F238E27FC236}">
                <a16:creationId xmlns:a16="http://schemas.microsoft.com/office/drawing/2014/main" id="{16049376-7648-5F43-8834-E64AF9F0E0A2}"/>
              </a:ext>
            </a:extLst>
          </p:cNvPr>
          <p:cNvSpPr/>
          <p:nvPr/>
        </p:nvSpPr>
        <p:spPr>
          <a:xfrm>
            <a:off x="706399" y="5176704"/>
            <a:ext cx="1376400" cy="483260"/>
          </a:xfrm>
          <a:prstGeom prst="rect">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43468496-5138-6F43-B0D9-9F850D40A327}"/>
              </a:ext>
            </a:extLst>
          </p:cNvPr>
          <p:cNvCxnSpPr>
            <a:cxnSpLocks/>
          </p:cNvCxnSpPr>
          <p:nvPr/>
        </p:nvCxnSpPr>
        <p:spPr>
          <a:xfrm flipV="1">
            <a:off x="2082799" y="2568301"/>
            <a:ext cx="3288225" cy="2608403"/>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37D2A5D0-8404-3C46-83FF-C8397A0AA4BB}"/>
              </a:ext>
            </a:extLst>
          </p:cNvPr>
          <p:cNvPicPr>
            <a:picLocks noChangeAspect="1"/>
          </p:cNvPicPr>
          <p:nvPr/>
        </p:nvPicPr>
        <p:blipFill>
          <a:blip r:embed="rId3"/>
          <a:stretch>
            <a:fillRect/>
          </a:stretch>
        </p:blipFill>
        <p:spPr>
          <a:xfrm>
            <a:off x="5609165" y="1803400"/>
            <a:ext cx="4322105" cy="1552601"/>
          </a:xfrm>
          <a:prstGeom prst="rect">
            <a:avLst/>
          </a:prstGeom>
        </p:spPr>
      </p:pic>
      <p:pic>
        <p:nvPicPr>
          <p:cNvPr id="7" name="Picture 6">
            <a:extLst>
              <a:ext uri="{FF2B5EF4-FFF2-40B4-BE49-F238E27FC236}">
                <a16:creationId xmlns:a16="http://schemas.microsoft.com/office/drawing/2014/main" id="{D4BA9689-81DA-7247-A76F-C877AD7483DA}"/>
              </a:ext>
            </a:extLst>
          </p:cNvPr>
          <p:cNvPicPr>
            <a:picLocks noChangeAspect="1"/>
          </p:cNvPicPr>
          <p:nvPr/>
        </p:nvPicPr>
        <p:blipFill>
          <a:blip r:embed="rId4"/>
          <a:stretch>
            <a:fillRect/>
          </a:stretch>
        </p:blipFill>
        <p:spPr>
          <a:xfrm>
            <a:off x="5609165" y="2322848"/>
            <a:ext cx="6324600" cy="2070100"/>
          </a:xfrm>
          <a:prstGeom prst="rect">
            <a:avLst/>
          </a:prstGeom>
        </p:spPr>
      </p:pic>
    </p:spTree>
    <p:extLst>
      <p:ext uri="{BB962C8B-B14F-4D97-AF65-F5344CB8AC3E}">
        <p14:creationId xmlns:p14="http://schemas.microsoft.com/office/powerpoint/2010/main" val="4030377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F2AFD-FB97-344A-8B10-5D002B15F583}"/>
              </a:ext>
            </a:extLst>
          </p:cNvPr>
          <p:cNvSpPr>
            <a:spLocks noGrp="1"/>
          </p:cNvSpPr>
          <p:nvPr>
            <p:ph type="title"/>
          </p:nvPr>
        </p:nvSpPr>
        <p:spPr/>
        <p:txBody>
          <a:bodyPr/>
          <a:lstStyle/>
          <a:p>
            <a:r>
              <a:rPr lang="en-US" dirty="0">
                <a:solidFill>
                  <a:schemeClr val="bg1"/>
                </a:solidFill>
              </a:rPr>
              <a:t>Results</a:t>
            </a:r>
          </a:p>
        </p:txBody>
      </p:sp>
      <p:sp>
        <p:nvSpPr>
          <p:cNvPr id="3" name="TextBox 2">
            <a:extLst>
              <a:ext uri="{FF2B5EF4-FFF2-40B4-BE49-F238E27FC236}">
                <a16:creationId xmlns:a16="http://schemas.microsoft.com/office/drawing/2014/main" id="{36797005-6DC6-CD4D-B403-3E362141179A}"/>
              </a:ext>
            </a:extLst>
          </p:cNvPr>
          <p:cNvSpPr txBox="1"/>
          <p:nvPr/>
        </p:nvSpPr>
        <p:spPr>
          <a:xfrm>
            <a:off x="1179967" y="1803400"/>
            <a:ext cx="1945404" cy="369332"/>
          </a:xfrm>
          <a:prstGeom prst="rect">
            <a:avLst/>
          </a:prstGeom>
          <a:noFill/>
        </p:spPr>
        <p:txBody>
          <a:bodyPr wrap="none" rtlCol="0">
            <a:spAutoFit/>
          </a:bodyPr>
          <a:lstStyle/>
          <a:p>
            <a:r>
              <a:rPr lang="en-US" dirty="0">
                <a:solidFill>
                  <a:schemeClr val="bg1"/>
                </a:solidFill>
              </a:rPr>
              <a:t>Proof with Shannon</a:t>
            </a:r>
          </a:p>
        </p:txBody>
      </p:sp>
      <p:pic>
        <p:nvPicPr>
          <p:cNvPr id="12" name="Picture 11">
            <a:extLst>
              <a:ext uri="{FF2B5EF4-FFF2-40B4-BE49-F238E27FC236}">
                <a16:creationId xmlns:a16="http://schemas.microsoft.com/office/drawing/2014/main" id="{28FE4A37-9CFA-8447-9E37-FFC2B8E220AA}"/>
              </a:ext>
            </a:extLst>
          </p:cNvPr>
          <p:cNvPicPr>
            <a:picLocks noChangeAspect="1"/>
          </p:cNvPicPr>
          <p:nvPr/>
        </p:nvPicPr>
        <p:blipFill>
          <a:blip r:embed="rId2"/>
          <a:stretch>
            <a:fillRect/>
          </a:stretch>
        </p:blipFill>
        <p:spPr>
          <a:xfrm>
            <a:off x="731800" y="2356716"/>
            <a:ext cx="3230599" cy="3265151"/>
          </a:xfrm>
          <a:prstGeom prst="rect">
            <a:avLst/>
          </a:prstGeom>
        </p:spPr>
      </p:pic>
      <p:sp>
        <p:nvSpPr>
          <p:cNvPr id="9" name="Rectangle 8">
            <a:extLst>
              <a:ext uri="{FF2B5EF4-FFF2-40B4-BE49-F238E27FC236}">
                <a16:creationId xmlns:a16="http://schemas.microsoft.com/office/drawing/2014/main" id="{16049376-7648-5F43-8834-E64AF9F0E0A2}"/>
              </a:ext>
            </a:extLst>
          </p:cNvPr>
          <p:cNvSpPr/>
          <p:nvPr/>
        </p:nvSpPr>
        <p:spPr>
          <a:xfrm>
            <a:off x="706399" y="5176704"/>
            <a:ext cx="1376400" cy="483260"/>
          </a:xfrm>
          <a:prstGeom prst="rect">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43468496-5138-6F43-B0D9-9F850D40A327}"/>
              </a:ext>
            </a:extLst>
          </p:cNvPr>
          <p:cNvCxnSpPr>
            <a:cxnSpLocks/>
          </p:cNvCxnSpPr>
          <p:nvPr/>
        </p:nvCxnSpPr>
        <p:spPr>
          <a:xfrm flipV="1">
            <a:off x="2082799" y="2568301"/>
            <a:ext cx="3288225" cy="2608403"/>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37D2A5D0-8404-3C46-83FF-C8397A0AA4BB}"/>
              </a:ext>
            </a:extLst>
          </p:cNvPr>
          <p:cNvPicPr>
            <a:picLocks noChangeAspect="1"/>
          </p:cNvPicPr>
          <p:nvPr/>
        </p:nvPicPr>
        <p:blipFill>
          <a:blip r:embed="rId3"/>
          <a:stretch>
            <a:fillRect/>
          </a:stretch>
        </p:blipFill>
        <p:spPr>
          <a:xfrm>
            <a:off x="5609165" y="1803400"/>
            <a:ext cx="4322105" cy="1552601"/>
          </a:xfrm>
          <a:prstGeom prst="rect">
            <a:avLst/>
          </a:prstGeom>
        </p:spPr>
      </p:pic>
      <p:pic>
        <p:nvPicPr>
          <p:cNvPr id="7" name="Picture 6">
            <a:extLst>
              <a:ext uri="{FF2B5EF4-FFF2-40B4-BE49-F238E27FC236}">
                <a16:creationId xmlns:a16="http://schemas.microsoft.com/office/drawing/2014/main" id="{D4BA9689-81DA-7247-A76F-C877AD7483DA}"/>
              </a:ext>
            </a:extLst>
          </p:cNvPr>
          <p:cNvPicPr>
            <a:picLocks noChangeAspect="1"/>
          </p:cNvPicPr>
          <p:nvPr/>
        </p:nvPicPr>
        <p:blipFill>
          <a:blip r:embed="rId4"/>
          <a:stretch>
            <a:fillRect/>
          </a:stretch>
        </p:blipFill>
        <p:spPr>
          <a:xfrm>
            <a:off x="5541432" y="2771582"/>
            <a:ext cx="6324600" cy="2070100"/>
          </a:xfrm>
          <a:prstGeom prst="rect">
            <a:avLst/>
          </a:prstGeom>
        </p:spPr>
      </p:pic>
    </p:spTree>
    <p:extLst>
      <p:ext uri="{BB962C8B-B14F-4D97-AF65-F5344CB8AC3E}">
        <p14:creationId xmlns:p14="http://schemas.microsoft.com/office/powerpoint/2010/main" val="4120177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F2AFD-FB97-344A-8B10-5D002B15F583}"/>
              </a:ext>
            </a:extLst>
          </p:cNvPr>
          <p:cNvSpPr>
            <a:spLocks noGrp="1"/>
          </p:cNvSpPr>
          <p:nvPr>
            <p:ph type="title"/>
          </p:nvPr>
        </p:nvSpPr>
        <p:spPr/>
        <p:txBody>
          <a:bodyPr/>
          <a:lstStyle/>
          <a:p>
            <a:r>
              <a:rPr lang="en-US" dirty="0">
                <a:solidFill>
                  <a:schemeClr val="bg1"/>
                </a:solidFill>
              </a:rPr>
              <a:t>Results</a:t>
            </a:r>
          </a:p>
        </p:txBody>
      </p:sp>
      <p:sp>
        <p:nvSpPr>
          <p:cNvPr id="3" name="TextBox 2">
            <a:extLst>
              <a:ext uri="{FF2B5EF4-FFF2-40B4-BE49-F238E27FC236}">
                <a16:creationId xmlns:a16="http://schemas.microsoft.com/office/drawing/2014/main" id="{36797005-6DC6-CD4D-B403-3E362141179A}"/>
              </a:ext>
            </a:extLst>
          </p:cNvPr>
          <p:cNvSpPr txBox="1"/>
          <p:nvPr/>
        </p:nvSpPr>
        <p:spPr>
          <a:xfrm>
            <a:off x="1179967" y="1803400"/>
            <a:ext cx="1945404" cy="369332"/>
          </a:xfrm>
          <a:prstGeom prst="rect">
            <a:avLst/>
          </a:prstGeom>
          <a:noFill/>
        </p:spPr>
        <p:txBody>
          <a:bodyPr wrap="none" rtlCol="0">
            <a:spAutoFit/>
          </a:bodyPr>
          <a:lstStyle/>
          <a:p>
            <a:r>
              <a:rPr lang="en-US" dirty="0">
                <a:solidFill>
                  <a:schemeClr val="bg1"/>
                </a:solidFill>
              </a:rPr>
              <a:t>Proof with Shannon</a:t>
            </a:r>
          </a:p>
        </p:txBody>
      </p:sp>
      <p:pic>
        <p:nvPicPr>
          <p:cNvPr id="12" name="Picture 11">
            <a:extLst>
              <a:ext uri="{FF2B5EF4-FFF2-40B4-BE49-F238E27FC236}">
                <a16:creationId xmlns:a16="http://schemas.microsoft.com/office/drawing/2014/main" id="{28FE4A37-9CFA-8447-9E37-FFC2B8E220AA}"/>
              </a:ext>
            </a:extLst>
          </p:cNvPr>
          <p:cNvPicPr>
            <a:picLocks noChangeAspect="1"/>
          </p:cNvPicPr>
          <p:nvPr/>
        </p:nvPicPr>
        <p:blipFill>
          <a:blip r:embed="rId2"/>
          <a:stretch>
            <a:fillRect/>
          </a:stretch>
        </p:blipFill>
        <p:spPr>
          <a:xfrm>
            <a:off x="731800" y="2356716"/>
            <a:ext cx="3230599" cy="3265151"/>
          </a:xfrm>
          <a:prstGeom prst="rect">
            <a:avLst/>
          </a:prstGeom>
        </p:spPr>
      </p:pic>
      <p:sp>
        <p:nvSpPr>
          <p:cNvPr id="9" name="Rectangle 8">
            <a:extLst>
              <a:ext uri="{FF2B5EF4-FFF2-40B4-BE49-F238E27FC236}">
                <a16:creationId xmlns:a16="http://schemas.microsoft.com/office/drawing/2014/main" id="{16049376-7648-5F43-8834-E64AF9F0E0A2}"/>
              </a:ext>
            </a:extLst>
          </p:cNvPr>
          <p:cNvSpPr/>
          <p:nvPr/>
        </p:nvSpPr>
        <p:spPr>
          <a:xfrm>
            <a:off x="706399" y="5176704"/>
            <a:ext cx="1376400" cy="483260"/>
          </a:xfrm>
          <a:prstGeom prst="rect">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43468496-5138-6F43-B0D9-9F850D40A327}"/>
              </a:ext>
            </a:extLst>
          </p:cNvPr>
          <p:cNvCxnSpPr>
            <a:cxnSpLocks/>
          </p:cNvCxnSpPr>
          <p:nvPr/>
        </p:nvCxnSpPr>
        <p:spPr>
          <a:xfrm flipV="1">
            <a:off x="2082799" y="2568301"/>
            <a:ext cx="3288225" cy="2608403"/>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37D2A5D0-8404-3C46-83FF-C8397A0AA4BB}"/>
              </a:ext>
            </a:extLst>
          </p:cNvPr>
          <p:cNvPicPr>
            <a:picLocks noChangeAspect="1"/>
          </p:cNvPicPr>
          <p:nvPr/>
        </p:nvPicPr>
        <p:blipFill>
          <a:blip r:embed="rId3"/>
          <a:stretch>
            <a:fillRect/>
          </a:stretch>
        </p:blipFill>
        <p:spPr>
          <a:xfrm>
            <a:off x="5609165" y="1803400"/>
            <a:ext cx="4322105" cy="1552601"/>
          </a:xfrm>
          <a:prstGeom prst="rect">
            <a:avLst/>
          </a:prstGeom>
        </p:spPr>
      </p:pic>
    </p:spTree>
    <p:extLst>
      <p:ext uri="{BB962C8B-B14F-4D97-AF65-F5344CB8AC3E}">
        <p14:creationId xmlns:p14="http://schemas.microsoft.com/office/powerpoint/2010/main" val="2625597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69F90A6-ED8E-B043-B90D-DB35B5F7C8F0}"/>
              </a:ext>
            </a:extLst>
          </p:cNvPr>
          <p:cNvSpPr txBox="1"/>
          <p:nvPr/>
        </p:nvSpPr>
        <p:spPr>
          <a:xfrm>
            <a:off x="1332691" y="1262695"/>
            <a:ext cx="5933872" cy="1569660"/>
          </a:xfrm>
          <a:prstGeom prst="rect">
            <a:avLst/>
          </a:prstGeom>
          <a:noFill/>
        </p:spPr>
        <p:txBody>
          <a:bodyPr wrap="square" rtlCol="0">
            <a:spAutoFit/>
          </a:bodyPr>
          <a:lstStyle/>
          <a:p>
            <a:r>
              <a:rPr lang="en-US" sz="3200" dirty="0">
                <a:solidFill>
                  <a:schemeClr val="bg1"/>
                </a:solidFill>
              </a:rPr>
              <a:t>In conclusion, the equational theorem provides a justification for the case analysis proof technique.</a:t>
            </a:r>
          </a:p>
        </p:txBody>
      </p:sp>
      <p:pic>
        <p:nvPicPr>
          <p:cNvPr id="9" name="Picture 8">
            <a:extLst>
              <a:ext uri="{FF2B5EF4-FFF2-40B4-BE49-F238E27FC236}">
                <a16:creationId xmlns:a16="http://schemas.microsoft.com/office/drawing/2014/main" id="{8486626A-2B67-1649-9FB8-863A05EB9028}"/>
              </a:ext>
            </a:extLst>
          </p:cNvPr>
          <p:cNvPicPr>
            <a:picLocks noChangeAspect="1"/>
          </p:cNvPicPr>
          <p:nvPr/>
        </p:nvPicPr>
        <p:blipFill>
          <a:blip r:embed="rId2"/>
          <a:stretch>
            <a:fillRect/>
          </a:stretch>
        </p:blipFill>
        <p:spPr>
          <a:xfrm>
            <a:off x="7972811" y="1262695"/>
            <a:ext cx="3026029" cy="4587681"/>
          </a:xfrm>
          <a:prstGeom prst="rect">
            <a:avLst/>
          </a:prstGeom>
        </p:spPr>
      </p:pic>
      <p:sp>
        <p:nvSpPr>
          <p:cNvPr id="10" name="TextBox 9">
            <a:extLst>
              <a:ext uri="{FF2B5EF4-FFF2-40B4-BE49-F238E27FC236}">
                <a16:creationId xmlns:a16="http://schemas.microsoft.com/office/drawing/2014/main" id="{77A898DD-7D14-2C43-A5B1-7908BF99F285}"/>
              </a:ext>
            </a:extLst>
          </p:cNvPr>
          <p:cNvSpPr txBox="1"/>
          <p:nvPr/>
        </p:nvSpPr>
        <p:spPr>
          <a:xfrm>
            <a:off x="1332691" y="3380082"/>
            <a:ext cx="5933872" cy="1569660"/>
          </a:xfrm>
          <a:prstGeom prst="rect">
            <a:avLst/>
          </a:prstGeom>
          <a:noFill/>
        </p:spPr>
        <p:txBody>
          <a:bodyPr wrap="square" rtlCol="0">
            <a:spAutoFit/>
          </a:bodyPr>
          <a:lstStyle/>
          <a:p>
            <a:r>
              <a:rPr lang="en-US" sz="3200" dirty="0">
                <a:solidFill>
                  <a:schemeClr val="bg1"/>
                </a:solidFill>
              </a:rPr>
              <a:t>The technique has application to computer science for proving program correctness.</a:t>
            </a:r>
          </a:p>
        </p:txBody>
      </p:sp>
    </p:spTree>
    <p:extLst>
      <p:ext uri="{BB962C8B-B14F-4D97-AF65-F5344CB8AC3E}">
        <p14:creationId xmlns:p14="http://schemas.microsoft.com/office/powerpoint/2010/main" val="619881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F64A6-FC1B-384B-8ECF-1E594F0E7036}"/>
              </a:ext>
            </a:extLst>
          </p:cNvPr>
          <p:cNvSpPr>
            <a:spLocks noGrp="1"/>
          </p:cNvSpPr>
          <p:nvPr>
            <p:ph type="title"/>
          </p:nvPr>
        </p:nvSpPr>
        <p:spPr/>
        <p:txBody>
          <a:bodyPr/>
          <a:lstStyle/>
          <a:p>
            <a:r>
              <a:rPr lang="en-US" dirty="0">
                <a:solidFill>
                  <a:schemeClr val="bg1"/>
                </a:solidFill>
              </a:rPr>
              <a:t>An Overview</a:t>
            </a:r>
          </a:p>
        </p:txBody>
      </p:sp>
      <p:sp>
        <p:nvSpPr>
          <p:cNvPr id="4" name="TextBox 3">
            <a:extLst>
              <a:ext uri="{FF2B5EF4-FFF2-40B4-BE49-F238E27FC236}">
                <a16:creationId xmlns:a16="http://schemas.microsoft.com/office/drawing/2014/main" id="{2F350B92-F03C-4D72-BCAB-A4E2AC4270E2}"/>
              </a:ext>
            </a:extLst>
          </p:cNvPr>
          <p:cNvSpPr txBox="1"/>
          <p:nvPr/>
        </p:nvSpPr>
        <p:spPr>
          <a:xfrm>
            <a:off x="1895475" y="5541565"/>
            <a:ext cx="2129109" cy="861774"/>
          </a:xfrm>
          <a:prstGeom prst="rect">
            <a:avLst/>
          </a:prstGeom>
          <a:noFill/>
        </p:spPr>
        <p:txBody>
          <a:bodyPr wrap="none" rtlCol="0">
            <a:spAutoFit/>
          </a:bodyPr>
          <a:lstStyle/>
          <a:p>
            <a:r>
              <a:rPr lang="en-US" sz="3200" dirty="0">
                <a:solidFill>
                  <a:schemeClr val="bg1"/>
                </a:solidFill>
              </a:rPr>
              <a:t>Significance</a:t>
            </a:r>
          </a:p>
          <a:p>
            <a:endParaRPr lang="en-US" dirty="0"/>
          </a:p>
        </p:txBody>
      </p:sp>
      <p:sp>
        <p:nvSpPr>
          <p:cNvPr id="6" name="TextBox 5">
            <a:extLst>
              <a:ext uri="{FF2B5EF4-FFF2-40B4-BE49-F238E27FC236}">
                <a16:creationId xmlns:a16="http://schemas.microsoft.com/office/drawing/2014/main" id="{279D513A-307D-4312-BC5F-D54EE4DCACE6}"/>
              </a:ext>
            </a:extLst>
          </p:cNvPr>
          <p:cNvSpPr txBox="1"/>
          <p:nvPr/>
        </p:nvSpPr>
        <p:spPr>
          <a:xfrm>
            <a:off x="9060223" y="5541565"/>
            <a:ext cx="1235210" cy="1231106"/>
          </a:xfrm>
          <a:prstGeom prst="rect">
            <a:avLst/>
          </a:prstGeom>
          <a:noFill/>
        </p:spPr>
        <p:txBody>
          <a:bodyPr wrap="none" rtlCol="0">
            <a:spAutoFit/>
          </a:bodyPr>
          <a:lstStyle/>
          <a:p>
            <a:r>
              <a:rPr lang="en-US" sz="3200" dirty="0">
                <a:solidFill>
                  <a:schemeClr val="bg1"/>
                </a:solidFill>
              </a:rPr>
              <a:t>Results</a:t>
            </a:r>
          </a:p>
          <a:p>
            <a:endParaRPr lang="en-US" sz="2400" dirty="0">
              <a:solidFill>
                <a:schemeClr val="bg1"/>
              </a:solidFill>
            </a:endParaRPr>
          </a:p>
          <a:p>
            <a:endParaRPr lang="en-US" dirty="0"/>
          </a:p>
        </p:txBody>
      </p:sp>
      <p:sp>
        <p:nvSpPr>
          <p:cNvPr id="7" name="TextBox 6">
            <a:extLst>
              <a:ext uri="{FF2B5EF4-FFF2-40B4-BE49-F238E27FC236}">
                <a16:creationId xmlns:a16="http://schemas.microsoft.com/office/drawing/2014/main" id="{8DE4DBBB-448D-4F35-A6BB-8E8CA0CD7703}"/>
              </a:ext>
            </a:extLst>
          </p:cNvPr>
          <p:cNvSpPr txBox="1"/>
          <p:nvPr/>
        </p:nvSpPr>
        <p:spPr>
          <a:xfrm>
            <a:off x="5367338" y="5535612"/>
            <a:ext cx="2350131" cy="861774"/>
          </a:xfrm>
          <a:prstGeom prst="rect">
            <a:avLst/>
          </a:prstGeom>
          <a:noFill/>
        </p:spPr>
        <p:txBody>
          <a:bodyPr wrap="none" rtlCol="0">
            <a:spAutoFit/>
          </a:bodyPr>
          <a:lstStyle/>
          <a:p>
            <a:r>
              <a:rPr lang="en-US" sz="3200" dirty="0">
                <a:solidFill>
                  <a:schemeClr val="bg1"/>
                </a:solidFill>
              </a:rPr>
              <a:t>Methodology</a:t>
            </a:r>
          </a:p>
          <a:p>
            <a:endParaRPr lang="en-US" dirty="0"/>
          </a:p>
        </p:txBody>
      </p:sp>
      <p:pic>
        <p:nvPicPr>
          <p:cNvPr id="11" name="Picture 10">
            <a:extLst>
              <a:ext uri="{FF2B5EF4-FFF2-40B4-BE49-F238E27FC236}">
                <a16:creationId xmlns:a16="http://schemas.microsoft.com/office/drawing/2014/main" id="{054C80F2-9EAC-4A51-A25D-3A061DA22C5C}"/>
              </a:ext>
            </a:extLst>
          </p:cNvPr>
          <p:cNvPicPr>
            <a:picLocks noChangeAspect="1"/>
          </p:cNvPicPr>
          <p:nvPr/>
        </p:nvPicPr>
        <p:blipFill>
          <a:blip r:embed="rId2"/>
          <a:stretch>
            <a:fillRect/>
          </a:stretch>
        </p:blipFill>
        <p:spPr>
          <a:xfrm>
            <a:off x="5422646" y="2097088"/>
            <a:ext cx="2239514" cy="3395267"/>
          </a:xfrm>
          <a:prstGeom prst="rect">
            <a:avLst/>
          </a:prstGeom>
        </p:spPr>
      </p:pic>
      <p:pic>
        <p:nvPicPr>
          <p:cNvPr id="13" name="Picture 12">
            <a:extLst>
              <a:ext uri="{FF2B5EF4-FFF2-40B4-BE49-F238E27FC236}">
                <a16:creationId xmlns:a16="http://schemas.microsoft.com/office/drawing/2014/main" id="{96824A77-553E-4BBE-975D-629C9AB7DD21}"/>
              </a:ext>
            </a:extLst>
          </p:cNvPr>
          <p:cNvPicPr>
            <a:picLocks noChangeAspect="1"/>
          </p:cNvPicPr>
          <p:nvPr/>
        </p:nvPicPr>
        <p:blipFill>
          <a:blip r:embed="rId3"/>
          <a:stretch>
            <a:fillRect/>
          </a:stretch>
        </p:blipFill>
        <p:spPr>
          <a:xfrm>
            <a:off x="1823334" y="2553969"/>
            <a:ext cx="2273389" cy="1071800"/>
          </a:xfrm>
          <a:prstGeom prst="rect">
            <a:avLst/>
          </a:prstGeom>
        </p:spPr>
      </p:pic>
      <p:pic>
        <p:nvPicPr>
          <p:cNvPr id="3" name="Picture 2" descr="alaska, atmosphere, aurora borealis">
            <a:extLst>
              <a:ext uri="{FF2B5EF4-FFF2-40B4-BE49-F238E27FC236}">
                <a16:creationId xmlns:a16="http://schemas.microsoft.com/office/drawing/2014/main" id="{680D5EAB-E124-4A1F-B5BD-E2BA4FF036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7361" y="3794721"/>
            <a:ext cx="2405334" cy="15685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FB3FA8E-AE72-4F4D-9FE9-7785E1C80537}"/>
              </a:ext>
            </a:extLst>
          </p:cNvPr>
          <p:cNvPicPr>
            <a:picLocks noChangeAspect="1"/>
          </p:cNvPicPr>
          <p:nvPr/>
        </p:nvPicPr>
        <p:blipFill>
          <a:blip r:embed="rId5"/>
          <a:stretch>
            <a:fillRect/>
          </a:stretch>
        </p:blipFill>
        <p:spPr>
          <a:xfrm>
            <a:off x="8015637" y="2097087"/>
            <a:ext cx="3650403" cy="3395267"/>
          </a:xfrm>
          <a:prstGeom prst="rect">
            <a:avLst/>
          </a:prstGeom>
        </p:spPr>
      </p:pic>
    </p:spTree>
    <p:extLst>
      <p:ext uri="{BB962C8B-B14F-4D97-AF65-F5344CB8AC3E}">
        <p14:creationId xmlns:p14="http://schemas.microsoft.com/office/powerpoint/2010/main" val="3569974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F0BB8-97B6-7D46-BE6D-AC98D891B93C}"/>
              </a:ext>
            </a:extLst>
          </p:cNvPr>
          <p:cNvSpPr>
            <a:spLocks noGrp="1"/>
          </p:cNvSpPr>
          <p:nvPr>
            <p:ph type="title"/>
          </p:nvPr>
        </p:nvSpPr>
        <p:spPr/>
        <p:txBody>
          <a:bodyPr/>
          <a:lstStyle/>
          <a:p>
            <a:r>
              <a:rPr lang="en-US" dirty="0">
                <a:solidFill>
                  <a:schemeClr val="bg1"/>
                </a:solidFill>
              </a:rPr>
              <a:t>Significance</a:t>
            </a:r>
          </a:p>
        </p:txBody>
      </p:sp>
      <p:sp>
        <p:nvSpPr>
          <p:cNvPr id="3" name="Content Placeholder 2">
            <a:extLst>
              <a:ext uri="{FF2B5EF4-FFF2-40B4-BE49-F238E27FC236}">
                <a16:creationId xmlns:a16="http://schemas.microsoft.com/office/drawing/2014/main" id="{D34A5D6E-D82D-0A48-AE31-CA15DFE3DE3B}"/>
              </a:ext>
            </a:extLst>
          </p:cNvPr>
          <p:cNvSpPr>
            <a:spLocks noGrp="1"/>
          </p:cNvSpPr>
          <p:nvPr>
            <p:ph idx="1"/>
          </p:nvPr>
        </p:nvSpPr>
        <p:spPr>
          <a:xfrm>
            <a:off x="1141413" y="2249487"/>
            <a:ext cx="4586288" cy="660401"/>
          </a:xfrm>
        </p:spPr>
        <p:txBody>
          <a:bodyPr>
            <a:normAutofit/>
          </a:bodyPr>
          <a:lstStyle/>
          <a:p>
            <a:pPr marL="0" indent="0">
              <a:buNone/>
            </a:pPr>
            <a:r>
              <a:rPr lang="en-US" sz="2800" dirty="0">
                <a:solidFill>
                  <a:schemeClr val="bg1"/>
                </a:solidFill>
              </a:rPr>
              <a:t>Computer science</a:t>
            </a:r>
          </a:p>
        </p:txBody>
      </p:sp>
      <p:pic>
        <p:nvPicPr>
          <p:cNvPr id="5" name="Picture 4">
            <a:extLst>
              <a:ext uri="{FF2B5EF4-FFF2-40B4-BE49-F238E27FC236}">
                <a16:creationId xmlns:a16="http://schemas.microsoft.com/office/drawing/2014/main" id="{18A77ACA-F9ED-4985-A4E0-6D9919C936B7}"/>
              </a:ext>
            </a:extLst>
          </p:cNvPr>
          <p:cNvPicPr>
            <a:picLocks noChangeAspect="1"/>
          </p:cNvPicPr>
          <p:nvPr/>
        </p:nvPicPr>
        <p:blipFill>
          <a:blip r:embed="rId2"/>
          <a:stretch>
            <a:fillRect/>
          </a:stretch>
        </p:blipFill>
        <p:spPr>
          <a:xfrm>
            <a:off x="1173956" y="3062287"/>
            <a:ext cx="4586289" cy="2162228"/>
          </a:xfrm>
          <a:prstGeom prst="rect">
            <a:avLst/>
          </a:prstGeom>
        </p:spPr>
      </p:pic>
      <p:sp>
        <p:nvSpPr>
          <p:cNvPr id="6" name="Content Placeholder 2">
            <a:extLst>
              <a:ext uri="{FF2B5EF4-FFF2-40B4-BE49-F238E27FC236}">
                <a16:creationId xmlns:a16="http://schemas.microsoft.com/office/drawing/2014/main" id="{3CA639AA-3261-44A4-A94E-70C93428B7EC}"/>
              </a:ext>
            </a:extLst>
          </p:cNvPr>
          <p:cNvSpPr txBox="1">
            <a:spLocks/>
          </p:cNvSpPr>
          <p:nvPr/>
        </p:nvSpPr>
        <p:spPr>
          <a:xfrm>
            <a:off x="6814339" y="2330450"/>
            <a:ext cx="3879851" cy="579438"/>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800" dirty="0">
                <a:solidFill>
                  <a:schemeClr val="bg1"/>
                </a:solidFill>
              </a:rPr>
              <a:t>In English</a:t>
            </a:r>
          </a:p>
        </p:txBody>
      </p:sp>
      <p:pic>
        <p:nvPicPr>
          <p:cNvPr id="7" name="Picture 6" descr="alaska, atmosphere, aurora borealis">
            <a:extLst>
              <a:ext uri="{FF2B5EF4-FFF2-40B4-BE49-F238E27FC236}">
                <a16:creationId xmlns:a16="http://schemas.microsoft.com/office/drawing/2014/main" id="{09F22CEF-06BC-488B-904D-4D484F62DC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2166" y="3154095"/>
            <a:ext cx="4312024" cy="2811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3445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08E53-8531-6F46-9DFA-589E4700345C}"/>
              </a:ext>
            </a:extLst>
          </p:cNvPr>
          <p:cNvSpPr>
            <a:spLocks noGrp="1"/>
          </p:cNvSpPr>
          <p:nvPr>
            <p:ph type="title"/>
          </p:nvPr>
        </p:nvSpPr>
        <p:spPr/>
        <p:txBody>
          <a:bodyPr/>
          <a:lstStyle/>
          <a:p>
            <a:r>
              <a:rPr lang="en-US" dirty="0">
                <a:solidFill>
                  <a:schemeClr val="bg1"/>
                </a:solidFill>
              </a:rPr>
              <a:t>Application to Computer Science</a:t>
            </a:r>
          </a:p>
        </p:txBody>
      </p:sp>
      <p:sp>
        <p:nvSpPr>
          <p:cNvPr id="3" name="Content Placeholder 2">
            <a:extLst>
              <a:ext uri="{FF2B5EF4-FFF2-40B4-BE49-F238E27FC236}">
                <a16:creationId xmlns:a16="http://schemas.microsoft.com/office/drawing/2014/main" id="{CEB7E56B-9274-DF4E-BDBB-92EA54D9E41F}"/>
              </a:ext>
            </a:extLst>
          </p:cNvPr>
          <p:cNvSpPr>
            <a:spLocks noGrp="1"/>
          </p:cNvSpPr>
          <p:nvPr>
            <p:ph idx="1"/>
          </p:nvPr>
        </p:nvSpPr>
        <p:spPr>
          <a:xfrm>
            <a:off x="6149973" y="2347885"/>
            <a:ext cx="4897438" cy="3098257"/>
          </a:xfrm>
        </p:spPr>
        <p:txBody>
          <a:bodyPr/>
          <a:lstStyle/>
          <a:p>
            <a:r>
              <a:rPr lang="en-US" dirty="0">
                <a:solidFill>
                  <a:schemeClr val="bg1"/>
                </a:solidFill>
              </a:rPr>
              <a:t>Proving program correctness</a:t>
            </a:r>
          </a:p>
          <a:p>
            <a:pPr lvl="1"/>
            <a:r>
              <a:rPr lang="en-US" dirty="0">
                <a:solidFill>
                  <a:schemeClr val="bg1"/>
                </a:solidFill>
              </a:rPr>
              <a:t>Specifically, selective and iterative programs</a:t>
            </a:r>
          </a:p>
          <a:p>
            <a:r>
              <a:rPr lang="en-US" dirty="0">
                <a:solidFill>
                  <a:schemeClr val="bg1"/>
                </a:solidFill>
              </a:rPr>
              <a:t>Pain-free theorem verification</a:t>
            </a:r>
          </a:p>
          <a:p>
            <a:r>
              <a:rPr lang="en-US" dirty="0">
                <a:solidFill>
                  <a:schemeClr val="bg1"/>
                </a:solidFill>
              </a:rPr>
              <a:t>Foundation for certain proof techniques</a:t>
            </a:r>
          </a:p>
        </p:txBody>
      </p:sp>
      <p:pic>
        <p:nvPicPr>
          <p:cNvPr id="4" name="Picture 3">
            <a:extLst>
              <a:ext uri="{FF2B5EF4-FFF2-40B4-BE49-F238E27FC236}">
                <a16:creationId xmlns:a16="http://schemas.microsoft.com/office/drawing/2014/main" id="{66A1C16B-1A11-4226-B3D8-55C2BE6FDF37}"/>
              </a:ext>
            </a:extLst>
          </p:cNvPr>
          <p:cNvPicPr>
            <a:picLocks noChangeAspect="1"/>
          </p:cNvPicPr>
          <p:nvPr/>
        </p:nvPicPr>
        <p:blipFill>
          <a:blip r:embed="rId2"/>
          <a:stretch>
            <a:fillRect/>
          </a:stretch>
        </p:blipFill>
        <p:spPr>
          <a:xfrm>
            <a:off x="1141413" y="2347886"/>
            <a:ext cx="4586289" cy="2162228"/>
          </a:xfrm>
          <a:prstGeom prst="rect">
            <a:avLst/>
          </a:prstGeom>
        </p:spPr>
      </p:pic>
    </p:spTree>
    <p:extLst>
      <p:ext uri="{BB962C8B-B14F-4D97-AF65-F5344CB8AC3E}">
        <p14:creationId xmlns:p14="http://schemas.microsoft.com/office/powerpoint/2010/main" val="4099215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4A5CC-8C73-E444-B958-783F0FD3BF8B}"/>
              </a:ext>
            </a:extLst>
          </p:cNvPr>
          <p:cNvSpPr>
            <a:spLocks noGrp="1"/>
          </p:cNvSpPr>
          <p:nvPr>
            <p:ph type="title"/>
          </p:nvPr>
        </p:nvSpPr>
        <p:spPr/>
        <p:txBody>
          <a:bodyPr/>
          <a:lstStyle/>
          <a:p>
            <a:r>
              <a:rPr lang="en-US" dirty="0">
                <a:solidFill>
                  <a:schemeClr val="bg1"/>
                </a:solidFill>
              </a:rPr>
              <a:t>Example in English</a:t>
            </a:r>
          </a:p>
        </p:txBody>
      </p:sp>
      <p:pic>
        <p:nvPicPr>
          <p:cNvPr id="10" name="Picture 9" descr="alaska, atmosphere, aurora borealis">
            <a:extLst>
              <a:ext uri="{FF2B5EF4-FFF2-40B4-BE49-F238E27FC236}">
                <a16:creationId xmlns:a16="http://schemas.microsoft.com/office/drawing/2014/main" id="{197F58E7-DCEE-4C26-A1C7-33F2B058E3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3781" y="2097088"/>
            <a:ext cx="6413630" cy="4182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8840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4A5CC-8C73-E444-B958-783F0FD3BF8B}"/>
              </a:ext>
            </a:extLst>
          </p:cNvPr>
          <p:cNvSpPr>
            <a:spLocks noGrp="1"/>
          </p:cNvSpPr>
          <p:nvPr>
            <p:ph type="title"/>
          </p:nvPr>
        </p:nvSpPr>
        <p:spPr/>
        <p:txBody>
          <a:bodyPr/>
          <a:lstStyle/>
          <a:p>
            <a:r>
              <a:rPr lang="en-US" dirty="0">
                <a:solidFill>
                  <a:schemeClr val="bg1"/>
                </a:solidFill>
              </a:rPr>
              <a:t>Example in English</a:t>
            </a:r>
          </a:p>
        </p:txBody>
      </p:sp>
      <p:sp>
        <p:nvSpPr>
          <p:cNvPr id="7" name="TextBox 6">
            <a:extLst>
              <a:ext uri="{FF2B5EF4-FFF2-40B4-BE49-F238E27FC236}">
                <a16:creationId xmlns:a16="http://schemas.microsoft.com/office/drawing/2014/main" id="{38F6CFF9-BB74-4896-9715-E057062C4426}"/>
              </a:ext>
            </a:extLst>
          </p:cNvPr>
          <p:cNvSpPr txBox="1"/>
          <p:nvPr/>
        </p:nvSpPr>
        <p:spPr>
          <a:xfrm>
            <a:off x="4777446" y="1873711"/>
            <a:ext cx="2633932" cy="584775"/>
          </a:xfrm>
          <a:prstGeom prst="rect">
            <a:avLst/>
          </a:prstGeom>
          <a:noFill/>
        </p:spPr>
        <p:txBody>
          <a:bodyPr wrap="square" rtlCol="0">
            <a:spAutoFit/>
          </a:bodyPr>
          <a:lstStyle/>
          <a:p>
            <a:r>
              <a:rPr lang="en-US" sz="3200" i="1" dirty="0">
                <a:solidFill>
                  <a:schemeClr val="bg1"/>
                </a:solidFill>
              </a:rPr>
              <a:t>E: ¬¬z </a:t>
            </a:r>
            <a:r>
              <a:rPr lang="en-US" sz="3200" dirty="0">
                <a:solidFill>
                  <a:schemeClr val="bg1"/>
                </a:solidFill>
              </a:rPr>
              <a:t>≡</a:t>
            </a:r>
            <a:r>
              <a:rPr lang="en-US" sz="3200" i="1" dirty="0">
                <a:solidFill>
                  <a:schemeClr val="bg1"/>
                </a:solidFill>
              </a:rPr>
              <a:t> z</a:t>
            </a:r>
          </a:p>
        </p:txBody>
      </p:sp>
      <p:sp>
        <p:nvSpPr>
          <p:cNvPr id="9" name="TextBox 8">
            <a:extLst>
              <a:ext uri="{FF2B5EF4-FFF2-40B4-BE49-F238E27FC236}">
                <a16:creationId xmlns:a16="http://schemas.microsoft.com/office/drawing/2014/main" id="{BEBEA34C-2E70-4C5B-AA49-0D24488E921E}"/>
              </a:ext>
            </a:extLst>
          </p:cNvPr>
          <p:cNvSpPr txBox="1"/>
          <p:nvPr/>
        </p:nvSpPr>
        <p:spPr>
          <a:xfrm>
            <a:off x="8264257" y="2828368"/>
            <a:ext cx="2633932" cy="3703578"/>
          </a:xfrm>
          <a:prstGeom prst="rect">
            <a:avLst/>
          </a:prstGeom>
          <a:noFill/>
        </p:spPr>
        <p:txBody>
          <a:bodyPr wrap="square" rtlCol="0">
            <a:spAutoFit/>
          </a:bodyPr>
          <a:lstStyle/>
          <a:p>
            <a:r>
              <a:rPr lang="en-US" sz="3200" i="1" dirty="0" err="1">
                <a:solidFill>
                  <a:schemeClr val="bg1"/>
                </a:solidFill>
              </a:rPr>
              <a:t>E</a:t>
            </a:r>
            <a:r>
              <a:rPr lang="en-US" sz="3200" i="1" baseline="30000" dirty="0" err="1">
                <a:solidFill>
                  <a:schemeClr val="bg1"/>
                </a:solidFill>
              </a:rPr>
              <a:t>z</a:t>
            </a:r>
            <a:r>
              <a:rPr lang="en-US" sz="3200" i="1" baseline="-25000" dirty="0" err="1">
                <a:solidFill>
                  <a:schemeClr val="bg1"/>
                </a:solidFill>
              </a:rPr>
              <a:t>false</a:t>
            </a:r>
            <a:endParaRPr lang="en-US" sz="3200" i="1" baseline="-25000" dirty="0">
              <a:solidFill>
                <a:schemeClr val="bg1"/>
              </a:solidFill>
            </a:endParaRPr>
          </a:p>
          <a:p>
            <a:endParaRPr lang="en-US" sz="3200" baseline="-25000" dirty="0">
              <a:solidFill>
                <a:schemeClr val="bg1"/>
              </a:solidFill>
            </a:endParaRPr>
          </a:p>
          <a:p>
            <a:r>
              <a:rPr lang="en-US" sz="3200" i="1" baseline="-25000" dirty="0">
                <a:solidFill>
                  <a:schemeClr val="bg1"/>
                </a:solidFill>
              </a:rPr>
              <a:t>z</a:t>
            </a:r>
            <a:r>
              <a:rPr lang="en-US" sz="3200" baseline="-25000" dirty="0">
                <a:solidFill>
                  <a:schemeClr val="bg1"/>
                </a:solidFill>
              </a:rPr>
              <a:t>: “The sky is green”</a:t>
            </a:r>
          </a:p>
          <a:p>
            <a:endParaRPr lang="en-US" sz="3200" baseline="-25000" dirty="0">
              <a:solidFill>
                <a:schemeClr val="bg1"/>
              </a:solidFill>
            </a:endParaRPr>
          </a:p>
          <a:p>
            <a:r>
              <a:rPr lang="en-US" sz="3200" baseline="-25000" dirty="0">
                <a:solidFill>
                  <a:schemeClr val="bg1"/>
                </a:solidFill>
              </a:rPr>
              <a:t>“It is not the case that the sky is not green.”</a:t>
            </a:r>
          </a:p>
          <a:p>
            <a:endParaRPr lang="en-US" sz="3200" baseline="-25000" dirty="0">
              <a:solidFill>
                <a:schemeClr val="bg1"/>
              </a:solidFill>
            </a:endParaRPr>
          </a:p>
          <a:p>
            <a:r>
              <a:rPr lang="en-US" sz="3200" baseline="-25000" dirty="0">
                <a:solidFill>
                  <a:schemeClr val="bg1"/>
                </a:solidFill>
              </a:rPr>
              <a:t>		  </a:t>
            </a:r>
            <a:r>
              <a:rPr lang="en-US" sz="3200" dirty="0">
                <a:solidFill>
                  <a:schemeClr val="bg1"/>
                </a:solidFill>
              </a:rPr>
              <a:t>≡</a:t>
            </a:r>
          </a:p>
          <a:p>
            <a:r>
              <a:rPr lang="en-US" sz="3200" baseline="-25000" dirty="0">
                <a:solidFill>
                  <a:schemeClr val="bg1"/>
                </a:solidFill>
              </a:rPr>
              <a:t>“It is the case that the sky is green.”</a:t>
            </a:r>
          </a:p>
        </p:txBody>
      </p:sp>
      <p:sp>
        <p:nvSpPr>
          <p:cNvPr id="11" name="TextBox 10">
            <a:extLst>
              <a:ext uri="{FF2B5EF4-FFF2-40B4-BE49-F238E27FC236}">
                <a16:creationId xmlns:a16="http://schemas.microsoft.com/office/drawing/2014/main" id="{4AF8B82F-40AD-435B-AC99-66D6F6E24E0F}"/>
              </a:ext>
            </a:extLst>
          </p:cNvPr>
          <p:cNvSpPr txBox="1"/>
          <p:nvPr/>
        </p:nvSpPr>
        <p:spPr>
          <a:xfrm>
            <a:off x="1293813" y="2827272"/>
            <a:ext cx="2633932" cy="3703578"/>
          </a:xfrm>
          <a:prstGeom prst="rect">
            <a:avLst/>
          </a:prstGeom>
          <a:noFill/>
        </p:spPr>
        <p:txBody>
          <a:bodyPr wrap="square" rtlCol="0">
            <a:spAutoFit/>
          </a:bodyPr>
          <a:lstStyle/>
          <a:p>
            <a:r>
              <a:rPr lang="en-US" sz="3200" i="1" dirty="0" err="1">
                <a:solidFill>
                  <a:schemeClr val="bg1"/>
                </a:solidFill>
              </a:rPr>
              <a:t>E</a:t>
            </a:r>
            <a:r>
              <a:rPr lang="en-US" sz="3200" i="1" baseline="30000" dirty="0" err="1">
                <a:solidFill>
                  <a:schemeClr val="bg1"/>
                </a:solidFill>
              </a:rPr>
              <a:t>z</a:t>
            </a:r>
            <a:r>
              <a:rPr lang="en-US" sz="3200" i="1" baseline="-25000" dirty="0" err="1">
                <a:solidFill>
                  <a:schemeClr val="bg1"/>
                </a:solidFill>
              </a:rPr>
              <a:t>true</a:t>
            </a:r>
            <a:endParaRPr lang="en-US" sz="3200" i="1" baseline="-25000" dirty="0">
              <a:solidFill>
                <a:schemeClr val="bg1"/>
              </a:solidFill>
            </a:endParaRPr>
          </a:p>
          <a:p>
            <a:endParaRPr lang="en-US" sz="3200" baseline="-25000" dirty="0">
              <a:solidFill>
                <a:schemeClr val="bg1"/>
              </a:solidFill>
            </a:endParaRPr>
          </a:p>
          <a:p>
            <a:r>
              <a:rPr lang="en-US" sz="3200" i="1" baseline="-25000" dirty="0">
                <a:solidFill>
                  <a:schemeClr val="bg1"/>
                </a:solidFill>
              </a:rPr>
              <a:t>z</a:t>
            </a:r>
            <a:r>
              <a:rPr lang="en-US" sz="3200" baseline="-25000" dirty="0">
                <a:solidFill>
                  <a:schemeClr val="bg1"/>
                </a:solidFill>
              </a:rPr>
              <a:t>: “The sky is blue”</a:t>
            </a:r>
          </a:p>
          <a:p>
            <a:endParaRPr lang="en-US" sz="3200" baseline="-25000" dirty="0">
              <a:solidFill>
                <a:schemeClr val="bg1"/>
              </a:solidFill>
            </a:endParaRPr>
          </a:p>
          <a:p>
            <a:r>
              <a:rPr lang="en-US" sz="3200" baseline="-25000" dirty="0">
                <a:solidFill>
                  <a:schemeClr val="bg1"/>
                </a:solidFill>
              </a:rPr>
              <a:t>“It is not the case that the sky is not blue.”</a:t>
            </a:r>
          </a:p>
          <a:p>
            <a:endParaRPr lang="en-US" sz="3200" baseline="-25000" dirty="0">
              <a:solidFill>
                <a:schemeClr val="bg1"/>
              </a:solidFill>
            </a:endParaRPr>
          </a:p>
          <a:p>
            <a:r>
              <a:rPr lang="en-US" sz="3200" baseline="-25000" dirty="0">
                <a:solidFill>
                  <a:schemeClr val="bg1"/>
                </a:solidFill>
              </a:rPr>
              <a:t>		</a:t>
            </a:r>
            <a:r>
              <a:rPr lang="en-US" sz="3200" dirty="0">
                <a:solidFill>
                  <a:schemeClr val="bg1"/>
                </a:solidFill>
              </a:rPr>
              <a:t>≡</a:t>
            </a:r>
          </a:p>
          <a:p>
            <a:r>
              <a:rPr lang="en-US" sz="3200" baseline="-25000" dirty="0">
                <a:solidFill>
                  <a:schemeClr val="bg1"/>
                </a:solidFill>
              </a:rPr>
              <a:t>“It is the case that the sky is blue.”</a:t>
            </a:r>
          </a:p>
        </p:txBody>
      </p:sp>
      <p:sp>
        <p:nvSpPr>
          <p:cNvPr id="12" name="TextBox 11">
            <a:extLst>
              <a:ext uri="{FF2B5EF4-FFF2-40B4-BE49-F238E27FC236}">
                <a16:creationId xmlns:a16="http://schemas.microsoft.com/office/drawing/2014/main" id="{33863992-D12C-4FF0-944E-89A9F015632F}"/>
              </a:ext>
            </a:extLst>
          </p:cNvPr>
          <p:cNvSpPr txBox="1"/>
          <p:nvPr/>
        </p:nvSpPr>
        <p:spPr>
          <a:xfrm>
            <a:off x="4705559" y="5654707"/>
            <a:ext cx="2633932" cy="584775"/>
          </a:xfrm>
          <a:prstGeom prst="rect">
            <a:avLst/>
          </a:prstGeom>
          <a:noFill/>
        </p:spPr>
        <p:txBody>
          <a:bodyPr wrap="square" rtlCol="0">
            <a:spAutoFit/>
          </a:bodyPr>
          <a:lstStyle/>
          <a:p>
            <a:r>
              <a:rPr lang="en-US" sz="3200" i="1" dirty="0" err="1">
                <a:solidFill>
                  <a:schemeClr val="bg1"/>
                </a:solidFill>
              </a:rPr>
              <a:t>E</a:t>
            </a:r>
            <a:r>
              <a:rPr lang="en-US" sz="3200" i="1" baseline="30000" dirty="0" err="1">
                <a:solidFill>
                  <a:schemeClr val="bg1"/>
                </a:solidFill>
              </a:rPr>
              <a:t>z</a:t>
            </a:r>
            <a:r>
              <a:rPr lang="en-US" sz="3200" i="1" baseline="-25000" dirty="0" err="1">
                <a:solidFill>
                  <a:schemeClr val="bg1"/>
                </a:solidFill>
              </a:rPr>
              <a:t>p</a:t>
            </a:r>
            <a:r>
              <a:rPr lang="en-US" sz="3200" i="1" dirty="0">
                <a:solidFill>
                  <a:schemeClr val="bg1"/>
                </a:solidFill>
              </a:rPr>
              <a:t>: ¬¬p </a:t>
            </a:r>
            <a:r>
              <a:rPr lang="en-US" sz="3200" dirty="0">
                <a:solidFill>
                  <a:schemeClr val="bg1"/>
                </a:solidFill>
              </a:rPr>
              <a:t>≡</a:t>
            </a:r>
            <a:r>
              <a:rPr lang="en-US" sz="3200" i="1" dirty="0">
                <a:solidFill>
                  <a:schemeClr val="bg1"/>
                </a:solidFill>
              </a:rPr>
              <a:t> p</a:t>
            </a:r>
          </a:p>
        </p:txBody>
      </p:sp>
    </p:spTree>
    <p:extLst>
      <p:ext uri="{BB962C8B-B14F-4D97-AF65-F5344CB8AC3E}">
        <p14:creationId xmlns:p14="http://schemas.microsoft.com/office/powerpoint/2010/main" val="770972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4A5CC-8C73-E444-B958-783F0FD3BF8B}"/>
              </a:ext>
            </a:extLst>
          </p:cNvPr>
          <p:cNvSpPr>
            <a:spLocks noGrp="1"/>
          </p:cNvSpPr>
          <p:nvPr>
            <p:ph type="title"/>
          </p:nvPr>
        </p:nvSpPr>
        <p:spPr/>
        <p:txBody>
          <a:bodyPr/>
          <a:lstStyle/>
          <a:p>
            <a:r>
              <a:rPr lang="en-US" dirty="0">
                <a:solidFill>
                  <a:schemeClr val="bg1"/>
                </a:solidFill>
              </a:rPr>
              <a:t>Example in English</a:t>
            </a:r>
          </a:p>
        </p:txBody>
      </p:sp>
      <p:sp>
        <p:nvSpPr>
          <p:cNvPr id="7" name="TextBox 6">
            <a:extLst>
              <a:ext uri="{FF2B5EF4-FFF2-40B4-BE49-F238E27FC236}">
                <a16:creationId xmlns:a16="http://schemas.microsoft.com/office/drawing/2014/main" id="{38F6CFF9-BB74-4896-9715-E057062C4426}"/>
              </a:ext>
            </a:extLst>
          </p:cNvPr>
          <p:cNvSpPr txBox="1"/>
          <p:nvPr/>
        </p:nvSpPr>
        <p:spPr>
          <a:xfrm>
            <a:off x="4777446" y="1873711"/>
            <a:ext cx="2633932" cy="584775"/>
          </a:xfrm>
          <a:prstGeom prst="rect">
            <a:avLst/>
          </a:prstGeom>
          <a:noFill/>
        </p:spPr>
        <p:txBody>
          <a:bodyPr wrap="square" rtlCol="0">
            <a:spAutoFit/>
          </a:bodyPr>
          <a:lstStyle/>
          <a:p>
            <a:r>
              <a:rPr lang="en-US" sz="3200" i="1" dirty="0">
                <a:solidFill>
                  <a:schemeClr val="bg1"/>
                </a:solidFill>
              </a:rPr>
              <a:t>E: ¬¬z </a:t>
            </a:r>
            <a:r>
              <a:rPr lang="en-US" sz="3200" dirty="0">
                <a:solidFill>
                  <a:schemeClr val="bg1"/>
                </a:solidFill>
              </a:rPr>
              <a:t>≡</a:t>
            </a:r>
            <a:r>
              <a:rPr lang="en-US" sz="3200" i="1" dirty="0">
                <a:solidFill>
                  <a:schemeClr val="bg1"/>
                </a:solidFill>
              </a:rPr>
              <a:t> z</a:t>
            </a:r>
          </a:p>
        </p:txBody>
      </p:sp>
      <p:sp>
        <p:nvSpPr>
          <p:cNvPr id="9" name="TextBox 8">
            <a:extLst>
              <a:ext uri="{FF2B5EF4-FFF2-40B4-BE49-F238E27FC236}">
                <a16:creationId xmlns:a16="http://schemas.microsoft.com/office/drawing/2014/main" id="{BEBEA34C-2E70-4C5B-AA49-0D24488E921E}"/>
              </a:ext>
            </a:extLst>
          </p:cNvPr>
          <p:cNvSpPr txBox="1"/>
          <p:nvPr/>
        </p:nvSpPr>
        <p:spPr>
          <a:xfrm>
            <a:off x="8264257" y="2828368"/>
            <a:ext cx="2633932" cy="3703578"/>
          </a:xfrm>
          <a:prstGeom prst="rect">
            <a:avLst/>
          </a:prstGeom>
          <a:noFill/>
        </p:spPr>
        <p:txBody>
          <a:bodyPr wrap="square" rtlCol="0">
            <a:spAutoFit/>
          </a:bodyPr>
          <a:lstStyle/>
          <a:p>
            <a:r>
              <a:rPr lang="en-US" sz="3200" i="1" dirty="0" err="1">
                <a:solidFill>
                  <a:schemeClr val="bg1"/>
                </a:solidFill>
              </a:rPr>
              <a:t>E</a:t>
            </a:r>
            <a:r>
              <a:rPr lang="en-US" sz="3200" i="1" baseline="30000" dirty="0" err="1">
                <a:solidFill>
                  <a:schemeClr val="bg1"/>
                </a:solidFill>
              </a:rPr>
              <a:t>z</a:t>
            </a:r>
            <a:r>
              <a:rPr lang="en-US" sz="3200" i="1" baseline="-25000" dirty="0" err="1">
                <a:solidFill>
                  <a:schemeClr val="bg1"/>
                </a:solidFill>
              </a:rPr>
              <a:t>false</a:t>
            </a:r>
            <a:endParaRPr lang="en-US" sz="3200" i="1" baseline="-25000" dirty="0">
              <a:solidFill>
                <a:schemeClr val="bg1"/>
              </a:solidFill>
            </a:endParaRPr>
          </a:p>
          <a:p>
            <a:endParaRPr lang="en-US" sz="3200" baseline="-25000" dirty="0">
              <a:solidFill>
                <a:schemeClr val="bg1"/>
              </a:solidFill>
            </a:endParaRPr>
          </a:p>
          <a:p>
            <a:r>
              <a:rPr lang="en-US" sz="3200" i="1" baseline="-25000" dirty="0">
                <a:solidFill>
                  <a:schemeClr val="bg1"/>
                </a:solidFill>
              </a:rPr>
              <a:t>z</a:t>
            </a:r>
            <a:r>
              <a:rPr lang="en-US" sz="3200" baseline="-25000" dirty="0">
                <a:solidFill>
                  <a:schemeClr val="bg1"/>
                </a:solidFill>
              </a:rPr>
              <a:t>: “The sky is green”</a:t>
            </a:r>
          </a:p>
          <a:p>
            <a:endParaRPr lang="en-US" sz="3200" baseline="-25000" dirty="0">
              <a:solidFill>
                <a:schemeClr val="bg1"/>
              </a:solidFill>
            </a:endParaRPr>
          </a:p>
          <a:p>
            <a:r>
              <a:rPr lang="en-US" sz="3200" baseline="-25000" dirty="0">
                <a:solidFill>
                  <a:schemeClr val="bg1"/>
                </a:solidFill>
              </a:rPr>
              <a:t>“It is not the case that the sky is not green.”</a:t>
            </a:r>
          </a:p>
          <a:p>
            <a:endParaRPr lang="en-US" sz="3200" baseline="-25000" dirty="0">
              <a:solidFill>
                <a:schemeClr val="bg1"/>
              </a:solidFill>
            </a:endParaRPr>
          </a:p>
          <a:p>
            <a:r>
              <a:rPr lang="en-US" sz="3200" baseline="-25000" dirty="0">
                <a:solidFill>
                  <a:schemeClr val="bg1"/>
                </a:solidFill>
              </a:rPr>
              <a:t>		  </a:t>
            </a:r>
            <a:r>
              <a:rPr lang="en-US" sz="3200" dirty="0">
                <a:solidFill>
                  <a:schemeClr val="bg1"/>
                </a:solidFill>
              </a:rPr>
              <a:t>≡</a:t>
            </a:r>
          </a:p>
          <a:p>
            <a:r>
              <a:rPr lang="en-US" sz="3200" baseline="-25000" dirty="0">
                <a:solidFill>
                  <a:schemeClr val="bg1"/>
                </a:solidFill>
              </a:rPr>
              <a:t>“It is the case that the sky is green.”</a:t>
            </a:r>
          </a:p>
        </p:txBody>
      </p:sp>
      <p:sp>
        <p:nvSpPr>
          <p:cNvPr id="11" name="TextBox 10">
            <a:extLst>
              <a:ext uri="{FF2B5EF4-FFF2-40B4-BE49-F238E27FC236}">
                <a16:creationId xmlns:a16="http://schemas.microsoft.com/office/drawing/2014/main" id="{4AF8B82F-40AD-435B-AC99-66D6F6E24E0F}"/>
              </a:ext>
            </a:extLst>
          </p:cNvPr>
          <p:cNvSpPr txBox="1"/>
          <p:nvPr/>
        </p:nvSpPr>
        <p:spPr>
          <a:xfrm>
            <a:off x="1293813" y="2827272"/>
            <a:ext cx="2633932" cy="3703578"/>
          </a:xfrm>
          <a:prstGeom prst="rect">
            <a:avLst/>
          </a:prstGeom>
          <a:noFill/>
        </p:spPr>
        <p:txBody>
          <a:bodyPr wrap="square" rtlCol="0">
            <a:spAutoFit/>
          </a:bodyPr>
          <a:lstStyle/>
          <a:p>
            <a:r>
              <a:rPr lang="en-US" sz="3200" i="1" dirty="0" err="1">
                <a:solidFill>
                  <a:schemeClr val="bg1"/>
                </a:solidFill>
              </a:rPr>
              <a:t>E</a:t>
            </a:r>
            <a:r>
              <a:rPr lang="en-US" sz="3200" i="1" baseline="30000" dirty="0" err="1">
                <a:solidFill>
                  <a:schemeClr val="bg1"/>
                </a:solidFill>
              </a:rPr>
              <a:t>z</a:t>
            </a:r>
            <a:r>
              <a:rPr lang="en-US" sz="3200" i="1" baseline="-25000" dirty="0" err="1">
                <a:solidFill>
                  <a:schemeClr val="bg1"/>
                </a:solidFill>
              </a:rPr>
              <a:t>true</a:t>
            </a:r>
            <a:endParaRPr lang="en-US" sz="3200" i="1" baseline="-25000" dirty="0">
              <a:solidFill>
                <a:schemeClr val="bg1"/>
              </a:solidFill>
            </a:endParaRPr>
          </a:p>
          <a:p>
            <a:endParaRPr lang="en-US" sz="3200" baseline="-25000" dirty="0">
              <a:solidFill>
                <a:schemeClr val="bg1"/>
              </a:solidFill>
            </a:endParaRPr>
          </a:p>
          <a:p>
            <a:r>
              <a:rPr lang="en-US" sz="3200" i="1" baseline="-25000" dirty="0">
                <a:solidFill>
                  <a:schemeClr val="bg1"/>
                </a:solidFill>
              </a:rPr>
              <a:t>z</a:t>
            </a:r>
            <a:r>
              <a:rPr lang="en-US" sz="3200" baseline="-25000" dirty="0">
                <a:solidFill>
                  <a:schemeClr val="bg1"/>
                </a:solidFill>
              </a:rPr>
              <a:t>: “The sky is blue”</a:t>
            </a:r>
          </a:p>
          <a:p>
            <a:endParaRPr lang="en-US" sz="3200" baseline="-25000" dirty="0">
              <a:solidFill>
                <a:schemeClr val="bg1"/>
              </a:solidFill>
            </a:endParaRPr>
          </a:p>
          <a:p>
            <a:r>
              <a:rPr lang="en-US" sz="3200" baseline="-25000" dirty="0">
                <a:solidFill>
                  <a:schemeClr val="bg1"/>
                </a:solidFill>
              </a:rPr>
              <a:t>“It is not the case that the sky is not blue.”</a:t>
            </a:r>
          </a:p>
          <a:p>
            <a:endParaRPr lang="en-US" sz="3200" baseline="-25000" dirty="0">
              <a:solidFill>
                <a:schemeClr val="bg1"/>
              </a:solidFill>
            </a:endParaRPr>
          </a:p>
          <a:p>
            <a:r>
              <a:rPr lang="en-US" sz="3200" baseline="-25000" dirty="0">
                <a:solidFill>
                  <a:schemeClr val="bg1"/>
                </a:solidFill>
              </a:rPr>
              <a:t>		</a:t>
            </a:r>
            <a:r>
              <a:rPr lang="en-US" sz="3200" dirty="0">
                <a:solidFill>
                  <a:schemeClr val="bg1"/>
                </a:solidFill>
              </a:rPr>
              <a:t>≡</a:t>
            </a:r>
          </a:p>
          <a:p>
            <a:r>
              <a:rPr lang="en-US" sz="3200" baseline="-25000" dirty="0">
                <a:solidFill>
                  <a:schemeClr val="bg1"/>
                </a:solidFill>
              </a:rPr>
              <a:t>“It is the case that the sky is blue.”</a:t>
            </a:r>
          </a:p>
        </p:txBody>
      </p:sp>
      <p:sp>
        <p:nvSpPr>
          <p:cNvPr id="12" name="TextBox 11">
            <a:extLst>
              <a:ext uri="{FF2B5EF4-FFF2-40B4-BE49-F238E27FC236}">
                <a16:creationId xmlns:a16="http://schemas.microsoft.com/office/drawing/2014/main" id="{33863992-D12C-4FF0-944E-89A9F015632F}"/>
              </a:ext>
            </a:extLst>
          </p:cNvPr>
          <p:cNvSpPr txBox="1"/>
          <p:nvPr/>
        </p:nvSpPr>
        <p:spPr>
          <a:xfrm>
            <a:off x="4705559" y="5654707"/>
            <a:ext cx="2633932" cy="584775"/>
          </a:xfrm>
          <a:prstGeom prst="rect">
            <a:avLst/>
          </a:prstGeom>
          <a:noFill/>
        </p:spPr>
        <p:txBody>
          <a:bodyPr wrap="square" rtlCol="0">
            <a:spAutoFit/>
          </a:bodyPr>
          <a:lstStyle/>
          <a:p>
            <a:r>
              <a:rPr lang="en-US" sz="3200" i="1" dirty="0" err="1">
                <a:solidFill>
                  <a:schemeClr val="bg1"/>
                </a:solidFill>
              </a:rPr>
              <a:t>E</a:t>
            </a:r>
            <a:r>
              <a:rPr lang="en-US" sz="3200" i="1" baseline="30000" dirty="0" err="1">
                <a:solidFill>
                  <a:schemeClr val="bg1"/>
                </a:solidFill>
              </a:rPr>
              <a:t>z</a:t>
            </a:r>
            <a:r>
              <a:rPr lang="en-US" sz="3200" i="1" baseline="-25000" dirty="0" err="1">
                <a:solidFill>
                  <a:schemeClr val="bg1"/>
                </a:solidFill>
              </a:rPr>
              <a:t>p</a:t>
            </a:r>
            <a:r>
              <a:rPr lang="en-US" sz="3200" i="1" dirty="0">
                <a:solidFill>
                  <a:schemeClr val="bg1"/>
                </a:solidFill>
              </a:rPr>
              <a:t>: ¬¬p </a:t>
            </a:r>
            <a:r>
              <a:rPr lang="en-US" sz="3200" dirty="0">
                <a:solidFill>
                  <a:schemeClr val="bg1"/>
                </a:solidFill>
              </a:rPr>
              <a:t>≡</a:t>
            </a:r>
            <a:r>
              <a:rPr lang="en-US" sz="3200" i="1" dirty="0">
                <a:solidFill>
                  <a:schemeClr val="bg1"/>
                </a:solidFill>
              </a:rPr>
              <a:t> p</a:t>
            </a:r>
          </a:p>
        </p:txBody>
      </p:sp>
      <p:cxnSp>
        <p:nvCxnSpPr>
          <p:cNvPr id="15" name="Straight Arrow Connector 14">
            <a:extLst>
              <a:ext uri="{FF2B5EF4-FFF2-40B4-BE49-F238E27FC236}">
                <a16:creationId xmlns:a16="http://schemas.microsoft.com/office/drawing/2014/main" id="{D80FD9E5-83EA-4AF1-B6E9-99F2D3BF3979}"/>
              </a:ext>
            </a:extLst>
          </p:cNvPr>
          <p:cNvCxnSpPr>
            <a:cxnSpLocks/>
          </p:cNvCxnSpPr>
          <p:nvPr/>
        </p:nvCxnSpPr>
        <p:spPr>
          <a:xfrm>
            <a:off x="2071991" y="3124384"/>
            <a:ext cx="3151942"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910B422-451C-4C45-873D-049502F86C83}"/>
              </a:ext>
            </a:extLst>
          </p:cNvPr>
          <p:cNvCxnSpPr>
            <a:cxnSpLocks/>
          </p:cNvCxnSpPr>
          <p:nvPr/>
        </p:nvCxnSpPr>
        <p:spPr>
          <a:xfrm flipH="1">
            <a:off x="6265333" y="3124384"/>
            <a:ext cx="1998924"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940835EE-E04D-E34A-AFA6-24096A4D5EE1}"/>
              </a:ext>
            </a:extLst>
          </p:cNvPr>
          <p:cNvSpPr txBox="1"/>
          <p:nvPr/>
        </p:nvSpPr>
        <p:spPr>
          <a:xfrm>
            <a:off x="5497418" y="2866052"/>
            <a:ext cx="611065" cy="1015663"/>
          </a:xfrm>
          <a:prstGeom prst="rect">
            <a:avLst/>
          </a:prstGeom>
          <a:noFill/>
        </p:spPr>
        <p:txBody>
          <a:bodyPr wrap="none" rtlCol="0">
            <a:spAutoFit/>
          </a:bodyPr>
          <a:lstStyle/>
          <a:p>
            <a:r>
              <a:rPr lang="en-US" sz="6000" dirty="0">
                <a:solidFill>
                  <a:schemeClr val="bg1"/>
                </a:solidFill>
              </a:rPr>
              <a:t>⌃</a:t>
            </a:r>
          </a:p>
        </p:txBody>
      </p:sp>
      <p:cxnSp>
        <p:nvCxnSpPr>
          <p:cNvPr id="14" name="Straight Arrow Connector 13">
            <a:extLst>
              <a:ext uri="{FF2B5EF4-FFF2-40B4-BE49-F238E27FC236}">
                <a16:creationId xmlns:a16="http://schemas.microsoft.com/office/drawing/2014/main" id="{D684373F-C735-CD4D-AC73-06E17E4250E6}"/>
              </a:ext>
            </a:extLst>
          </p:cNvPr>
          <p:cNvCxnSpPr>
            <a:cxnSpLocks/>
          </p:cNvCxnSpPr>
          <p:nvPr/>
        </p:nvCxnSpPr>
        <p:spPr>
          <a:xfrm flipH="1">
            <a:off x="5223933" y="3581584"/>
            <a:ext cx="579017" cy="2073123"/>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7367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A4B56-D166-834F-8E0D-9EB56367FDD4}"/>
              </a:ext>
            </a:extLst>
          </p:cNvPr>
          <p:cNvSpPr>
            <a:spLocks noGrp="1"/>
          </p:cNvSpPr>
          <p:nvPr>
            <p:ph type="title"/>
          </p:nvPr>
        </p:nvSpPr>
        <p:spPr/>
        <p:txBody>
          <a:bodyPr/>
          <a:lstStyle/>
          <a:p>
            <a:r>
              <a:rPr lang="en-US" dirty="0">
                <a:solidFill>
                  <a:schemeClr val="bg1"/>
                </a:solidFill>
              </a:rPr>
              <a:t>methodology</a:t>
            </a:r>
          </a:p>
        </p:txBody>
      </p:sp>
      <p:sp>
        <p:nvSpPr>
          <p:cNvPr id="3" name="Content Placeholder 2">
            <a:extLst>
              <a:ext uri="{FF2B5EF4-FFF2-40B4-BE49-F238E27FC236}">
                <a16:creationId xmlns:a16="http://schemas.microsoft.com/office/drawing/2014/main" id="{E90549A8-450F-334F-8285-A26A2A94C0D9}"/>
              </a:ext>
            </a:extLst>
          </p:cNvPr>
          <p:cNvSpPr>
            <a:spLocks noGrp="1"/>
          </p:cNvSpPr>
          <p:nvPr>
            <p:ph idx="1"/>
          </p:nvPr>
        </p:nvSpPr>
        <p:spPr/>
        <p:txBody>
          <a:bodyPr/>
          <a:lstStyle/>
          <a:p>
            <a:r>
              <a:rPr lang="en-US" dirty="0">
                <a:solidFill>
                  <a:schemeClr val="bg1"/>
                </a:solidFill>
              </a:rPr>
              <a:t>Proof calculi</a:t>
            </a:r>
          </a:p>
          <a:p>
            <a:pPr lvl="1"/>
            <a:r>
              <a:rPr lang="en-US" dirty="0">
                <a:solidFill>
                  <a:schemeClr val="bg1"/>
                </a:solidFill>
              </a:rPr>
              <a:t>Hilbert-style</a:t>
            </a:r>
          </a:p>
        </p:txBody>
      </p:sp>
      <p:cxnSp>
        <p:nvCxnSpPr>
          <p:cNvPr id="5" name="Straight Arrow Connector 4">
            <a:extLst>
              <a:ext uri="{FF2B5EF4-FFF2-40B4-BE49-F238E27FC236}">
                <a16:creationId xmlns:a16="http://schemas.microsoft.com/office/drawing/2014/main" id="{A46AFBEB-7935-49E3-B11D-0B59F669594C}"/>
              </a:ext>
            </a:extLst>
          </p:cNvPr>
          <p:cNvCxnSpPr>
            <a:cxnSpLocks/>
          </p:cNvCxnSpPr>
          <p:nvPr/>
        </p:nvCxnSpPr>
        <p:spPr>
          <a:xfrm>
            <a:off x="3290281" y="2985091"/>
            <a:ext cx="3168028"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9921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A4B56-D166-834F-8E0D-9EB56367FDD4}"/>
              </a:ext>
            </a:extLst>
          </p:cNvPr>
          <p:cNvSpPr>
            <a:spLocks noGrp="1"/>
          </p:cNvSpPr>
          <p:nvPr>
            <p:ph type="title"/>
          </p:nvPr>
        </p:nvSpPr>
        <p:spPr/>
        <p:txBody>
          <a:bodyPr/>
          <a:lstStyle/>
          <a:p>
            <a:r>
              <a:rPr lang="en-US" dirty="0">
                <a:solidFill>
                  <a:schemeClr val="bg1"/>
                </a:solidFill>
              </a:rPr>
              <a:t>methodology</a:t>
            </a:r>
          </a:p>
        </p:txBody>
      </p:sp>
      <p:sp>
        <p:nvSpPr>
          <p:cNvPr id="3" name="Content Placeholder 2">
            <a:extLst>
              <a:ext uri="{FF2B5EF4-FFF2-40B4-BE49-F238E27FC236}">
                <a16:creationId xmlns:a16="http://schemas.microsoft.com/office/drawing/2014/main" id="{E90549A8-450F-334F-8285-A26A2A94C0D9}"/>
              </a:ext>
            </a:extLst>
          </p:cNvPr>
          <p:cNvSpPr>
            <a:spLocks noGrp="1"/>
          </p:cNvSpPr>
          <p:nvPr>
            <p:ph idx="1"/>
          </p:nvPr>
        </p:nvSpPr>
        <p:spPr/>
        <p:txBody>
          <a:bodyPr/>
          <a:lstStyle/>
          <a:p>
            <a:r>
              <a:rPr lang="en-US" dirty="0">
                <a:solidFill>
                  <a:schemeClr val="bg1"/>
                </a:solidFill>
              </a:rPr>
              <a:t>Proof calculi</a:t>
            </a:r>
          </a:p>
          <a:p>
            <a:pPr lvl="1"/>
            <a:r>
              <a:rPr lang="en-US" dirty="0">
                <a:solidFill>
                  <a:schemeClr val="bg1"/>
                </a:solidFill>
              </a:rPr>
              <a:t>Hilbert-style</a:t>
            </a:r>
          </a:p>
          <a:p>
            <a:pPr lvl="1"/>
            <a:r>
              <a:rPr lang="en-US" dirty="0">
                <a:solidFill>
                  <a:schemeClr val="bg1"/>
                </a:solidFill>
              </a:rPr>
              <a:t>Natural deduction</a:t>
            </a:r>
          </a:p>
        </p:txBody>
      </p:sp>
      <p:pic>
        <p:nvPicPr>
          <p:cNvPr id="4" name="Picture 3">
            <a:extLst>
              <a:ext uri="{FF2B5EF4-FFF2-40B4-BE49-F238E27FC236}">
                <a16:creationId xmlns:a16="http://schemas.microsoft.com/office/drawing/2014/main" id="{693114A8-E9A7-4BA1-88BF-7D3B57B512A6}"/>
              </a:ext>
            </a:extLst>
          </p:cNvPr>
          <p:cNvPicPr>
            <a:picLocks noChangeAspect="1"/>
          </p:cNvPicPr>
          <p:nvPr/>
        </p:nvPicPr>
        <p:blipFill>
          <a:blip r:embed="rId2"/>
          <a:stretch>
            <a:fillRect/>
          </a:stretch>
        </p:blipFill>
        <p:spPr>
          <a:xfrm>
            <a:off x="6094411" y="2097088"/>
            <a:ext cx="4302333" cy="3576638"/>
          </a:xfrm>
          <a:prstGeom prst="rect">
            <a:avLst/>
          </a:prstGeom>
        </p:spPr>
      </p:pic>
    </p:spTree>
    <p:extLst>
      <p:ext uri="{BB962C8B-B14F-4D97-AF65-F5344CB8AC3E}">
        <p14:creationId xmlns:p14="http://schemas.microsoft.com/office/powerpoint/2010/main" val="12794246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1474</TotalTime>
  <Words>267</Words>
  <Application>Microsoft Macintosh PowerPoint</Application>
  <PresentationFormat>Widescreen</PresentationFormat>
  <Paragraphs>87</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Trebuchet MS</vt:lpstr>
      <vt:lpstr>Tw Cen MT</vt:lpstr>
      <vt:lpstr>Circuit</vt:lpstr>
      <vt:lpstr>A Theorem for Case Analysis</vt:lpstr>
      <vt:lpstr>An Overview</vt:lpstr>
      <vt:lpstr>Significance</vt:lpstr>
      <vt:lpstr>Application to Computer Science</vt:lpstr>
      <vt:lpstr>Example in English</vt:lpstr>
      <vt:lpstr>Example in English</vt:lpstr>
      <vt:lpstr>Example in English</vt:lpstr>
      <vt:lpstr>methodology</vt:lpstr>
      <vt:lpstr>methodology</vt:lpstr>
      <vt:lpstr>methodology</vt:lpstr>
      <vt:lpstr>The Equational System</vt:lpstr>
      <vt:lpstr>PowerPoint Presentation</vt:lpstr>
      <vt:lpstr>Results</vt:lpstr>
      <vt:lpstr>Results</vt:lpstr>
      <vt:lpstr>Results</vt:lpstr>
      <vt:lpstr>Results</vt:lpstr>
      <vt:lpstr>Results</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Theorem for case analysis</dc:title>
  <dc:creator>Microsoft Office User</dc:creator>
  <cp:lastModifiedBy>Microsoft Office User</cp:lastModifiedBy>
  <cp:revision>34</cp:revision>
  <dcterms:created xsi:type="dcterms:W3CDTF">2018-10-10T21:12:05Z</dcterms:created>
  <dcterms:modified xsi:type="dcterms:W3CDTF">2018-11-09T01:22:41Z</dcterms:modified>
</cp:coreProperties>
</file>