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9" r:id="rId4"/>
    <p:sldId id="281" r:id="rId5"/>
    <p:sldId id="270" r:id="rId6"/>
    <p:sldId id="282" r:id="rId7"/>
    <p:sldId id="283" r:id="rId8"/>
    <p:sldId id="284" r:id="rId9"/>
    <p:sldId id="285" r:id="rId10"/>
    <p:sldId id="286" r:id="rId11"/>
    <p:sldId id="260" r:id="rId12"/>
    <p:sldId id="278" r:id="rId13"/>
    <p:sldId id="280" r:id="rId14"/>
    <p:sldId id="261" r:id="rId15"/>
    <p:sldId id="271" r:id="rId16"/>
    <p:sldId id="262" r:id="rId17"/>
    <p:sldId id="263" r:id="rId18"/>
    <p:sldId id="269" r:id="rId19"/>
    <p:sldId id="273" r:id="rId20"/>
    <p:sldId id="264" r:id="rId21"/>
    <p:sldId id="265" r:id="rId22"/>
    <p:sldId id="266" r:id="rId23"/>
    <p:sldId id="267" r:id="rId24"/>
    <p:sldId id="268" r:id="rId25"/>
    <p:sldId id="25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97" d="100"/>
          <a:sy n="97" d="100"/>
        </p:scale>
        <p:origin x="144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3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8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4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1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6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5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6183-8C71-4F75-B874-74E19220462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정의서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308209"/>
              </p:ext>
            </p:extLst>
          </p:nvPr>
        </p:nvGraphicFramePr>
        <p:xfrm>
          <a:off x="1615440" y="4201319"/>
          <a:ext cx="9410700" cy="1158240"/>
        </p:xfrm>
        <a:graphic>
          <a:graphicData uri="http://schemas.openxmlformats.org/drawingml/2006/table">
            <a:tbl>
              <a:tblPr/>
              <a:tblGrid>
                <a:gridCol w="2352675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3097480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version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작성자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날짜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effectLst/>
                        </a:rPr>
                        <a:t>김사피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최초작성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ko-KR" altLang="en-US" sz="1400" dirty="0">
                          <a:effectLst/>
                        </a:rPr>
                        <a:t>각종 문제들이 적혀 있다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2021.01.01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0.5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김영수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문제는 없다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2021.03.01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09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3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9626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</a:rPr>
                        <a:t>핀 번호 생성 </a:t>
                      </a:r>
                      <a:r>
                        <a:rPr lang="ko-KR" altLang="en-US" sz="1400" dirty="0" err="1" smtClean="0">
                          <a:effectLst/>
                        </a:rPr>
                        <a:t>오류창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UI-A-1112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회원가입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로그인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113394" y="1817211"/>
          <a:ext cx="3590926" cy="34722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이메일 입력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이메일 </a:t>
                      </a:r>
                      <a:r>
                        <a:rPr lang="ko-KR" altLang="en-US" sz="1200" baseline="0" dirty="0" smtClean="0"/>
                        <a:t>형식 일치 </a:t>
                      </a:r>
                      <a:r>
                        <a:rPr lang="ko-KR" altLang="en-US" sz="1200" baseline="0" dirty="0" smtClean="0"/>
                        <a:t>여부 확인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인증코드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인증코드 일치 여부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614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837293"/>
            <a:ext cx="7200000" cy="445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7394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</a:rPr>
                        <a:t>로그인 폼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UI-A-1112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회원가입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로그인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43994"/>
              </p:ext>
            </p:extLst>
          </p:nvPr>
        </p:nvGraphicFramePr>
        <p:xfrm>
          <a:off x="8113394" y="1817211"/>
          <a:ext cx="3590926" cy="39065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이메일 입력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이메일 일치 여부 확인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비밀번호 입력</a:t>
                      </a:r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비밀번호 일치 여부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로그인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프로필이 없을 경우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프로필 생성 페이지로 이동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프로필 선택 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614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4. </a:t>
                      </a:r>
                      <a:r>
                        <a:rPr lang="ko-KR" altLang="en-US" sz="1200" dirty="0" smtClean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회원가입 페이지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17211"/>
            <a:ext cx="7200000" cy="44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43252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로그인 폼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UI-A-1112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회원가입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로그인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33246"/>
              </p:ext>
            </p:extLst>
          </p:nvPr>
        </p:nvGraphicFramePr>
        <p:xfrm>
          <a:off x="1519860" y="1874183"/>
          <a:ext cx="9152280" cy="4802346"/>
        </p:xfrm>
        <a:graphic>
          <a:graphicData uri="http://schemas.openxmlformats.org/drawingml/2006/table">
            <a:tbl>
              <a:tblPr/>
              <a:tblGrid>
                <a:gridCol w="720420">
                  <a:extLst>
                    <a:ext uri="{9D8B030D-6E8A-4147-A177-3AD203B41FA5}">
                      <a16:colId xmlns:a16="http://schemas.microsoft.com/office/drawing/2014/main" val="2253537751"/>
                    </a:ext>
                  </a:extLst>
                </a:gridCol>
                <a:gridCol w="2940492">
                  <a:extLst>
                    <a:ext uri="{9D8B030D-6E8A-4147-A177-3AD203B41FA5}">
                      <a16:colId xmlns:a16="http://schemas.microsoft.com/office/drawing/2014/main" val="3086551818"/>
                    </a:ext>
                  </a:extLst>
                </a:gridCol>
                <a:gridCol w="1067628">
                  <a:extLst>
                    <a:ext uri="{9D8B030D-6E8A-4147-A177-3AD203B41FA5}">
                      <a16:colId xmlns:a16="http://schemas.microsoft.com/office/drawing/2014/main" val="330292676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5683347"/>
                    </a:ext>
                  </a:extLst>
                </a:gridCol>
                <a:gridCol w="2869260">
                  <a:extLst>
                    <a:ext uri="{9D8B030D-6E8A-4147-A177-3AD203B41FA5}">
                      <a16:colId xmlns:a16="http://schemas.microsoft.com/office/drawing/2014/main" val="268148528"/>
                    </a:ext>
                  </a:extLst>
                </a:gridCol>
              </a:tblGrid>
              <a:tr h="17225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No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When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Given#1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Given#2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Then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95424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effectLst/>
                        </a:rPr>
                        <a:t>1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effectLst/>
                        </a:rPr>
                        <a:t>이메일 입력 </a:t>
                      </a:r>
                      <a:r>
                        <a:rPr lang="en-US" altLang="ko-KR" sz="1100" dirty="0" smtClean="0">
                          <a:effectLst/>
                        </a:rPr>
                        <a:t>: YES, </a:t>
                      </a:r>
                      <a:r>
                        <a:rPr lang="ko-KR" altLang="en-US" sz="1100" dirty="0" smtClean="0">
                          <a:effectLst/>
                        </a:rPr>
                        <a:t>비밀번호입력 </a:t>
                      </a:r>
                      <a:r>
                        <a:rPr lang="en-US" altLang="ko-KR" sz="1100" dirty="0" smtClean="0">
                          <a:effectLst/>
                        </a:rPr>
                        <a:t>: YES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effectLst/>
                        </a:rPr>
                        <a:t>이메일 형식 </a:t>
                      </a:r>
                      <a:r>
                        <a:rPr lang="en-US" altLang="ko-KR" sz="1100" dirty="0" smtClean="0">
                          <a:effectLst/>
                        </a:rPr>
                        <a:t>: X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비밀번호형식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영소문자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숫자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특수문자를 포함하여 </a:t>
                      </a:r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자 이상</a:t>
                      </a:r>
                      <a:r>
                        <a:rPr lang="en-US" altLang="ko-KR" sz="1100" dirty="0" smtClean="0"/>
                        <a:t>): X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100" dirty="0" smtClean="0"/>
                        <a:t>이메일 </a:t>
                      </a:r>
                      <a:r>
                        <a:rPr lang="ko-KR" altLang="en-US" sz="1100" dirty="0" err="1" smtClean="0"/>
                        <a:t>입력폼</a:t>
                      </a:r>
                      <a:r>
                        <a:rPr lang="ko-KR" altLang="en-US" sz="1100" dirty="0" smtClean="0"/>
                        <a:t> 아래에 “이메일 형식이 아닙니다” </a:t>
                      </a:r>
                      <a:r>
                        <a:rPr lang="ko-KR" altLang="en-US" sz="1100" dirty="0" err="1" smtClean="0"/>
                        <a:t>메세지</a:t>
                      </a:r>
                      <a:r>
                        <a:rPr lang="ko-KR" altLang="en-US" sz="1100" dirty="0" smtClean="0"/>
                        <a:t> 출력 </a:t>
                      </a:r>
                      <a:endParaRPr lang="en-US" altLang="ko-KR" sz="11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비밀번호 </a:t>
                      </a:r>
                      <a:r>
                        <a:rPr lang="ko-KR" altLang="en-US" sz="1100" dirty="0" err="1" smtClean="0"/>
                        <a:t>입력폼</a:t>
                      </a:r>
                      <a:r>
                        <a:rPr lang="ko-KR" altLang="en-US" sz="1100" dirty="0" smtClean="0"/>
                        <a:t> 아래에 “비밀번호는 </a:t>
                      </a:r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자 이상입니다” </a:t>
                      </a:r>
                      <a:r>
                        <a:rPr lang="ko-KR" altLang="en-US" sz="1100" dirty="0" err="1" smtClean="0"/>
                        <a:t>메세지</a:t>
                      </a:r>
                      <a:r>
                        <a:rPr lang="ko-KR" altLang="en-US" sz="1100" dirty="0" smtClean="0"/>
                        <a:t> 출력 </a:t>
                      </a:r>
                      <a:endParaRPr lang="en-US" altLang="ko-KR" sz="1100" dirty="0" smtClean="0"/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3940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effectLst/>
                        </a:rPr>
                        <a:t>2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effectLst/>
                        </a:rPr>
                        <a:t>이메일 입력 </a:t>
                      </a:r>
                      <a:r>
                        <a:rPr lang="en-US" altLang="ko-KR" sz="1100" dirty="0" smtClean="0">
                          <a:effectLst/>
                        </a:rPr>
                        <a:t>: YES, </a:t>
                      </a:r>
                      <a:r>
                        <a:rPr lang="ko-KR" altLang="en-US" sz="1100" dirty="0" smtClean="0">
                          <a:effectLst/>
                        </a:rPr>
                        <a:t>비밀번호입력 </a:t>
                      </a:r>
                      <a:r>
                        <a:rPr lang="en-US" altLang="ko-KR" sz="1100" dirty="0" smtClean="0">
                          <a:effectLst/>
                        </a:rPr>
                        <a:t>: YES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회원정보에 해당 이메일이 없을 경우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이메일형식</a:t>
                      </a:r>
                      <a:r>
                        <a:rPr lang="en-US" altLang="ko-KR" sz="1100" dirty="0" smtClean="0"/>
                        <a:t>:O, </a:t>
                      </a:r>
                      <a:r>
                        <a:rPr lang="ko-KR" altLang="en-US" sz="1100" dirty="0" smtClean="0"/>
                        <a:t>비밀번호형식 </a:t>
                      </a:r>
                      <a:r>
                        <a:rPr lang="en-US" altLang="ko-KR" sz="1100" dirty="0" smtClean="0"/>
                        <a:t>(8</a:t>
                      </a:r>
                      <a:r>
                        <a:rPr lang="ko-KR" altLang="en-US" sz="1100" dirty="0" smtClean="0"/>
                        <a:t>자 이상</a:t>
                      </a:r>
                      <a:r>
                        <a:rPr lang="en-US" altLang="ko-KR" sz="1100" dirty="0" smtClean="0"/>
                        <a:t>): O 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- ”</a:t>
                      </a:r>
                      <a:r>
                        <a:rPr lang="ko-KR" altLang="en-US" sz="1100" dirty="0" smtClean="0"/>
                        <a:t>회원정보가 없습니다</a:t>
                      </a:r>
                      <a:r>
                        <a:rPr lang="en-US" altLang="ko-KR" sz="1100" dirty="0" smtClean="0"/>
                        <a:t>.” </a:t>
                      </a:r>
                      <a:r>
                        <a:rPr lang="ko-KR" altLang="en-US" sz="1100" dirty="0" err="1" smtClean="0"/>
                        <a:t>팝업창</a:t>
                      </a:r>
                      <a:r>
                        <a:rPr lang="ko-KR" altLang="en-US" sz="1100" dirty="0" smtClean="0"/>
                        <a:t> 출력 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42882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effectLst/>
                        </a:rPr>
                        <a:t>3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effectLst/>
                        </a:rPr>
                        <a:t>이메일 입력 </a:t>
                      </a:r>
                      <a:r>
                        <a:rPr lang="en-US" altLang="ko-KR" sz="1100" dirty="0" smtClean="0">
                          <a:effectLst/>
                        </a:rPr>
                        <a:t>: YES, </a:t>
                      </a:r>
                      <a:r>
                        <a:rPr lang="ko-KR" altLang="en-US" sz="1100" dirty="0" smtClean="0">
                          <a:effectLst/>
                        </a:rPr>
                        <a:t>비밀번호입력 </a:t>
                      </a:r>
                      <a:r>
                        <a:rPr lang="en-US" altLang="ko-KR" sz="1100" dirty="0" smtClean="0">
                          <a:effectLst/>
                        </a:rPr>
                        <a:t>: 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이메일과 비밀번호가 일치하지 않을 경우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이메일형식</a:t>
                      </a:r>
                      <a:r>
                        <a:rPr lang="en-US" altLang="ko-KR" sz="1100" dirty="0" smtClean="0"/>
                        <a:t>:O, </a:t>
                      </a:r>
                      <a:r>
                        <a:rPr lang="ko-KR" altLang="en-US" sz="1100" dirty="0" smtClean="0"/>
                        <a:t>비밀번호형식 </a:t>
                      </a:r>
                      <a:r>
                        <a:rPr lang="en-US" altLang="ko-KR" sz="1100" dirty="0" smtClean="0"/>
                        <a:t>(8</a:t>
                      </a:r>
                      <a:r>
                        <a:rPr lang="ko-KR" altLang="en-US" sz="1100" dirty="0" smtClean="0"/>
                        <a:t>자 이상</a:t>
                      </a:r>
                      <a:r>
                        <a:rPr lang="en-US" altLang="ko-KR" sz="1100" dirty="0" smtClean="0"/>
                        <a:t>): O 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- ”</a:t>
                      </a:r>
                      <a:r>
                        <a:rPr lang="ko-KR" altLang="en-US" sz="1100" dirty="0" smtClean="0"/>
                        <a:t>회원정보가 일치하지 않습니다</a:t>
                      </a:r>
                      <a:r>
                        <a:rPr lang="en-US" altLang="ko-KR" sz="1100" dirty="0" smtClean="0"/>
                        <a:t>.” </a:t>
                      </a:r>
                      <a:r>
                        <a:rPr lang="ko-KR" altLang="en-US" sz="1100" dirty="0" err="1" smtClean="0"/>
                        <a:t>팝업창</a:t>
                      </a:r>
                      <a:r>
                        <a:rPr lang="ko-KR" altLang="en-US" sz="1100" dirty="0" smtClean="0"/>
                        <a:t> 출력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57392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92147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16570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70194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55299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03545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3747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dirty="0" smtClean="0">
                        <a:effectLst/>
                      </a:endParaRPr>
                    </a:p>
                  </a:txBody>
                  <a:tcPr marL="44936" marR="44936" marT="22468" marB="22468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059060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Check 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448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335465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</a:rPr>
                        <a:t>로그인 </a:t>
                      </a:r>
                      <a:r>
                        <a:rPr lang="ko-KR" altLang="en-US" sz="1400" dirty="0" smtClean="0">
                          <a:effectLst/>
                        </a:rPr>
                        <a:t>형식 </a:t>
                      </a:r>
                      <a:r>
                        <a:rPr lang="ko-KR" altLang="en-US" sz="1400" dirty="0" err="1" smtClean="0">
                          <a:effectLst/>
                        </a:rPr>
                        <a:t>오류창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UI-A-1112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회원가입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로그인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113394" y="1817211"/>
          <a:ext cx="3590926" cy="39065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이메일 입력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이메일 일치 여부 확인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비밀번호 입력</a:t>
                      </a:r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비밀번호 일치 여부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로그인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프로필이 없을 경우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프로필 생성 페이지로 이동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프로필 선택 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614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4. </a:t>
                      </a:r>
                      <a:r>
                        <a:rPr lang="ko-KR" altLang="en-US" sz="1200" dirty="0" smtClean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회원가입 페이지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837293"/>
            <a:ext cx="7200000" cy="44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28378"/>
              </p:ext>
            </p:extLst>
          </p:nvPr>
        </p:nvGraphicFramePr>
        <p:xfrm>
          <a:off x="358140" y="291905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251106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</a:rPr>
                        <a:t>프로필 생성 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UI-B-1113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로그인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프로필 생성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61136"/>
              </p:ext>
            </p:extLst>
          </p:nvPr>
        </p:nvGraphicFramePr>
        <p:xfrm>
          <a:off x="8113394" y="1890987"/>
          <a:ext cx="3590926" cy="342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프로필 생성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버튼 클릭 시 </a:t>
                      </a:r>
                      <a:r>
                        <a:rPr lang="ko-KR" altLang="en-US" sz="1200" baseline="0" dirty="0" smtClean="0"/>
                        <a:t>이름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나이 입력 가능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입력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프로필 선택 페이지로 이동 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뒤로 가기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90987"/>
            <a:ext cx="72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79946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프로필 생성 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UI-B-1113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로그인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프로필 생성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37943"/>
              </p:ext>
            </p:extLst>
          </p:nvPr>
        </p:nvGraphicFramePr>
        <p:xfrm>
          <a:off x="1519860" y="1874183"/>
          <a:ext cx="9152280" cy="4605360"/>
        </p:xfrm>
        <a:graphic>
          <a:graphicData uri="http://schemas.openxmlformats.org/drawingml/2006/table">
            <a:tbl>
              <a:tblPr/>
              <a:tblGrid>
                <a:gridCol w="720420">
                  <a:extLst>
                    <a:ext uri="{9D8B030D-6E8A-4147-A177-3AD203B41FA5}">
                      <a16:colId xmlns:a16="http://schemas.microsoft.com/office/drawing/2014/main" val="2253537751"/>
                    </a:ext>
                  </a:extLst>
                </a:gridCol>
                <a:gridCol w="2940492">
                  <a:extLst>
                    <a:ext uri="{9D8B030D-6E8A-4147-A177-3AD203B41FA5}">
                      <a16:colId xmlns:a16="http://schemas.microsoft.com/office/drawing/2014/main" val="3086551818"/>
                    </a:ext>
                  </a:extLst>
                </a:gridCol>
                <a:gridCol w="1067628">
                  <a:extLst>
                    <a:ext uri="{9D8B030D-6E8A-4147-A177-3AD203B41FA5}">
                      <a16:colId xmlns:a16="http://schemas.microsoft.com/office/drawing/2014/main" val="330292676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5683347"/>
                    </a:ext>
                  </a:extLst>
                </a:gridCol>
                <a:gridCol w="2869260">
                  <a:extLst>
                    <a:ext uri="{9D8B030D-6E8A-4147-A177-3AD203B41FA5}">
                      <a16:colId xmlns:a16="http://schemas.microsoft.com/office/drawing/2014/main" val="268148528"/>
                    </a:ext>
                  </a:extLst>
                </a:gridCol>
              </a:tblGrid>
              <a:tr h="17225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No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When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Given#1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Given#2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Then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95424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effectLst/>
                        </a:rPr>
                        <a:t>닉네임 입력 </a:t>
                      </a:r>
                      <a:r>
                        <a:rPr lang="en-US" altLang="ko-KR" sz="1100" dirty="0" smtClean="0">
                          <a:effectLst/>
                        </a:rPr>
                        <a:t>: YES / </a:t>
                      </a:r>
                      <a:r>
                        <a:rPr lang="ko-KR" altLang="en-US" sz="1100" dirty="0" smtClean="0">
                          <a:effectLst/>
                        </a:rPr>
                        <a:t>나이 입력 </a:t>
                      </a:r>
                      <a:r>
                        <a:rPr lang="en-US" altLang="ko-KR" sz="1100" dirty="0" smtClean="0">
                          <a:effectLst/>
                        </a:rPr>
                        <a:t>:</a:t>
                      </a:r>
                      <a:r>
                        <a:rPr lang="en-US" altLang="ko-KR" sz="1100" baseline="0" dirty="0" smtClean="0">
                          <a:effectLst/>
                        </a:rPr>
                        <a:t> YES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effectLst/>
                        </a:rPr>
                        <a:t>닉네임 </a:t>
                      </a:r>
                      <a:r>
                        <a:rPr lang="en-US" altLang="ko-KR" sz="1100" dirty="0" smtClean="0">
                          <a:effectLst/>
                        </a:rPr>
                        <a:t>: </a:t>
                      </a:r>
                      <a:r>
                        <a:rPr lang="ko-KR" altLang="en-US" sz="1100" dirty="0" smtClean="0">
                          <a:effectLst/>
                        </a:rPr>
                        <a:t>숫자</a:t>
                      </a:r>
                      <a:r>
                        <a:rPr lang="en-US" altLang="ko-KR" sz="1100" dirty="0" smtClean="0">
                          <a:effectLst/>
                        </a:rPr>
                        <a:t>,</a:t>
                      </a:r>
                      <a:r>
                        <a:rPr lang="ko-KR" altLang="en-US" sz="1100" dirty="0" smtClean="0">
                          <a:effectLst/>
                        </a:rPr>
                        <a:t>영어</a:t>
                      </a:r>
                      <a:r>
                        <a:rPr lang="en-US" altLang="ko-KR" sz="1100" dirty="0" smtClean="0">
                          <a:effectLst/>
                        </a:rPr>
                        <a:t>(</a:t>
                      </a:r>
                      <a:r>
                        <a:rPr lang="ko-KR" altLang="en-US" sz="1100" dirty="0" smtClean="0">
                          <a:effectLst/>
                        </a:rPr>
                        <a:t>소문자</a:t>
                      </a:r>
                      <a:r>
                        <a:rPr lang="en-US" altLang="ko-KR" sz="1100" dirty="0" smtClean="0">
                          <a:effectLst/>
                        </a:rPr>
                        <a:t>,</a:t>
                      </a:r>
                      <a:r>
                        <a:rPr lang="ko-KR" altLang="en-US" sz="1100" dirty="0" smtClean="0">
                          <a:effectLst/>
                        </a:rPr>
                        <a:t>대문자</a:t>
                      </a:r>
                      <a:r>
                        <a:rPr lang="en-US" altLang="ko-KR" sz="1100" dirty="0" smtClean="0">
                          <a:effectLst/>
                        </a:rPr>
                        <a:t>) </a:t>
                      </a:r>
                      <a:r>
                        <a:rPr lang="ko-KR" altLang="en-US" sz="1100" dirty="0" smtClean="0">
                          <a:effectLst/>
                        </a:rPr>
                        <a:t>가 </a:t>
                      </a:r>
                      <a:r>
                        <a:rPr lang="ko-KR" altLang="en-US" sz="1100" dirty="0" err="1" smtClean="0">
                          <a:effectLst/>
                        </a:rPr>
                        <a:t>아닐경우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닉네임 입력 폼 아래에 “영문자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숫자가 아닙니다” 메시지 출력 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3940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effectLst/>
                        </a:rPr>
                        <a:t>닉네임 </a:t>
                      </a:r>
                      <a:r>
                        <a:rPr lang="en-US" altLang="ko-KR" sz="1100" dirty="0" smtClean="0">
                          <a:effectLst/>
                        </a:rPr>
                        <a:t>: YES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effectLst/>
                        </a:rPr>
                        <a:t>나이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aseline="0" dirty="0" err="1" smtClean="0">
                          <a:effectLst/>
                        </a:rPr>
                        <a:t>미작성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effectLst/>
                        </a:rPr>
                        <a:t>-</a:t>
                      </a:r>
                      <a:r>
                        <a:rPr lang="en-US" altLang="ko-KR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aseline="0" dirty="0" smtClean="0">
                          <a:effectLst/>
                        </a:rPr>
                        <a:t>나이 입력 폼 아래에 </a:t>
                      </a:r>
                      <a:r>
                        <a:rPr lang="en-US" altLang="ko-KR" sz="1100" baseline="0" dirty="0" smtClean="0">
                          <a:effectLst/>
                        </a:rPr>
                        <a:t>“</a:t>
                      </a:r>
                      <a:r>
                        <a:rPr lang="ko-KR" altLang="en-US" sz="1100" baseline="0" dirty="0" smtClean="0">
                          <a:effectLst/>
                        </a:rPr>
                        <a:t>나이를 작성하세요</a:t>
                      </a:r>
                      <a:r>
                        <a:rPr lang="en-US" altLang="ko-KR" sz="1100" baseline="0" dirty="0" smtClean="0">
                          <a:effectLst/>
                        </a:rPr>
                        <a:t>” </a:t>
                      </a:r>
                      <a:r>
                        <a:rPr lang="ko-KR" altLang="en-US" sz="1100" baseline="0" dirty="0" smtClean="0">
                          <a:effectLst/>
                        </a:rPr>
                        <a:t>메시지 출력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42882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effectLst/>
                        </a:rPr>
                        <a:t>나이 </a:t>
                      </a:r>
                      <a:r>
                        <a:rPr lang="en-US" altLang="ko-KR" sz="1100" dirty="0" smtClean="0">
                          <a:effectLst/>
                        </a:rPr>
                        <a:t>: YES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effectLst/>
                        </a:rPr>
                        <a:t>닉네임 </a:t>
                      </a:r>
                      <a:r>
                        <a:rPr lang="ko-KR" altLang="en-US" sz="1100" dirty="0" err="1" smtClean="0">
                          <a:effectLst/>
                        </a:rPr>
                        <a:t>미작성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effectLst/>
                        </a:rPr>
                        <a:t>-</a:t>
                      </a:r>
                      <a:r>
                        <a:rPr lang="en-US" altLang="ko-KR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aseline="0" dirty="0" smtClean="0">
                          <a:effectLst/>
                        </a:rPr>
                        <a:t>닉네임 입력 폼 아래에 </a:t>
                      </a:r>
                      <a:r>
                        <a:rPr lang="en-US" altLang="ko-KR" sz="1100" baseline="0" dirty="0" smtClean="0">
                          <a:effectLst/>
                        </a:rPr>
                        <a:t>“</a:t>
                      </a:r>
                      <a:r>
                        <a:rPr lang="ko-KR" altLang="en-US" sz="1100" baseline="0" dirty="0" smtClean="0">
                          <a:effectLst/>
                        </a:rPr>
                        <a:t>나이를 작성하세요</a:t>
                      </a:r>
                      <a:r>
                        <a:rPr lang="en-US" altLang="ko-KR" sz="1100" baseline="0" dirty="0" smtClean="0">
                          <a:effectLst/>
                        </a:rPr>
                        <a:t>” </a:t>
                      </a:r>
                      <a:r>
                        <a:rPr lang="ko-KR" altLang="en-US" sz="1100" baseline="0" dirty="0" smtClean="0">
                          <a:effectLst/>
                        </a:rPr>
                        <a:t>메시지 출력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57392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92147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16570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70194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55299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03545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3747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10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dirty="0" smtClean="0">
                        <a:effectLst/>
                      </a:endParaRPr>
                    </a:p>
                  </a:txBody>
                  <a:tcPr marL="44936" marR="44936" marT="22468" marB="22468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059060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Check 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14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91769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프로필 선택 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UI-B-1114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로그인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프로필 생성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프로필 선택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18189"/>
              </p:ext>
            </p:extLst>
          </p:nvPr>
        </p:nvGraphicFramePr>
        <p:xfrm>
          <a:off x="8113394" y="1817211"/>
          <a:ext cx="3590926" cy="342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프로필 선택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이미지 클릭 시 메인페이지로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프로필 추가</a:t>
                      </a:r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클릭 시 프로필 생성 창으로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프로필 수정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삭제  </a:t>
                      </a:r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?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4. </a:t>
                      </a:r>
                      <a:r>
                        <a:rPr lang="ko-KR" altLang="en-US" sz="1200" dirty="0" smtClean="0"/>
                        <a:t>뒤로 가기</a:t>
                      </a:r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프로필 생성 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90987"/>
            <a:ext cx="72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00780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부모님</a:t>
                      </a:r>
                      <a:r>
                        <a:rPr lang="ko-KR" altLang="en-US" sz="1400" baseline="0" dirty="0" smtClean="0">
                          <a:effectLst/>
                        </a:rPr>
                        <a:t> 프로필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UI-B-1115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로그인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1400" dirty="0" smtClean="0">
                          <a:effectLst/>
                        </a:rPr>
                        <a:t>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부모님 프로필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39180"/>
              </p:ext>
            </p:extLst>
          </p:nvPr>
        </p:nvGraphicFramePr>
        <p:xfrm>
          <a:off x="8113394" y="1817211"/>
          <a:ext cx="3590926" cy="342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아이 데이터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단어 개수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발음 유사도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일기달력</a:t>
                      </a:r>
                      <a:r>
                        <a:rPr lang="ko-KR" altLang="en-US" sz="1200" baseline="0" dirty="0" smtClean="0"/>
                        <a:t> 확인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2. PIN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번호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PIN </a:t>
                      </a:r>
                      <a:r>
                        <a:rPr lang="ko-KR" altLang="en-US" sz="1200" dirty="0" smtClean="0"/>
                        <a:t>번호 수정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err="1" smtClean="0"/>
                        <a:t>뒤로가기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</a:t>
                      </a:r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9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44569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홈페이지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UI-C-1210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로그인 </a:t>
                      </a:r>
                      <a:r>
                        <a:rPr lang="en-US" altLang="ko-KR" sz="1400" dirty="0" smtClean="0">
                          <a:effectLst/>
                        </a:rPr>
                        <a:t>&gt; HOME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37293"/>
            <a:ext cx="7200000" cy="45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283607"/>
              </p:ext>
            </p:extLst>
          </p:nvPr>
        </p:nvGraphicFramePr>
        <p:xfrm>
          <a:off x="8113394" y="1817211"/>
          <a:ext cx="3590926" cy="4640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일기장 쓰기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클릭 시 일기장 쓰기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일기</a:t>
                      </a:r>
                      <a:r>
                        <a:rPr lang="ko-KR" altLang="en-US" sz="1200" baseline="0" dirty="0" smtClean="0"/>
                        <a:t> 목록</a:t>
                      </a:r>
                      <a:endParaRPr lang="ko-KR" altLang="en-US" sz="1200" dirty="0" smtClean="0"/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클릭 시 일기 목록 쓰기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단어장  </a:t>
                      </a:r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 시 단어장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4. </a:t>
                      </a:r>
                      <a:r>
                        <a:rPr lang="ko-KR" altLang="en-US" sz="1200" dirty="0" smtClean="0"/>
                        <a:t>내 프로필 </a:t>
                      </a:r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 시 내 프로필 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5.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튜토리얼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튜토리얼</a:t>
                      </a:r>
                      <a:r>
                        <a:rPr lang="ko-KR" altLang="en-US" sz="1200" baseline="0" dirty="0" smtClean="0"/>
                        <a:t> 활성화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6.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음량 조절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음량 조절 칸 활성화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2084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7. </a:t>
                      </a:r>
                      <a:r>
                        <a:rPr lang="ko-KR" altLang="en-US" sz="1200" dirty="0" smtClean="0"/>
                        <a:t>설정 페이지 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부모님 페이지로 이동을 위한 </a:t>
                      </a:r>
                      <a:r>
                        <a:rPr lang="en-US" altLang="ko-KR" sz="1200" dirty="0" smtClean="0"/>
                        <a:t>PIN</a:t>
                      </a:r>
                      <a:r>
                        <a:rPr lang="ko-KR" altLang="en-US" sz="1200" dirty="0" smtClean="0"/>
                        <a:t>번호 입력 칸 생성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6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19025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홈페이지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UI-C-1210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로그인 </a:t>
                      </a:r>
                      <a:r>
                        <a:rPr lang="en-US" altLang="ko-KR" sz="1400" dirty="0" smtClean="0">
                          <a:effectLst/>
                        </a:rPr>
                        <a:t>&gt; HOME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36911"/>
              </p:ext>
            </p:extLst>
          </p:nvPr>
        </p:nvGraphicFramePr>
        <p:xfrm>
          <a:off x="1519860" y="1874183"/>
          <a:ext cx="9152280" cy="4204418"/>
        </p:xfrm>
        <a:graphic>
          <a:graphicData uri="http://schemas.openxmlformats.org/drawingml/2006/table">
            <a:tbl>
              <a:tblPr/>
              <a:tblGrid>
                <a:gridCol w="720420">
                  <a:extLst>
                    <a:ext uri="{9D8B030D-6E8A-4147-A177-3AD203B41FA5}">
                      <a16:colId xmlns:a16="http://schemas.microsoft.com/office/drawing/2014/main" val="2253537751"/>
                    </a:ext>
                  </a:extLst>
                </a:gridCol>
                <a:gridCol w="2940492">
                  <a:extLst>
                    <a:ext uri="{9D8B030D-6E8A-4147-A177-3AD203B41FA5}">
                      <a16:colId xmlns:a16="http://schemas.microsoft.com/office/drawing/2014/main" val="3086551818"/>
                    </a:ext>
                  </a:extLst>
                </a:gridCol>
                <a:gridCol w="1067628">
                  <a:extLst>
                    <a:ext uri="{9D8B030D-6E8A-4147-A177-3AD203B41FA5}">
                      <a16:colId xmlns:a16="http://schemas.microsoft.com/office/drawing/2014/main" val="330292676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5683347"/>
                    </a:ext>
                  </a:extLst>
                </a:gridCol>
                <a:gridCol w="2869260">
                  <a:extLst>
                    <a:ext uri="{9D8B030D-6E8A-4147-A177-3AD203B41FA5}">
                      <a16:colId xmlns:a16="http://schemas.microsoft.com/office/drawing/2014/main" val="268148528"/>
                    </a:ext>
                  </a:extLst>
                </a:gridCol>
              </a:tblGrid>
              <a:tr h="17225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No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When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Given#1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Given#2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Then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95424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3940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42882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57392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92147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16570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70194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55299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03545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3747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10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dirty="0" smtClean="0">
                        <a:effectLst/>
                      </a:endParaRPr>
                    </a:p>
                  </a:txBody>
                  <a:tcPr marL="44936" marR="44936" marT="22468" marB="22468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059060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Check 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507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9896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57486"/>
              </p:ext>
            </p:extLst>
          </p:nvPr>
        </p:nvGraphicFramePr>
        <p:xfrm>
          <a:off x="1213341" y="601567"/>
          <a:ext cx="9096522" cy="5770441"/>
        </p:xfrm>
        <a:graphic>
          <a:graphicData uri="http://schemas.openxmlformats.org/drawingml/2006/table">
            <a:tbl>
              <a:tblPr/>
              <a:tblGrid>
                <a:gridCol w="1516087">
                  <a:extLst>
                    <a:ext uri="{9D8B030D-6E8A-4147-A177-3AD203B41FA5}">
                      <a16:colId xmlns:a16="http://schemas.microsoft.com/office/drawing/2014/main" val="863562177"/>
                    </a:ext>
                  </a:extLst>
                </a:gridCol>
                <a:gridCol w="1516087">
                  <a:extLst>
                    <a:ext uri="{9D8B030D-6E8A-4147-A177-3AD203B41FA5}">
                      <a16:colId xmlns:a16="http://schemas.microsoft.com/office/drawing/2014/main" val="4080921542"/>
                    </a:ext>
                  </a:extLst>
                </a:gridCol>
                <a:gridCol w="1516087">
                  <a:extLst>
                    <a:ext uri="{9D8B030D-6E8A-4147-A177-3AD203B41FA5}">
                      <a16:colId xmlns:a16="http://schemas.microsoft.com/office/drawing/2014/main" val="945458656"/>
                    </a:ext>
                  </a:extLst>
                </a:gridCol>
                <a:gridCol w="1516087">
                  <a:extLst>
                    <a:ext uri="{9D8B030D-6E8A-4147-A177-3AD203B41FA5}">
                      <a16:colId xmlns:a16="http://schemas.microsoft.com/office/drawing/2014/main" val="225685614"/>
                    </a:ext>
                  </a:extLst>
                </a:gridCol>
                <a:gridCol w="1516087">
                  <a:extLst>
                    <a:ext uri="{9D8B030D-6E8A-4147-A177-3AD203B41FA5}">
                      <a16:colId xmlns:a16="http://schemas.microsoft.com/office/drawing/2014/main" val="2612991923"/>
                    </a:ext>
                  </a:extLst>
                </a:gridCol>
                <a:gridCol w="1516087">
                  <a:extLst>
                    <a:ext uri="{9D8B030D-6E8A-4147-A177-3AD203B41FA5}">
                      <a16:colId xmlns:a16="http://schemas.microsoft.com/office/drawing/2014/main" val="3768694311"/>
                    </a:ext>
                  </a:extLst>
                </a:gridCol>
              </a:tblGrid>
              <a:tr h="3992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err="1">
                          <a:effectLst/>
                        </a:rPr>
                        <a:t>대메뉴</a:t>
                      </a:r>
                      <a:endParaRPr lang="ko-KR" altLang="en-US" sz="900" b="1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err="1">
                          <a:effectLst/>
                        </a:rPr>
                        <a:t>중메뉴</a:t>
                      </a:r>
                      <a:endParaRPr lang="ko-KR" altLang="en-US" sz="900" b="1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Screen ID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Page title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effectLst/>
                        </a:rPr>
                        <a:t>설명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effectLst/>
                        </a:rPr>
                        <a:t>비고</a:t>
                      </a:r>
                      <a:r>
                        <a:rPr lang="en-US" altLang="ko-KR" sz="900" b="1" dirty="0">
                          <a:effectLst/>
                        </a:rPr>
                        <a:t>, </a:t>
                      </a:r>
                      <a:r>
                        <a:rPr lang="ko-KR" altLang="en-US" sz="900" b="1" dirty="0" err="1">
                          <a:effectLst/>
                        </a:rPr>
                        <a:t>관계화면</a:t>
                      </a:r>
                      <a:r>
                        <a:rPr lang="en-US" altLang="ko-KR" sz="900" b="1" dirty="0">
                          <a:effectLst/>
                        </a:rPr>
                        <a:t>ID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719648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effectLst/>
                        </a:rPr>
                        <a:t>계정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ko-KR" altLang="en-US" sz="900" dirty="0" smtClean="0">
                          <a:effectLst/>
                        </a:rPr>
                        <a:t>회원 가입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UI-A-1111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회원 가입 </a:t>
                      </a:r>
                      <a:r>
                        <a:rPr lang="ko-KR" altLang="en-US" sz="900" dirty="0">
                          <a:effectLst/>
                        </a:rPr>
                        <a:t>폼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사용자 정보 입력 폼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574041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ko-KR" altLang="en-US" sz="900" dirty="0" smtClean="0">
                          <a:effectLst/>
                        </a:rPr>
                        <a:t>로그인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UI-A-1112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로그인 폼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로그인 정보 입력 폼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818625"/>
                  </a:ext>
                </a:extLst>
              </a:tr>
              <a:tr h="47702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ko-KR" altLang="en-US" sz="900" dirty="0" smtClean="0">
                          <a:effectLst/>
                        </a:rPr>
                        <a:t>프로필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ko-KR" altLang="en-US" sz="900" dirty="0" smtClean="0">
                          <a:effectLst/>
                        </a:rPr>
                        <a:t>프로필 생성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UI-B-1113</a:t>
                      </a:r>
                      <a:endParaRPr 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프로필 생성 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프로필 정보 입력 폼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4214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ko-KR" altLang="en-US" sz="900" dirty="0" smtClean="0">
                          <a:effectLst/>
                        </a:rPr>
                        <a:t>프로필 선택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UI-B-1114</a:t>
                      </a:r>
                      <a:endParaRPr 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프로필 선택 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프로필 선택 폼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52341"/>
                  </a:ext>
                </a:extLst>
              </a:tr>
              <a:tr h="348403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부모님 프로필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UI-B-1115</a:t>
                      </a:r>
                      <a:endParaRPr 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부모님 프로필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아이들 데이터 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34673"/>
                  </a:ext>
                </a:extLst>
              </a:tr>
              <a:tr h="7415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effectLst/>
                        </a:rPr>
                        <a:t>메인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en-US" altLang="ko-KR" sz="900" dirty="0" smtClean="0">
                          <a:effectLst/>
                        </a:rPr>
                        <a:t>Home</a:t>
                      </a:r>
                      <a:r>
                        <a:rPr lang="en-US" altLang="ko-KR" sz="900" baseline="0" dirty="0" smtClean="0">
                          <a:effectLst/>
                        </a:rPr>
                        <a:t> 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UI-C-1210</a:t>
                      </a:r>
                      <a:endParaRPr 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홈 페이지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홈페이지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488"/>
                  </a:ext>
                </a:extLst>
              </a:tr>
              <a:tr h="57042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ko-KR" altLang="en-US" sz="900" dirty="0" smtClean="0">
                          <a:effectLst/>
                        </a:rPr>
                        <a:t>일기 쓰기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UI-C-1211</a:t>
                      </a:r>
                      <a:endParaRPr 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일기 작성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일기 작성 폼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415557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일기 목록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UI-C-1212</a:t>
                      </a:r>
                      <a:endParaRPr 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일기 목록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일기 목록 조회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19929"/>
                  </a:ext>
                </a:extLst>
              </a:tr>
              <a:tr h="7384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ko-KR" altLang="en-US" sz="900" dirty="0" smtClean="0">
                          <a:effectLst/>
                        </a:rPr>
                        <a:t>단어장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UI-C-1213</a:t>
                      </a:r>
                      <a:endParaRPr 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단어 목록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저장한 단어 알파벳 순으로 나열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192725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ko-KR" altLang="en-US" sz="900" dirty="0" smtClean="0">
                          <a:effectLst/>
                        </a:rPr>
                        <a:t>내 프로필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UI-C-1214</a:t>
                      </a:r>
                      <a:endParaRPr 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 smtClean="0">
                          <a:effectLst/>
                        </a:rPr>
                        <a:t>목소리 변경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 smtClean="0">
                          <a:effectLst/>
                        </a:rPr>
                        <a:t>프로필 변경</a:t>
                      </a:r>
                      <a:endParaRPr lang="en-US" altLang="ko-KR" sz="900" dirty="0" smtClean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19720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strike="sngStrike" baseline="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sngStrike" baseline="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sngStrike" baseline="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55152"/>
                  </a:ext>
                </a:extLst>
              </a:tr>
              <a:tr h="235048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1132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0878" y="65874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스크린 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14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17287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일기 쓰기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UI-C-1211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HOME &gt; </a:t>
                      </a:r>
                      <a:r>
                        <a:rPr lang="ko-KR" altLang="en-US" sz="1400" dirty="0" smtClean="0">
                          <a:effectLst/>
                        </a:rPr>
                        <a:t>일기쓰기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37293"/>
            <a:ext cx="7071360" cy="441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78429"/>
              </p:ext>
            </p:extLst>
          </p:nvPr>
        </p:nvGraphicFramePr>
        <p:xfrm>
          <a:off x="7719060" y="1837294"/>
          <a:ext cx="4080216" cy="43173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0108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2040108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3870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DESCRIBTION</a:t>
                      </a:r>
                      <a:endParaRPr lang="ko-KR" altLang="en-US" sz="1500" dirty="0"/>
                    </a:p>
                  </a:txBody>
                  <a:tcPr marL="75540" marR="75540" marT="37770" marB="3777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839165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1. </a:t>
                      </a:r>
                      <a:r>
                        <a:rPr lang="ko-KR" altLang="en-US" sz="900" dirty="0" smtClean="0"/>
                        <a:t>이미지 업로드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aseline="0" dirty="0" smtClean="0"/>
                        <a:t>이미지 업로드 시 이미지 </a:t>
                      </a:r>
                      <a:r>
                        <a:rPr lang="ko-KR" altLang="en-US" sz="900" baseline="0" dirty="0" err="1" smtClean="0"/>
                        <a:t>캡셔닝될</a:t>
                      </a:r>
                      <a:r>
                        <a:rPr lang="ko-KR" altLang="en-US" sz="900" baseline="0" dirty="0" smtClean="0"/>
                        <a:t> 동안 </a:t>
                      </a:r>
                      <a:r>
                        <a:rPr lang="ko-KR" altLang="en-US" sz="900" baseline="0" dirty="0" err="1" smtClean="0"/>
                        <a:t>로딩창</a:t>
                      </a:r>
                      <a:r>
                        <a:rPr lang="ko-KR" altLang="en-US" sz="900" baseline="0" dirty="0" smtClean="0"/>
                        <a:t> 발현</a:t>
                      </a:r>
                      <a:endParaRPr lang="en-US" altLang="ko-KR" sz="9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aseline="0" dirty="0" smtClean="0"/>
                        <a:t>이미지 </a:t>
                      </a:r>
                      <a:r>
                        <a:rPr lang="ko-KR" altLang="en-US" sz="900" baseline="0" dirty="0" err="1" smtClean="0"/>
                        <a:t>캡셔닝</a:t>
                      </a:r>
                      <a:r>
                        <a:rPr lang="ko-KR" altLang="en-US" sz="900" baseline="0" dirty="0" smtClean="0"/>
                        <a:t> 가능 여부 판단 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불가 시 </a:t>
                      </a:r>
                      <a:r>
                        <a:rPr lang="ko-KR" altLang="en-US" sz="900" baseline="0" dirty="0" err="1" smtClean="0"/>
                        <a:t>재업로드</a:t>
                      </a:r>
                      <a:r>
                        <a:rPr lang="ko-KR" altLang="en-US" sz="900" baseline="0" dirty="0" smtClean="0"/>
                        <a:t> 요청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387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2. </a:t>
                      </a:r>
                      <a:r>
                        <a:rPr lang="ko-KR" altLang="en-US" sz="900" dirty="0" smtClean="0"/>
                        <a:t>단어 </a:t>
                      </a:r>
                    </a:p>
                    <a:p>
                      <a:endParaRPr lang="ko-KR" altLang="en-US" sz="900" dirty="0"/>
                    </a:p>
                  </a:txBody>
                  <a:tcPr marL="75540" marR="75540" marT="37770" marB="3777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클릭 시 뒤집어지며 한글 뜻이 보임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387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3. </a:t>
                      </a:r>
                      <a:r>
                        <a:rPr lang="ko-KR" altLang="en-US" sz="900" dirty="0" smtClean="0"/>
                        <a:t>확성기</a:t>
                      </a:r>
                    </a:p>
                    <a:p>
                      <a:endParaRPr lang="ko-KR" altLang="en-US" sz="900" dirty="0"/>
                    </a:p>
                  </a:txBody>
                  <a:tcPr marL="75540" marR="75540" marT="37770" marB="37770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 시 해당 단어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발음소리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들림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444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4. </a:t>
                      </a:r>
                      <a:r>
                        <a:rPr lang="ko-KR" altLang="en-US" sz="900" dirty="0" smtClean="0"/>
                        <a:t>단어장에 추가하기 </a:t>
                      </a:r>
                    </a:p>
                  </a:txBody>
                  <a:tcPr marL="75540" marR="75540" marT="37770" marB="37770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체크된 단어를 단어장에 추가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extLst>
                  <a:ext uri="{0D108BD9-81ED-4DB2-BD59-A6C34878D82A}">
                    <a16:rowId xmlns:a16="http://schemas.microsoft.com/office/drawing/2014/main" val="2296037831"/>
                  </a:ext>
                </a:extLst>
              </a:tr>
              <a:tr h="711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5. </a:t>
                      </a:r>
                      <a:r>
                        <a:rPr lang="ko-KR" altLang="en-US" sz="900" dirty="0" smtClean="0"/>
                        <a:t>문법 검사</a:t>
                      </a:r>
                    </a:p>
                    <a:p>
                      <a:endParaRPr lang="ko-KR" altLang="en-US" sz="900" dirty="0"/>
                    </a:p>
                  </a:txBody>
                  <a:tcPr marL="75540" marR="75540" marT="37770" marB="37770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 시 작성된 문장 문법 체크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문법 오류 발생 시 일기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저장불가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900" dirty="0"/>
                    </a:p>
                  </a:txBody>
                  <a:tcPr marL="75540" marR="75540" marT="37770" marB="37770"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387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6. </a:t>
                      </a:r>
                      <a:r>
                        <a:rPr lang="ko-KR" altLang="en-US" sz="900" dirty="0" smtClean="0"/>
                        <a:t>키보드 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타이핑을 위한 키보드 창 켜짐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  <a:tr h="387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7. </a:t>
                      </a:r>
                      <a:r>
                        <a:rPr lang="ko-KR" altLang="en-US" sz="900" dirty="0" smtClean="0"/>
                        <a:t>일기 저장하기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클릭 시 </a:t>
                      </a:r>
                      <a:r>
                        <a:rPr lang="ko-KR" altLang="en-US" sz="900" dirty="0" err="1" smtClean="0"/>
                        <a:t>일기목록</a:t>
                      </a:r>
                      <a:r>
                        <a:rPr lang="ko-KR" altLang="en-US" sz="900" dirty="0" smtClean="0"/>
                        <a:t> 페이지로 이동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extLst>
                  <a:ext uri="{0D108BD9-81ED-4DB2-BD59-A6C34878D82A}">
                    <a16:rowId xmlns:a16="http://schemas.microsoft.com/office/drawing/2014/main" val="1293591612"/>
                  </a:ext>
                </a:extLst>
              </a:tr>
              <a:tr h="387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8. </a:t>
                      </a:r>
                      <a:r>
                        <a:rPr lang="ko-KR" altLang="en-US" sz="900" dirty="0" smtClean="0"/>
                        <a:t>뒤로 가기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클릭 시 메인페이지로 이동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extLst>
                  <a:ext uri="{0D108BD9-81ED-4DB2-BD59-A6C34878D82A}">
                    <a16:rowId xmlns:a16="http://schemas.microsoft.com/office/drawing/2014/main" val="203455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83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10242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일기 목록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UI-C-1212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HOME &gt; </a:t>
                      </a:r>
                      <a:r>
                        <a:rPr lang="ko-KR" altLang="en-US" sz="1400" dirty="0" smtClean="0">
                          <a:effectLst/>
                        </a:rPr>
                        <a:t>일기 목록 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37293"/>
            <a:ext cx="7071360" cy="441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42826"/>
              </p:ext>
            </p:extLst>
          </p:nvPr>
        </p:nvGraphicFramePr>
        <p:xfrm>
          <a:off x="8113394" y="1817211"/>
          <a:ext cx="3590926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일기 목록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클릭 시 가로 스크롤 가능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월별</a:t>
                      </a:r>
                      <a:r>
                        <a:rPr lang="ko-KR" altLang="en-US" sz="1200" baseline="0" dirty="0" smtClean="0"/>
                        <a:t> 일기 목록 저장</a:t>
                      </a:r>
                      <a:r>
                        <a:rPr lang="ko-KR" altLang="en-US" sz="1200" dirty="0" smtClean="0"/>
                        <a:t> 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일기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ko-KR" altLang="en-US" sz="1200" dirty="0" smtClean="0"/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클릭 시 일기 디테일 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일기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다른 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 시 해당 월 일기로 나열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4. </a:t>
                      </a:r>
                      <a:r>
                        <a:rPr lang="ko-KR" altLang="en-US" sz="1200" dirty="0" smtClean="0"/>
                        <a:t>뒤로 가기</a:t>
                      </a:r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 시 메인 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3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54864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단어장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UI-C-1213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HOME &gt; </a:t>
                      </a:r>
                      <a:r>
                        <a:rPr lang="ko-KR" altLang="en-US" sz="1400" dirty="0" smtClean="0">
                          <a:effectLst/>
                        </a:rPr>
                        <a:t>단어장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37293"/>
            <a:ext cx="7071360" cy="441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8843"/>
              </p:ext>
            </p:extLst>
          </p:nvPr>
        </p:nvGraphicFramePr>
        <p:xfrm>
          <a:off x="8113394" y="1817211"/>
          <a:ext cx="3590926" cy="3497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200" dirty="0" smtClean="0"/>
                        <a:t>알파벳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클릭 시 내가 저장한 알파벳 목록 페이지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뒤로 가기</a:t>
                      </a:r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클릭 시 </a:t>
                      </a:r>
                      <a:r>
                        <a:rPr lang="ko-KR" altLang="en-US" sz="1200" baseline="0" dirty="0" err="1" smtClean="0"/>
                        <a:t>메인페이지</a:t>
                      </a:r>
                      <a:r>
                        <a:rPr lang="ko-KR" altLang="en-US" sz="1200" baseline="0" dirty="0" smtClean="0"/>
                        <a:t>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99389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내 프로필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UI-C-1214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HOME &gt; </a:t>
                      </a:r>
                      <a:r>
                        <a:rPr lang="ko-KR" altLang="en-US" sz="1400" dirty="0" smtClean="0">
                          <a:effectLst/>
                        </a:rPr>
                        <a:t>내 프로필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57519"/>
              </p:ext>
            </p:extLst>
          </p:nvPr>
        </p:nvGraphicFramePr>
        <p:xfrm>
          <a:off x="8113394" y="1817211"/>
          <a:ext cx="3590926" cy="3863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목소리 변경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다른 </a:t>
                      </a:r>
                      <a:r>
                        <a:rPr lang="en-US" altLang="ko-KR" sz="1200" baseline="0" dirty="0" smtClean="0"/>
                        <a:t>Tacotron2 </a:t>
                      </a:r>
                      <a:r>
                        <a:rPr lang="ko-KR" altLang="en-US" sz="1200" baseline="0" dirty="0" smtClean="0"/>
                        <a:t>선택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프로필 변경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PIN </a:t>
                      </a:r>
                      <a:r>
                        <a:rPr lang="ko-KR" altLang="en-US" sz="1200" dirty="0" smtClean="0"/>
                        <a:t>번호 </a:t>
                      </a:r>
                      <a:r>
                        <a:rPr lang="ko-KR" altLang="en-US" sz="1200" dirty="0" err="1" smtClean="0"/>
                        <a:t>입력폼</a:t>
                      </a:r>
                      <a:r>
                        <a:rPr lang="ko-KR" altLang="en-US" sz="1200" dirty="0" smtClean="0"/>
                        <a:t> 생성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올바른 </a:t>
                      </a:r>
                      <a:r>
                        <a:rPr lang="ko-KR" altLang="en-US" sz="1200" dirty="0" err="1" smtClean="0"/>
                        <a:t>핀번호</a:t>
                      </a:r>
                      <a:r>
                        <a:rPr lang="ko-KR" altLang="en-US" sz="1200" dirty="0" smtClean="0"/>
                        <a:t> 입력 시 프로필 선택페이지로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뒤로 가기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메인페이지로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90987"/>
            <a:ext cx="72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22158"/>
              </p:ext>
            </p:extLst>
          </p:nvPr>
        </p:nvGraphicFramePr>
        <p:xfrm>
          <a:off x="358140" y="345599"/>
          <a:ext cx="11346180" cy="128016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effectLst/>
                        </a:rPr>
                        <a:t>튜토리얼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UI-C-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altLang="ko-KR" sz="1400" dirty="0" smtClean="0">
                          <a:effectLst/>
                        </a:rPr>
                        <a:t>PIN</a:t>
                      </a:r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번호가 없을 경우</a:t>
                      </a:r>
                      <a:endParaRPr lang="en-US" altLang="ko-KR" sz="1400" baseline="0" dirty="0" smtClean="0">
                        <a:effectLst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400" baseline="0" dirty="0" smtClean="0">
                          <a:effectLst/>
                        </a:rPr>
                        <a:t>- </a:t>
                      </a:r>
                      <a:r>
                        <a:rPr lang="ko-KR" altLang="en-US" sz="1400" dirty="0" smtClean="0">
                          <a:effectLst/>
                        </a:rPr>
                        <a:t>로그인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err="1" smtClean="0">
                          <a:effectLst/>
                        </a:rPr>
                        <a:t>튜토리얼</a:t>
                      </a:r>
                      <a:endParaRPr lang="en-US" altLang="ko-KR" sz="1400" baseline="0" dirty="0" smtClean="0">
                        <a:effectLst/>
                      </a:endParaRP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altLang="ko-KR" sz="1400" dirty="0" smtClean="0">
                          <a:effectLst/>
                        </a:rPr>
                        <a:t>PIN</a:t>
                      </a:r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번호가 있을 경우</a:t>
                      </a:r>
                      <a:endParaRPr lang="en-US" altLang="ko-KR" sz="1400" baseline="0" dirty="0" smtClean="0">
                        <a:effectLst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400" baseline="0" dirty="0" smtClean="0">
                          <a:effectLst/>
                        </a:rPr>
                        <a:t>- HOME &gt; </a:t>
                      </a:r>
                      <a:r>
                        <a:rPr lang="ko-KR" altLang="en-US" sz="1400" baseline="0" dirty="0" err="1" smtClean="0">
                          <a:effectLst/>
                        </a:rPr>
                        <a:t>튜토리얼</a:t>
                      </a:r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451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81255"/>
              </p:ext>
            </p:extLst>
          </p:nvPr>
        </p:nvGraphicFramePr>
        <p:xfrm>
          <a:off x="358140" y="345599"/>
          <a:ext cx="11346180" cy="128016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effectLst/>
                        </a:rPr>
                        <a:t>튜토리얼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UI-C-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altLang="ko-KR" sz="1400" dirty="0" smtClean="0">
                          <a:effectLst/>
                        </a:rPr>
                        <a:t>PIN</a:t>
                      </a:r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번호가 없을 경우</a:t>
                      </a:r>
                      <a:endParaRPr lang="en-US" altLang="ko-KR" sz="1400" baseline="0" dirty="0" smtClean="0">
                        <a:effectLst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400" baseline="0" dirty="0" smtClean="0">
                          <a:effectLst/>
                        </a:rPr>
                        <a:t>- </a:t>
                      </a:r>
                      <a:r>
                        <a:rPr lang="ko-KR" altLang="en-US" sz="1400" dirty="0" smtClean="0">
                          <a:effectLst/>
                        </a:rPr>
                        <a:t>로그인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err="1" smtClean="0">
                          <a:effectLst/>
                        </a:rPr>
                        <a:t>튜토리얼</a:t>
                      </a:r>
                      <a:endParaRPr lang="en-US" altLang="ko-KR" sz="1400" baseline="0" dirty="0" smtClean="0">
                        <a:effectLst/>
                      </a:endParaRP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altLang="ko-KR" sz="1400" dirty="0" smtClean="0">
                          <a:effectLst/>
                        </a:rPr>
                        <a:t>PIN</a:t>
                      </a:r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번호가 있을 경우</a:t>
                      </a:r>
                      <a:endParaRPr lang="en-US" altLang="ko-KR" sz="1400" baseline="0" dirty="0" smtClean="0">
                        <a:effectLst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400" baseline="0" dirty="0" smtClean="0">
                          <a:effectLst/>
                        </a:rPr>
                        <a:t>- HOME &gt; </a:t>
                      </a:r>
                      <a:r>
                        <a:rPr lang="ko-KR" altLang="en-US" sz="1400" baseline="0" dirty="0" err="1" smtClean="0">
                          <a:effectLst/>
                        </a:rPr>
                        <a:t>튜토리얼</a:t>
                      </a:r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65765"/>
              </p:ext>
            </p:extLst>
          </p:nvPr>
        </p:nvGraphicFramePr>
        <p:xfrm>
          <a:off x="1519860" y="1874183"/>
          <a:ext cx="9152280" cy="4401404"/>
        </p:xfrm>
        <a:graphic>
          <a:graphicData uri="http://schemas.openxmlformats.org/drawingml/2006/table">
            <a:tbl>
              <a:tblPr/>
              <a:tblGrid>
                <a:gridCol w="720420">
                  <a:extLst>
                    <a:ext uri="{9D8B030D-6E8A-4147-A177-3AD203B41FA5}">
                      <a16:colId xmlns:a16="http://schemas.microsoft.com/office/drawing/2014/main" val="2253537751"/>
                    </a:ext>
                  </a:extLst>
                </a:gridCol>
                <a:gridCol w="2940492">
                  <a:extLst>
                    <a:ext uri="{9D8B030D-6E8A-4147-A177-3AD203B41FA5}">
                      <a16:colId xmlns:a16="http://schemas.microsoft.com/office/drawing/2014/main" val="3086551818"/>
                    </a:ext>
                  </a:extLst>
                </a:gridCol>
                <a:gridCol w="1067628">
                  <a:extLst>
                    <a:ext uri="{9D8B030D-6E8A-4147-A177-3AD203B41FA5}">
                      <a16:colId xmlns:a16="http://schemas.microsoft.com/office/drawing/2014/main" val="330292676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5683347"/>
                    </a:ext>
                  </a:extLst>
                </a:gridCol>
                <a:gridCol w="2869260">
                  <a:extLst>
                    <a:ext uri="{9D8B030D-6E8A-4147-A177-3AD203B41FA5}">
                      <a16:colId xmlns:a16="http://schemas.microsoft.com/office/drawing/2014/main" val="268148528"/>
                    </a:ext>
                  </a:extLst>
                </a:gridCol>
              </a:tblGrid>
              <a:tr h="17225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No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When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Given#1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Given#2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Then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95424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사용자</a:t>
                      </a:r>
                      <a:r>
                        <a:rPr lang="en-US" altLang="ko-KR" sz="1100" dirty="0">
                          <a:effectLst/>
                        </a:rPr>
                        <a:t>:</a:t>
                      </a:r>
                      <a:r>
                        <a:rPr lang="ko-KR" altLang="en-US" sz="1100" dirty="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effectLst/>
                        </a:rPr>
                        <a:t>썸네일사진</a:t>
                      </a:r>
                      <a:r>
                        <a:rPr lang="en-US" altLang="ko-KR" sz="1100" dirty="0">
                          <a:effectLst/>
                        </a:rPr>
                        <a:t>:</a:t>
                      </a:r>
                      <a:r>
                        <a:rPr lang="ko-KR" altLang="en-US" sz="1100" dirty="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없는 학생 화면 출력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3940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학생 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썸네일을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err="1" smtClean="0">
                          <a:effectLst/>
                        </a:rPr>
                        <a:t>수정시</a:t>
                      </a:r>
                      <a:r>
                        <a:rPr lang="ko-KR" altLang="en-US" sz="1100" dirty="0" smtClean="0">
                          <a:effectLst/>
                        </a:rPr>
                        <a:t> 수정 반영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42882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학생 화면 출력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effectLst/>
                        </a:rPr>
                        <a:t>수정</a:t>
                      </a:r>
                      <a:r>
                        <a:rPr lang="ko-KR" altLang="en-US" sz="1100" baseline="0" dirty="0" smtClean="0">
                          <a:effectLst/>
                        </a:rPr>
                        <a:t> 반영이 안되어야 정상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57392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effectLst/>
                        </a:rPr>
                        <a:t>썸네일클릭</a:t>
                      </a:r>
                      <a:r>
                        <a:rPr lang="en-US" altLang="ko-KR" sz="1100" dirty="0">
                          <a:effectLst/>
                        </a:rPr>
                        <a:t>:No:</a:t>
                      </a:r>
                      <a:r>
                        <a:rPr lang="ko-KR" altLang="en-US" sz="1100" dirty="0" err="1">
                          <a:effectLst/>
                        </a:rPr>
                        <a:t>수정클릭</a:t>
                      </a:r>
                      <a:r>
                        <a:rPr lang="en-US" altLang="ko-KR" sz="1100" dirty="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선생님 화면 출력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92147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없는 선생님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썸네일을</a:t>
                      </a:r>
                      <a:r>
                        <a:rPr lang="ko-KR" altLang="en-US" sz="1100" dirty="0" smtClean="0">
                          <a:effectLst/>
                        </a:rPr>
                        <a:t> 수정에서 반영이 안되어야 정상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16570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</a:t>
                      </a:r>
                      <a:r>
                        <a:rPr lang="ko-KR" altLang="en-US" sz="1100" baseline="0" dirty="0" smtClean="0">
                          <a:effectLst/>
                        </a:rPr>
                        <a:t> 선생님</a:t>
                      </a:r>
                      <a:r>
                        <a:rPr lang="ko-KR" altLang="en-US" sz="1100" dirty="0" smtClean="0">
                          <a:effectLst/>
                        </a:rPr>
                        <a:t> 화면 출력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effectLst/>
                        </a:rPr>
                        <a:t>수정</a:t>
                      </a:r>
                      <a:r>
                        <a:rPr lang="ko-KR" altLang="en-US" sz="1100" baseline="0" dirty="0" smtClean="0">
                          <a:effectLst/>
                        </a:rPr>
                        <a:t> 반영이 되어야 정상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70194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없는 선생님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effectLst/>
                        </a:rPr>
                        <a:t>변경사항 없기 때문에 수정 누르면 그냥 빠져나감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55299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없는 학생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err="1" smtClean="0">
                          <a:effectLst/>
                        </a:rPr>
                        <a:t>클릭시</a:t>
                      </a:r>
                      <a:r>
                        <a:rPr lang="ko-KR" altLang="en-US" sz="1100" dirty="0" smtClean="0">
                          <a:effectLst/>
                        </a:rPr>
                        <a:t> 수정 팝업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03545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학생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effectLst/>
                        </a:rPr>
                        <a:t>변경사항 없기 때문에 수정 누르면 그냥 빠져나감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3747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10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선생님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err="1" smtClean="0">
                          <a:effectLst/>
                        </a:rPr>
                        <a:t>클릭시</a:t>
                      </a:r>
                      <a:r>
                        <a:rPr lang="ko-KR" altLang="en-US" sz="1100" dirty="0" smtClean="0">
                          <a:effectLst/>
                        </a:rPr>
                        <a:t> 수정 팝업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44936" marR="44936" marT="22468" marB="22468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059060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Check 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41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58163"/>
              </p:ext>
            </p:extLst>
          </p:nvPr>
        </p:nvGraphicFramePr>
        <p:xfrm>
          <a:off x="358140" y="345599"/>
          <a:ext cx="11346180" cy="645001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34020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회원 </a:t>
                      </a:r>
                      <a:r>
                        <a:rPr lang="ko-KR" altLang="en-US" sz="1400" dirty="0" smtClean="0">
                          <a:effectLst/>
                        </a:rPr>
                        <a:t>가입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로그인 안내 페이지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UI-A-1111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회원가입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65257"/>
              </p:ext>
            </p:extLst>
          </p:nvPr>
        </p:nvGraphicFramePr>
        <p:xfrm>
          <a:off x="8113394" y="1837293"/>
          <a:ext cx="3590926" cy="342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4172921512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600756955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8509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회원가입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회원가입 페이지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4245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로그인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로그인 페이지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91973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0456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7476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9074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1832372"/>
            <a:ext cx="7200000" cy="44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3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358140" y="345599"/>
          <a:ext cx="11346180" cy="645001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34020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회원 가입 폼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UI-A-1111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회원가입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8113394" y="1837293"/>
          <a:ext cx="3590926" cy="342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4172921512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600756955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8509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</a:t>
                      </a:r>
                      <a:r>
                        <a:rPr lang="ko-KR" altLang="en-US" sz="1200" dirty="0" smtClean="0"/>
                        <a:t>이메일 주소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이메일 형식 체크</a:t>
                      </a:r>
                      <a:endParaRPr lang="en-US" altLang="ko-KR" sz="12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이메일 중복 체크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4245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이메일</a:t>
                      </a:r>
                      <a:r>
                        <a:rPr lang="ko-KR" altLang="en-US" sz="1200" baseline="0" dirty="0" smtClean="0"/>
                        <a:t> 인증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메일 수신 여부 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91973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비밀번호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8</a:t>
                      </a:r>
                      <a:r>
                        <a:rPr lang="ko-KR" altLang="en-US" sz="1200" baseline="0" dirty="0" smtClean="0"/>
                        <a:t>자리 이상 입력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0456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4. </a:t>
                      </a:r>
                      <a:r>
                        <a:rPr lang="ko-KR" altLang="en-US" sz="1200" dirty="0" smtClean="0"/>
                        <a:t>가입 완료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올바른 데이터일 경우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로그인 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7476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로그인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클릭 시 로그인 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90749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37293"/>
            <a:ext cx="7200000" cy="45000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832372"/>
            <a:ext cx="7200000" cy="44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28024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회원 가입 폼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UI-A-1111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회원가입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08478"/>
              </p:ext>
            </p:extLst>
          </p:nvPr>
        </p:nvGraphicFramePr>
        <p:xfrm>
          <a:off x="1519860" y="1874183"/>
          <a:ext cx="9152280" cy="4437720"/>
        </p:xfrm>
        <a:graphic>
          <a:graphicData uri="http://schemas.openxmlformats.org/drawingml/2006/table">
            <a:tbl>
              <a:tblPr/>
              <a:tblGrid>
                <a:gridCol w="720420">
                  <a:extLst>
                    <a:ext uri="{9D8B030D-6E8A-4147-A177-3AD203B41FA5}">
                      <a16:colId xmlns:a16="http://schemas.microsoft.com/office/drawing/2014/main" val="2253537751"/>
                    </a:ext>
                  </a:extLst>
                </a:gridCol>
                <a:gridCol w="2940492">
                  <a:extLst>
                    <a:ext uri="{9D8B030D-6E8A-4147-A177-3AD203B41FA5}">
                      <a16:colId xmlns:a16="http://schemas.microsoft.com/office/drawing/2014/main" val="3086551818"/>
                    </a:ext>
                  </a:extLst>
                </a:gridCol>
                <a:gridCol w="1067628">
                  <a:extLst>
                    <a:ext uri="{9D8B030D-6E8A-4147-A177-3AD203B41FA5}">
                      <a16:colId xmlns:a16="http://schemas.microsoft.com/office/drawing/2014/main" val="330292676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5683347"/>
                    </a:ext>
                  </a:extLst>
                </a:gridCol>
                <a:gridCol w="2869260">
                  <a:extLst>
                    <a:ext uri="{9D8B030D-6E8A-4147-A177-3AD203B41FA5}">
                      <a16:colId xmlns:a16="http://schemas.microsoft.com/office/drawing/2014/main" val="268148528"/>
                    </a:ext>
                  </a:extLst>
                </a:gridCol>
              </a:tblGrid>
              <a:tr h="17225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No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When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Given#1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Given#2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Then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95424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effectLst/>
                        </a:rPr>
                        <a:t>1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이메일 입력</a:t>
                      </a:r>
                      <a:r>
                        <a:rPr lang="en-US" altLang="ko-KR" sz="1100" dirty="0" smtClean="0"/>
                        <a:t>: YES</a:t>
                      </a:r>
                      <a:r>
                        <a:rPr lang="ko-KR" altLang="en-US" sz="1100" dirty="0" smtClean="0"/>
                        <a:t> 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effectLst/>
                        </a:rPr>
                        <a:t>이메일이 형식에 </a:t>
                      </a:r>
                      <a:r>
                        <a:rPr lang="ko-KR" altLang="en-US" sz="1100" dirty="0" err="1" smtClean="0">
                          <a:effectLst/>
                        </a:rPr>
                        <a:t>맞지않음</a:t>
                      </a:r>
                      <a:endParaRPr lang="ko-KR" altLang="en-US" sz="1100" dirty="0" smtClean="0">
                        <a:effectLst/>
                      </a:endParaRPr>
                    </a:p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effectLst/>
                        </a:rPr>
                        <a:t>-</a:t>
                      </a:r>
                      <a:r>
                        <a:rPr lang="en-US" altLang="ko-KR" sz="1100" baseline="0" dirty="0" smtClean="0">
                          <a:effectLst/>
                        </a:rPr>
                        <a:t> </a:t>
                      </a:r>
                      <a:r>
                        <a:rPr lang="en-US" altLang="ko-KR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/>
                        <a:t>“이미 가입된 이메일 입니다</a:t>
                      </a:r>
                      <a:r>
                        <a:rPr lang="en-US" altLang="ko-KR" sz="1100" dirty="0" smtClean="0"/>
                        <a:t>.”</a:t>
                      </a:r>
                      <a:r>
                        <a:rPr lang="ko-KR" altLang="en-US" sz="1100" dirty="0" smtClean="0"/>
                        <a:t>라는 팝업 창 출력</a:t>
                      </a:r>
                      <a:endParaRPr lang="ko-KR" altLang="en-US" sz="1100" dirty="0" smtClean="0">
                        <a:effectLst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 smtClean="0"/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3940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effectLst/>
                        </a:rPr>
                        <a:t>2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effectLst/>
                        </a:rPr>
                        <a:t>이메일 인증</a:t>
                      </a:r>
                      <a:r>
                        <a:rPr lang="en-US" altLang="ko-KR" sz="1100" dirty="0" smtClean="0">
                          <a:effectLst/>
                        </a:rPr>
                        <a:t>: YES / </a:t>
                      </a:r>
                      <a:r>
                        <a:rPr lang="ko-KR" altLang="en-US" sz="1100" dirty="0" smtClean="0">
                          <a:effectLst/>
                        </a:rPr>
                        <a:t>인증번호 입력 </a:t>
                      </a:r>
                      <a:r>
                        <a:rPr lang="en-US" altLang="ko-KR" sz="1100" dirty="0" smtClean="0">
                          <a:effectLst/>
                        </a:rPr>
                        <a:t>: YES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effectLst/>
                        </a:rPr>
                        <a:t>중복된 이메일이 존재함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effectLst/>
                        </a:rPr>
                        <a:t>-</a:t>
                      </a:r>
                      <a:r>
                        <a:rPr lang="en-US" altLang="ko-KR" sz="1100" dirty="0" smtClean="0"/>
                        <a:t> “</a:t>
                      </a:r>
                      <a:r>
                        <a:rPr lang="ko-KR" altLang="en-US" sz="1100" dirty="0" smtClean="0"/>
                        <a:t>인증번호가 일치하지 않습니다</a:t>
                      </a:r>
                      <a:r>
                        <a:rPr lang="en-US" altLang="ko-KR" sz="1100" dirty="0" smtClean="0"/>
                        <a:t>.” </a:t>
                      </a:r>
                      <a:r>
                        <a:rPr lang="ko-KR" altLang="en-US" sz="1100" dirty="0" smtClean="0"/>
                        <a:t>팝업 창 출력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42882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effectLst/>
                        </a:rPr>
                        <a:t>3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effectLst/>
                        </a:rPr>
                        <a:t>이메일 인증</a:t>
                      </a:r>
                      <a:r>
                        <a:rPr lang="en-US" altLang="ko-KR" sz="1100" dirty="0" smtClean="0">
                          <a:effectLst/>
                        </a:rPr>
                        <a:t>: YES / </a:t>
                      </a:r>
                      <a:r>
                        <a:rPr lang="ko-KR" altLang="en-US" sz="1100" dirty="0" smtClean="0">
                          <a:effectLst/>
                        </a:rPr>
                        <a:t>인증번호 입력 </a:t>
                      </a:r>
                      <a:r>
                        <a:rPr lang="en-US" altLang="ko-KR" sz="1100" dirty="0" smtClean="0">
                          <a:effectLst/>
                        </a:rPr>
                        <a:t>: YES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effectLst/>
                        </a:rPr>
                        <a:t>입력시간</a:t>
                      </a:r>
                      <a:r>
                        <a:rPr lang="ko-KR" altLang="en-US" sz="1100" dirty="0" smtClean="0">
                          <a:effectLst/>
                        </a:rPr>
                        <a:t> 제한 초과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 smtClean="0"/>
                        <a:t>“인증번호 입력 제한시간이 초과되었습니다 </a:t>
                      </a:r>
                      <a:r>
                        <a:rPr lang="en-US" altLang="ko-KR" sz="1100" dirty="0" smtClean="0"/>
                        <a:t>.” </a:t>
                      </a:r>
                      <a:r>
                        <a:rPr lang="ko-KR" altLang="en-US" sz="1100" dirty="0" err="1" smtClean="0"/>
                        <a:t>팝업창</a:t>
                      </a:r>
                      <a:r>
                        <a:rPr lang="ko-KR" altLang="en-US" sz="1100" dirty="0" smtClean="0"/>
                        <a:t> 출력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57392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effectLst/>
                        </a:rPr>
                        <a:t>4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비밀번호 입력</a:t>
                      </a:r>
                      <a:r>
                        <a:rPr lang="en-US" altLang="ko-KR" sz="1100" dirty="0" smtClean="0"/>
                        <a:t>:Yes / </a:t>
                      </a:r>
                      <a:r>
                        <a:rPr lang="ko-KR" altLang="en-US" sz="1100" dirty="0" smtClean="0"/>
                        <a:t>비밀번호 재입력</a:t>
                      </a:r>
                      <a:r>
                        <a:rPr lang="en-US" altLang="ko-KR" sz="1100" dirty="0" smtClean="0"/>
                        <a:t>:Yes 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92147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effectLst/>
                        </a:rPr>
                        <a:t>5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비밀번호 입력</a:t>
                      </a:r>
                      <a:r>
                        <a:rPr lang="en-US" altLang="ko-KR" sz="1100" dirty="0" smtClean="0"/>
                        <a:t>:Yes / </a:t>
                      </a:r>
                      <a:r>
                        <a:rPr lang="ko-KR" altLang="en-US" sz="1100" dirty="0" smtClean="0"/>
                        <a:t>비밀번호 재입력</a:t>
                      </a:r>
                      <a:r>
                        <a:rPr lang="en-US" altLang="ko-KR" sz="1100" dirty="0" smtClean="0"/>
                        <a:t>:Yes 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16570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70194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55299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03545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3747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endParaRPr lang="en-US" altLang="ko-KR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dirty="0" smtClean="0">
                        <a:effectLst/>
                      </a:endParaRPr>
                    </a:p>
                  </a:txBody>
                  <a:tcPr marL="44936" marR="44936" marT="22468" marB="22468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059060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Check 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2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18995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</a:rPr>
                        <a:t>회원가입 이메일 인증 </a:t>
                      </a:r>
                      <a:r>
                        <a:rPr lang="ko-KR" altLang="en-US" sz="1400" dirty="0" smtClean="0">
                          <a:effectLst/>
                        </a:rPr>
                        <a:t>폼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UI-A-1112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회원가입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로그인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74856"/>
              </p:ext>
            </p:extLst>
          </p:nvPr>
        </p:nvGraphicFramePr>
        <p:xfrm>
          <a:off x="8113394" y="1817211"/>
          <a:ext cx="3590926" cy="34722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이메일 입력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이메일 </a:t>
                      </a:r>
                      <a:r>
                        <a:rPr lang="ko-KR" altLang="en-US" sz="1200" baseline="0" dirty="0" smtClean="0"/>
                        <a:t>형식 일치 </a:t>
                      </a:r>
                      <a:r>
                        <a:rPr lang="ko-KR" altLang="en-US" sz="1200" baseline="0" dirty="0" smtClean="0"/>
                        <a:t>여부 확인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인증코드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인증코드 일치 여부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614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817211"/>
            <a:ext cx="7200000" cy="44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29823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</a:rPr>
                        <a:t>이메일 인증 </a:t>
                      </a:r>
                      <a:r>
                        <a:rPr lang="ko-KR" altLang="en-US" sz="1400" dirty="0" err="1" smtClean="0">
                          <a:effectLst/>
                        </a:rPr>
                        <a:t>성공창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UI-A-1112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회원가입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로그인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113394" y="1817211"/>
          <a:ext cx="3590926" cy="34722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이메일 입력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이메일 </a:t>
                      </a:r>
                      <a:r>
                        <a:rPr lang="ko-KR" altLang="en-US" sz="1200" baseline="0" dirty="0" smtClean="0"/>
                        <a:t>형식 일치 </a:t>
                      </a:r>
                      <a:r>
                        <a:rPr lang="ko-KR" altLang="en-US" sz="1200" baseline="0" dirty="0" smtClean="0"/>
                        <a:t>여부 확인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인증코드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인증코드 일치 여부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614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817211"/>
            <a:ext cx="7200000" cy="44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67153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</a:rPr>
                        <a:t>이메일 인증 </a:t>
                      </a:r>
                      <a:r>
                        <a:rPr lang="ko-KR" altLang="en-US" sz="1400" dirty="0" err="1" smtClean="0">
                          <a:effectLst/>
                        </a:rPr>
                        <a:t>실패창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UI-A-1112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회원가입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로그인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113394" y="1817211"/>
          <a:ext cx="3590926" cy="34722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이메일 입력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이메일 </a:t>
                      </a:r>
                      <a:r>
                        <a:rPr lang="ko-KR" altLang="en-US" sz="1200" baseline="0" dirty="0" smtClean="0"/>
                        <a:t>형식 일치 </a:t>
                      </a:r>
                      <a:r>
                        <a:rPr lang="ko-KR" altLang="en-US" sz="1200" baseline="0" dirty="0" smtClean="0"/>
                        <a:t>여부 확인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인증코드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인증코드 일치 여부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614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837293"/>
            <a:ext cx="7200000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15853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</a:rPr>
                        <a:t>핀 번호 </a:t>
                      </a:r>
                      <a:r>
                        <a:rPr lang="ko-KR" altLang="en-US" sz="1400" dirty="0" err="1" smtClean="0">
                          <a:effectLst/>
                        </a:rPr>
                        <a:t>생성창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UI-A-1112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회원가입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로그인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43548"/>
              </p:ext>
            </p:extLst>
          </p:nvPr>
        </p:nvGraphicFramePr>
        <p:xfrm>
          <a:off x="8113394" y="1817211"/>
          <a:ext cx="3590926" cy="34722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614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817211"/>
            <a:ext cx="7200000" cy="447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2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1660</Words>
  <Application>Microsoft Office PowerPoint</Application>
  <PresentationFormat>와이드스크린</PresentationFormat>
  <Paragraphs>542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정의서</dc:title>
  <dc:creator>multicampus</dc:creator>
  <cp:lastModifiedBy>multicampus</cp:lastModifiedBy>
  <cp:revision>41</cp:revision>
  <dcterms:created xsi:type="dcterms:W3CDTF">2020-12-22T01:47:24Z</dcterms:created>
  <dcterms:modified xsi:type="dcterms:W3CDTF">2021-03-16T05:05:49Z</dcterms:modified>
</cp:coreProperties>
</file>