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72" y="7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5379193" y="363437"/>
            <a:ext cx="3572457" cy="1415742"/>
          </a:xfrm>
          <a:prstGeom prst="rect">
            <a:avLst/>
          </a:prstGeom>
          <a:noFill/>
          <a:ln>
            <a:noFill/>
          </a:ln>
        </p:spPr>
        <p:txBody>
          <a:bodyPr spcFirstLastPara="1" wrap="square" lIns="91425" tIns="91425" rIns="91425" bIns="91425" anchor="t" anchorCtr="0">
            <a:spAutoFit/>
          </a:bodyPr>
          <a:lstStyle/>
          <a:p>
            <a:pPr algn="ctr"/>
            <a:r>
              <a:rPr lang="en-GB" sz="600" b="1" dirty="0" err="1"/>
              <a:t>Analyzing</a:t>
            </a:r>
            <a:r>
              <a:rPr lang="en-GB" sz="600" b="1" dirty="0"/>
              <a:t> the </a:t>
            </a:r>
            <a:r>
              <a:rPr lang="en-US" sz="600" b="1" dirty="0"/>
              <a:t>MNIST dataset with </a:t>
            </a:r>
            <a:r>
              <a:rPr lang="en-US" sz="600" b="1" dirty="0" err="1"/>
              <a:t>SciKit</a:t>
            </a:r>
            <a:r>
              <a:rPr lang="en-US" sz="600" b="1" dirty="0"/>
              <a:t>-Learn and SKORCH and </a:t>
            </a:r>
          </a:p>
          <a:p>
            <a:pPr algn="ctr"/>
            <a:r>
              <a:rPr lang="en-US" sz="600" b="1" dirty="0" err="1"/>
              <a:t>LeNet</a:t>
            </a:r>
            <a:r>
              <a:rPr lang="en-US" sz="600" b="1" dirty="0"/>
              <a:t> Convolutional Network respectively:</a:t>
            </a:r>
            <a:endParaRPr sz="600" b="1" dirty="0"/>
          </a:p>
          <a:p>
            <a:pPr marL="0" lvl="0" indent="0" algn="just" rtl="0">
              <a:spcBef>
                <a:spcPts val="0"/>
              </a:spcBef>
              <a:spcAft>
                <a:spcPts val="0"/>
              </a:spcAft>
              <a:buNone/>
            </a:pPr>
            <a:endParaRPr lang="en-GB" sz="600" dirty="0"/>
          </a:p>
          <a:p>
            <a:pPr marL="0" lvl="0" indent="0" algn="just" rtl="0">
              <a:spcBef>
                <a:spcPts val="0"/>
              </a:spcBef>
              <a:spcAft>
                <a:spcPts val="0"/>
              </a:spcAft>
              <a:buNone/>
            </a:pPr>
            <a:r>
              <a:rPr lang="en-GB" sz="600" dirty="0"/>
              <a:t>For the purpose of this exercise  the accuracy of the algorithm and the learning curves are analysed for different values of parameters: division of the dataset into training, validation and test sets (the partition can be seen below), values for the number of neurons on the hidden layer of the first algorithm (values of 98, 130,196), values for </a:t>
            </a:r>
            <a:r>
              <a:rPr lang="en-US" sz="600" dirty="0"/>
              <a:t>number of epochs and number of neurons that interconnect the two last layers of </a:t>
            </a:r>
            <a:r>
              <a:rPr lang="en-US" sz="600" dirty="0" err="1"/>
              <a:t>LeNet</a:t>
            </a:r>
            <a:r>
              <a:rPr lang="en-US" sz="600" dirty="0"/>
              <a:t> (tested for values of 50, 150 and 200).</a:t>
            </a:r>
          </a:p>
          <a:p>
            <a:pPr marL="0" lvl="0" indent="0" algn="just" rtl="0">
              <a:spcBef>
                <a:spcPts val="0"/>
              </a:spcBef>
              <a:spcAft>
                <a:spcPts val="0"/>
              </a:spcAft>
              <a:buNone/>
            </a:pPr>
            <a:r>
              <a:rPr lang="en-US" sz="600" dirty="0"/>
              <a:t>As it can be seen it the table below, having the same number of epochs, the accuracy of the algorithms rises while increasing the number of neurons on the hidden layer. At the same time, a large enough training set further improves the accuracy of the algorithm. </a:t>
            </a:r>
          </a:p>
          <a:p>
            <a:pPr marL="0" lvl="0" indent="0" algn="just" rtl="0">
              <a:spcBef>
                <a:spcPts val="0"/>
              </a:spcBef>
              <a:spcAft>
                <a:spcPts val="0"/>
              </a:spcAft>
              <a:buNone/>
            </a:pPr>
            <a:r>
              <a:rPr lang="en-US" sz="600" dirty="0"/>
              <a:t>Considering the </a:t>
            </a:r>
            <a:r>
              <a:rPr lang="en-US" sz="600" dirty="0" err="1"/>
              <a:t>LeNet</a:t>
            </a:r>
            <a:r>
              <a:rPr lang="en-US" sz="600" dirty="0"/>
              <a:t> algorithm, the bigger the number of neurons that interconnects the last two layers, the better the testing accuracy, giving the best results for 200 neurons: accuracy &gt; 98%.</a:t>
            </a:r>
          </a:p>
        </p:txBody>
      </p:sp>
      <p:sp>
        <p:nvSpPr>
          <p:cNvPr id="56" name="Google Shape;56;p13"/>
          <p:cNvSpPr txBox="1"/>
          <p:nvPr/>
        </p:nvSpPr>
        <p:spPr>
          <a:xfrm>
            <a:off x="1727927" y="427930"/>
            <a:ext cx="1595700" cy="36471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b="1" dirty="0"/>
              <a:t>Machine learning workflow and </a:t>
            </a:r>
          </a:p>
          <a:p>
            <a:pPr marL="0" lvl="0" indent="0" algn="ctr" rtl="0">
              <a:spcBef>
                <a:spcPts val="0"/>
              </a:spcBef>
              <a:spcAft>
                <a:spcPts val="0"/>
              </a:spcAft>
              <a:buNone/>
            </a:pPr>
            <a:r>
              <a:rPr lang="en-GB" sz="700" b="1" dirty="0"/>
              <a:t>learning curves: </a:t>
            </a:r>
          </a:p>
          <a:p>
            <a:pPr marL="0" lvl="0" indent="0" algn="ctr" rtl="0">
              <a:spcBef>
                <a:spcPts val="0"/>
              </a:spcBef>
              <a:spcAft>
                <a:spcPts val="0"/>
              </a:spcAft>
              <a:buNone/>
            </a:pPr>
            <a:endParaRPr sz="700" b="1" dirty="0"/>
          </a:p>
          <a:p>
            <a:pPr marL="0" lvl="0" indent="0" algn="just" rtl="0">
              <a:spcBef>
                <a:spcPts val="0"/>
              </a:spcBef>
              <a:spcAft>
                <a:spcPts val="0"/>
              </a:spcAft>
              <a:buNone/>
            </a:pPr>
            <a:r>
              <a:rPr lang="en-GB" sz="600" dirty="0"/>
              <a:t>									</a:t>
            </a:r>
          </a:p>
          <a:p>
            <a:pPr marL="0" lvl="0" indent="0" algn="just" rtl="0">
              <a:spcBef>
                <a:spcPts val="0"/>
              </a:spcBef>
              <a:spcAft>
                <a:spcPts val="0"/>
              </a:spcAft>
              <a:buNone/>
            </a:pPr>
            <a:r>
              <a:rPr lang="en-GB" sz="600" dirty="0"/>
              <a:t>Modelling is one of the most important stages of the ML workflow. </a:t>
            </a:r>
          </a:p>
          <a:p>
            <a:pPr marL="0" lvl="0" indent="0" algn="just" rtl="0">
              <a:spcBef>
                <a:spcPts val="0"/>
              </a:spcBef>
              <a:spcAft>
                <a:spcPts val="0"/>
              </a:spcAft>
              <a:buNone/>
            </a:pPr>
            <a:endParaRPr lang="en-GB" sz="600" dirty="0"/>
          </a:p>
          <a:p>
            <a:pPr marL="0" lvl="0" indent="0" algn="just" rtl="0">
              <a:spcBef>
                <a:spcPts val="0"/>
              </a:spcBef>
              <a:spcAft>
                <a:spcPts val="0"/>
              </a:spcAft>
              <a:buNone/>
            </a:pPr>
            <a:r>
              <a:rPr lang="en-GB" sz="600" dirty="0"/>
              <a:t>The modelling part of the process consists of a loop involving the computation of the models, estimating the performance for the training set and a model evaluation which is done by processing the validation set. </a:t>
            </a:r>
          </a:p>
          <a:p>
            <a:pPr marL="0" lvl="0" indent="0" algn="just" rtl="0">
              <a:spcBef>
                <a:spcPts val="0"/>
              </a:spcBef>
              <a:spcAft>
                <a:spcPts val="0"/>
              </a:spcAft>
              <a:buNone/>
            </a:pPr>
            <a:r>
              <a:rPr lang="en-GB" sz="600" dirty="0"/>
              <a:t>	</a:t>
            </a:r>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r>
              <a:rPr lang="en-GB" sz="600" dirty="0"/>
              <a:t>Learning curves are the visual representation of how an algorithm learns  during the evaluation  and validation part of the process. The “learning” refers to the improvement of the accuracy of the algorithm in a given period of time or of repetition of the loop. </a:t>
            </a:r>
          </a:p>
          <a:p>
            <a:pPr marL="0" lvl="0" indent="0" algn="just" rtl="0">
              <a:spcBef>
                <a:spcPts val="0"/>
              </a:spcBef>
              <a:spcAft>
                <a:spcPts val="0"/>
              </a:spcAft>
              <a:buNone/>
            </a:pPr>
            <a:r>
              <a:rPr lang="en-GB" sz="600" dirty="0"/>
              <a:t>	</a:t>
            </a:r>
            <a:endParaRPr sz="600" dirty="0"/>
          </a:p>
        </p:txBody>
      </p:sp>
      <p:sp>
        <p:nvSpPr>
          <p:cNvPr id="57" name="Google Shape;57;p13"/>
          <p:cNvSpPr txBox="1"/>
          <p:nvPr/>
        </p:nvSpPr>
        <p:spPr>
          <a:xfrm>
            <a:off x="3289233" y="399202"/>
            <a:ext cx="2158800" cy="236978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b="1" dirty="0" err="1"/>
              <a:t>LeNet</a:t>
            </a:r>
            <a:r>
              <a:rPr lang="en-GB" sz="700" dirty="0"/>
              <a:t>: </a:t>
            </a:r>
          </a:p>
          <a:p>
            <a:pPr marL="0" lvl="0" indent="0" algn="l" rtl="0">
              <a:spcBef>
                <a:spcPts val="0"/>
              </a:spcBef>
              <a:spcAft>
                <a:spcPts val="0"/>
              </a:spcAft>
              <a:buNone/>
            </a:pPr>
            <a:endParaRPr sz="1000" dirty="0"/>
          </a:p>
          <a:p>
            <a:pPr marL="0" marR="0" algn="just">
              <a:lnSpc>
                <a:spcPct val="107000"/>
              </a:lnSpc>
              <a:spcBef>
                <a:spcPts val="0"/>
              </a:spcBef>
            </a:pPr>
            <a:r>
              <a:rPr lang="en-US" sz="600" dirty="0" err="1"/>
              <a:t>LeNet</a:t>
            </a:r>
            <a:r>
              <a:rPr lang="en-US" sz="600" dirty="0"/>
              <a:t> is a convolutional neural network structure proposed by </a:t>
            </a:r>
            <a:r>
              <a:rPr lang="en-US" sz="600" dirty="0" err="1"/>
              <a:t>LeCun</a:t>
            </a:r>
            <a:r>
              <a:rPr lang="en-US" sz="600" dirty="0"/>
              <a:t>. It is a simple convolutional neural network, a neural network whose artificial neurons can respond to a part of the surrounding cells in the coverage range and perform well in large-scale image processing.</a:t>
            </a:r>
          </a:p>
          <a:p>
            <a:pPr marL="0" marR="0" algn="just">
              <a:lnSpc>
                <a:spcPct val="107000"/>
              </a:lnSpc>
              <a:spcBef>
                <a:spcPts val="0"/>
              </a:spcBef>
            </a:pPr>
            <a:r>
              <a:rPr lang="en-US" sz="600" dirty="0"/>
              <a:t>LeNet-5 was one of the earliest convolutional neural networks.</a:t>
            </a:r>
          </a:p>
          <a:p>
            <a:pPr marL="0" marR="0" algn="just">
              <a:lnSpc>
                <a:spcPct val="107000"/>
              </a:lnSpc>
              <a:spcBef>
                <a:spcPts val="0"/>
              </a:spcBef>
            </a:pPr>
            <a:r>
              <a:rPr lang="en-US" sz="600" dirty="0"/>
              <a:t>(In deep learning, a convolutional neural network (CNN, or </a:t>
            </a:r>
            <a:r>
              <a:rPr lang="en-US" sz="600" dirty="0" err="1"/>
              <a:t>ConvNet</a:t>
            </a:r>
            <a:r>
              <a:rPr lang="en-US" sz="600" dirty="0"/>
              <a:t>) is a class of artificial neural network (ANN), most commonly applied to analyze visual imagery. CNNs are regularized versions of multilayer </a:t>
            </a:r>
            <a:r>
              <a:rPr lang="en-US" sz="600" dirty="0" err="1"/>
              <a:t>perceptrons</a:t>
            </a:r>
            <a:r>
              <a:rPr lang="en-US" sz="600" dirty="0"/>
              <a:t>. Multilayer </a:t>
            </a:r>
            <a:r>
              <a:rPr lang="en-US" sz="600" dirty="0" err="1"/>
              <a:t>perceptrons</a:t>
            </a:r>
            <a:r>
              <a:rPr lang="en-US" sz="600" dirty="0"/>
              <a:t> usually mean fully connected networks, that is, each neuron in one layer is connected to all neurons in the next layer.)</a:t>
            </a:r>
          </a:p>
          <a:p>
            <a:pPr marL="0" marR="0" algn="just">
              <a:lnSpc>
                <a:spcPct val="107000"/>
              </a:lnSpc>
              <a:spcBef>
                <a:spcPts val="0"/>
              </a:spcBef>
            </a:pPr>
            <a:r>
              <a:rPr lang="en-US" sz="600" dirty="0" err="1"/>
              <a:t>LeCun</a:t>
            </a:r>
            <a:r>
              <a:rPr lang="en-US" sz="600" dirty="0"/>
              <a:t> combined a convolutional neural network trained by backpropagation algorithms to read handwritten numbers and successfully applied it in identifying handwritten zip code numbers provided by the US Postal Service.</a:t>
            </a:r>
          </a:p>
        </p:txBody>
      </p:sp>
      <p:pic>
        <p:nvPicPr>
          <p:cNvPr id="58" name="Google Shape;58;p13"/>
          <p:cNvPicPr preferRelativeResize="0"/>
          <p:nvPr/>
        </p:nvPicPr>
        <p:blipFill>
          <a:blip r:embed="rId3">
            <a:alphaModFix/>
          </a:blip>
          <a:stretch>
            <a:fillRect/>
          </a:stretch>
        </p:blipFill>
        <p:spPr>
          <a:xfrm>
            <a:off x="293850" y="138125"/>
            <a:ext cx="209325" cy="269675"/>
          </a:xfrm>
          <a:prstGeom prst="rect">
            <a:avLst/>
          </a:prstGeom>
          <a:noFill/>
          <a:ln>
            <a:noFill/>
          </a:ln>
        </p:spPr>
      </p:pic>
      <p:sp>
        <p:nvSpPr>
          <p:cNvPr id="59" name="Google Shape;59;p13"/>
          <p:cNvSpPr txBox="1"/>
          <p:nvPr/>
        </p:nvSpPr>
        <p:spPr>
          <a:xfrm>
            <a:off x="484125" y="142875"/>
            <a:ext cx="920100" cy="30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800" b="1" dirty="0">
                <a:solidFill>
                  <a:schemeClr val="dk1"/>
                </a:solidFill>
              </a:rPr>
              <a:t>AI HARDWARE </a:t>
            </a:r>
            <a:endParaRPr dirty="0"/>
          </a:p>
        </p:txBody>
      </p:sp>
      <p:sp>
        <p:nvSpPr>
          <p:cNvPr id="60" name="Google Shape;60;p13"/>
          <p:cNvSpPr txBox="1"/>
          <p:nvPr/>
        </p:nvSpPr>
        <p:spPr>
          <a:xfrm>
            <a:off x="1452225" y="92725"/>
            <a:ext cx="2928300" cy="41469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b="1" dirty="0">
                <a:solidFill>
                  <a:schemeClr val="dk1"/>
                </a:solidFill>
              </a:rPr>
              <a:t>In-focus: DNN Learning Curves</a:t>
            </a:r>
            <a:endParaRPr sz="1900" dirty="0"/>
          </a:p>
        </p:txBody>
      </p:sp>
      <p:sp>
        <p:nvSpPr>
          <p:cNvPr id="61" name="Google Shape;61;p13"/>
          <p:cNvSpPr txBox="1"/>
          <p:nvPr/>
        </p:nvSpPr>
        <p:spPr>
          <a:xfrm>
            <a:off x="161148" y="4258228"/>
            <a:ext cx="3068310" cy="8494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500" b="1" dirty="0">
                <a:solidFill>
                  <a:schemeClr val="dk1"/>
                </a:solidFill>
              </a:rPr>
              <a:t>REFERENCES</a:t>
            </a:r>
          </a:p>
          <a:p>
            <a:pPr marL="0" marR="0" algn="just">
              <a:lnSpc>
                <a:spcPct val="107000"/>
              </a:lnSpc>
              <a:spcBef>
                <a:spcPts val="0"/>
              </a:spcBef>
              <a:spcAft>
                <a:spcPts val="0"/>
              </a:spcAft>
            </a:pPr>
            <a:r>
              <a:rPr lang="en-US" sz="500" dirty="0">
                <a:solidFill>
                  <a:srgbClr val="000000"/>
                </a:solidFill>
                <a:effectLst/>
                <a:highlight>
                  <a:srgbClr val="FFFFFF"/>
                </a:highlight>
                <a:latin typeface="Calibri" panose="020F0502020204030204" pitchFamily="34" charset="0"/>
                <a:ea typeface="Calibri" panose="020F0502020204030204" pitchFamily="34" charset="0"/>
              </a:rPr>
              <a:t>[1] </a:t>
            </a:r>
            <a:r>
              <a:rPr lang="en-US" sz="500" dirty="0" err="1">
                <a:solidFill>
                  <a:srgbClr val="000000"/>
                </a:solidFill>
                <a:effectLst/>
                <a:highlight>
                  <a:srgbClr val="FFFFFF"/>
                </a:highlight>
                <a:latin typeface="Calibri" panose="020F0502020204030204" pitchFamily="34" charset="0"/>
                <a:ea typeface="Calibri" panose="020F0502020204030204" pitchFamily="34" charset="0"/>
              </a:rPr>
              <a:t>LeCun</a:t>
            </a:r>
            <a:r>
              <a:rPr lang="en-US" sz="500" dirty="0">
                <a:solidFill>
                  <a:srgbClr val="000000"/>
                </a:solidFill>
                <a:effectLst/>
                <a:highlight>
                  <a:srgbClr val="FFFFFF"/>
                </a:highlight>
                <a:latin typeface="Calibri" panose="020F0502020204030204" pitchFamily="34" charset="0"/>
                <a:ea typeface="Calibri" panose="020F0502020204030204" pitchFamily="34" charset="0"/>
              </a:rPr>
              <a:t>, Y., </a:t>
            </a:r>
            <a:r>
              <a:rPr lang="en-US" sz="500" dirty="0" err="1">
                <a:solidFill>
                  <a:srgbClr val="000000"/>
                </a:solidFill>
                <a:effectLst/>
                <a:highlight>
                  <a:srgbClr val="FFFFFF"/>
                </a:highlight>
                <a:latin typeface="Calibri" panose="020F0502020204030204" pitchFamily="34" charset="0"/>
                <a:ea typeface="Calibri" panose="020F0502020204030204" pitchFamily="34" charset="0"/>
              </a:rPr>
              <a:t>Bottou</a:t>
            </a:r>
            <a:r>
              <a:rPr lang="en-US" sz="500" dirty="0">
                <a:solidFill>
                  <a:srgbClr val="000000"/>
                </a:solidFill>
                <a:effectLst/>
                <a:highlight>
                  <a:srgbClr val="FFFFFF"/>
                </a:highlight>
                <a:latin typeface="Calibri" panose="020F0502020204030204" pitchFamily="34" charset="0"/>
                <a:ea typeface="Calibri" panose="020F0502020204030204" pitchFamily="34" charset="0"/>
              </a:rPr>
              <a:t>, L., </a:t>
            </a:r>
            <a:r>
              <a:rPr lang="en-US" sz="500" dirty="0" err="1">
                <a:solidFill>
                  <a:srgbClr val="000000"/>
                </a:solidFill>
                <a:effectLst/>
                <a:highlight>
                  <a:srgbClr val="FFFFFF"/>
                </a:highlight>
                <a:latin typeface="Calibri" panose="020F0502020204030204" pitchFamily="34" charset="0"/>
                <a:ea typeface="Calibri" panose="020F0502020204030204" pitchFamily="34" charset="0"/>
              </a:rPr>
              <a:t>Bengio</a:t>
            </a:r>
            <a:r>
              <a:rPr lang="en-US" sz="500" dirty="0">
                <a:solidFill>
                  <a:srgbClr val="000000"/>
                </a:solidFill>
                <a:effectLst/>
                <a:highlight>
                  <a:srgbClr val="FFFFFF"/>
                </a:highlight>
                <a:latin typeface="Calibri" panose="020F0502020204030204" pitchFamily="34" charset="0"/>
                <a:ea typeface="Calibri" panose="020F0502020204030204" pitchFamily="34" charset="0"/>
              </a:rPr>
              <a:t>, Y., Haffner, P. (1998).</a:t>
            </a:r>
          </a:p>
          <a:p>
            <a:pPr marL="0" marR="0" algn="just">
              <a:lnSpc>
                <a:spcPct val="107000"/>
              </a:lnSpc>
              <a:spcBef>
                <a:spcPts val="0"/>
              </a:spcBef>
              <a:spcAft>
                <a:spcPts val="0"/>
              </a:spcAft>
            </a:pPr>
            <a:r>
              <a:rPr lang="en-US" sz="500" dirty="0">
                <a:solidFill>
                  <a:srgbClr val="000000"/>
                </a:solidFill>
                <a:effectLst/>
                <a:highlight>
                  <a:srgbClr val="FFFFFF"/>
                </a:highlight>
                <a:latin typeface="Calibri" panose="020F0502020204030204" pitchFamily="34" charset="0"/>
                <a:ea typeface="Calibri" panose="020F0502020204030204" pitchFamily="34" charset="0"/>
              </a:rPr>
              <a:t>“</a:t>
            </a:r>
            <a:r>
              <a:rPr lang="en-US" sz="500" i="1" dirty="0">
                <a:solidFill>
                  <a:srgbClr val="000000"/>
                </a:solidFill>
                <a:effectLst/>
                <a:highlight>
                  <a:srgbClr val="FFFFFF"/>
                </a:highlight>
                <a:latin typeface="Calibri" panose="020F0502020204030204" pitchFamily="34" charset="0"/>
                <a:ea typeface="Calibri" panose="020F0502020204030204" pitchFamily="34" charset="0"/>
              </a:rPr>
              <a:t>Gradient-based learning applied to document </a:t>
            </a:r>
          </a:p>
          <a:p>
            <a:pPr marL="0" marR="0" algn="just">
              <a:lnSpc>
                <a:spcPct val="107000"/>
              </a:lnSpc>
              <a:spcBef>
                <a:spcPts val="0"/>
              </a:spcBef>
              <a:spcAft>
                <a:spcPts val="0"/>
              </a:spcAft>
            </a:pPr>
            <a:r>
              <a:rPr lang="en-US" sz="500" i="1" dirty="0">
                <a:solidFill>
                  <a:srgbClr val="000000"/>
                </a:solidFill>
                <a:effectLst/>
                <a:highlight>
                  <a:srgbClr val="FFFFFF"/>
                </a:highlight>
                <a:latin typeface="Calibri" panose="020F0502020204030204" pitchFamily="34" charset="0"/>
                <a:ea typeface="Calibri" panose="020F0502020204030204" pitchFamily="34" charset="0"/>
              </a:rPr>
              <a:t>recognition.</a:t>
            </a:r>
            <a:r>
              <a:rPr lang="en-US" sz="500" dirty="0">
                <a:solidFill>
                  <a:srgbClr val="000000"/>
                </a:solidFill>
                <a:effectLst/>
                <a:highlight>
                  <a:srgbClr val="FFFFFF"/>
                </a:highlight>
                <a:latin typeface="Calibri" panose="020F0502020204030204" pitchFamily="34" charset="0"/>
                <a:ea typeface="Calibri" panose="020F0502020204030204" pitchFamily="34" charset="0"/>
              </a:rPr>
              <a:t>"  </a:t>
            </a:r>
          </a:p>
          <a:p>
            <a:pPr marL="0" marR="0" algn="just">
              <a:lnSpc>
                <a:spcPct val="107000"/>
              </a:lnSpc>
              <a:spcBef>
                <a:spcPts val="0"/>
              </a:spcBef>
              <a:spcAft>
                <a:spcPts val="0"/>
              </a:spcAft>
            </a:pPr>
            <a:r>
              <a:rPr lang="en-US" sz="500" dirty="0">
                <a:effectLst/>
                <a:highlight>
                  <a:srgbClr val="FFFFFF"/>
                </a:highlight>
                <a:latin typeface="Calibri" panose="020F0502020204030204" pitchFamily="34" charset="0"/>
                <a:ea typeface="Calibri" panose="020F0502020204030204" pitchFamily="34" charset="0"/>
              </a:rPr>
              <a:t>[2] </a:t>
            </a:r>
            <a:r>
              <a:rPr lang="en-US" sz="500" i="1" dirty="0" err="1">
                <a:highlight>
                  <a:srgbClr val="FFFFFF"/>
                </a:highlight>
                <a:latin typeface="Calibri" panose="020F0502020204030204" pitchFamily="34" charset="0"/>
              </a:rPr>
              <a:t>LeCun</a:t>
            </a:r>
            <a:r>
              <a:rPr lang="en-US" sz="500" i="1" dirty="0">
                <a:highlight>
                  <a:srgbClr val="FFFFFF"/>
                </a:highlight>
                <a:latin typeface="Calibri" panose="020F0502020204030204" pitchFamily="34" charset="0"/>
              </a:rPr>
              <a:t>, Y.; </a:t>
            </a:r>
            <a:r>
              <a:rPr lang="en-US" sz="500" i="1" dirty="0" err="1">
                <a:highlight>
                  <a:srgbClr val="FFFFFF"/>
                </a:highlight>
                <a:latin typeface="Calibri" panose="020F0502020204030204" pitchFamily="34" charset="0"/>
              </a:rPr>
              <a:t>Boser</a:t>
            </a:r>
            <a:r>
              <a:rPr lang="en-US" sz="500" i="1" dirty="0">
                <a:highlight>
                  <a:srgbClr val="FFFFFF"/>
                </a:highlight>
                <a:latin typeface="Calibri" panose="020F0502020204030204" pitchFamily="34" charset="0"/>
              </a:rPr>
              <a:t>, B.; </a:t>
            </a:r>
            <a:r>
              <a:rPr lang="en-US" sz="500" i="1" dirty="0" err="1">
                <a:highlight>
                  <a:srgbClr val="FFFFFF"/>
                </a:highlight>
                <a:latin typeface="Calibri" panose="020F0502020204030204" pitchFamily="34" charset="0"/>
              </a:rPr>
              <a:t>Denker</a:t>
            </a:r>
            <a:r>
              <a:rPr lang="en-US" sz="500" i="1" dirty="0">
                <a:highlight>
                  <a:srgbClr val="FFFFFF"/>
                </a:highlight>
                <a:latin typeface="Calibri" panose="020F0502020204030204" pitchFamily="34" charset="0"/>
              </a:rPr>
              <a:t>, J. S.; Henderson, D.; Howard, R. E.; Hubbard, W.; </a:t>
            </a:r>
            <a:r>
              <a:rPr lang="en-US" sz="500" i="1" dirty="0" err="1">
                <a:highlight>
                  <a:srgbClr val="FFFFFF"/>
                </a:highlight>
                <a:latin typeface="Calibri" panose="020F0502020204030204" pitchFamily="34" charset="0"/>
              </a:rPr>
              <a:t>Jackel</a:t>
            </a:r>
            <a:r>
              <a:rPr lang="en-US" sz="500" i="1" dirty="0">
                <a:highlight>
                  <a:srgbClr val="FFFFFF"/>
                </a:highlight>
                <a:latin typeface="Calibri" panose="020F0502020204030204" pitchFamily="34" charset="0"/>
              </a:rPr>
              <a:t>, L. D. (December 1989). "Backpropagation Applied to Handwritten Zip Code Recognition". Neural Computation.</a:t>
            </a:r>
          </a:p>
          <a:p>
            <a:pPr marL="0" marR="0" algn="just">
              <a:lnSpc>
                <a:spcPct val="107000"/>
              </a:lnSpc>
              <a:spcBef>
                <a:spcPts val="0"/>
              </a:spcBef>
              <a:spcAft>
                <a:spcPts val="0"/>
              </a:spcAft>
            </a:pPr>
            <a:r>
              <a:rPr lang="en-US" sz="500" dirty="0">
                <a:effectLst/>
                <a:highlight>
                  <a:srgbClr val="FFFFFF"/>
                </a:highlight>
                <a:latin typeface="Calibri" panose="020F0502020204030204" pitchFamily="34" charset="0"/>
                <a:ea typeface="Calibri" panose="020F0502020204030204" pitchFamily="34" charset="0"/>
              </a:rPr>
              <a:t>[3] Goodfellow, I., </a:t>
            </a:r>
            <a:r>
              <a:rPr lang="en-US" sz="500" dirty="0" err="1">
                <a:effectLst/>
                <a:highlight>
                  <a:srgbClr val="FFFFFF"/>
                </a:highlight>
                <a:latin typeface="Calibri" panose="020F0502020204030204" pitchFamily="34" charset="0"/>
                <a:ea typeface="Calibri" panose="020F0502020204030204" pitchFamily="34" charset="0"/>
              </a:rPr>
              <a:t>Bengio</a:t>
            </a:r>
            <a:r>
              <a:rPr lang="en-US" sz="500" dirty="0">
                <a:effectLst/>
                <a:highlight>
                  <a:srgbClr val="FFFFFF"/>
                </a:highlight>
                <a:latin typeface="Calibri" panose="020F0502020204030204" pitchFamily="34" charset="0"/>
                <a:ea typeface="Calibri" panose="020F0502020204030204" pitchFamily="34" charset="0"/>
              </a:rPr>
              <a:t>, Y., Courville, A. (2016). Deep Learning. The MIT Press. </a:t>
            </a:r>
          </a:p>
          <a:p>
            <a:pPr marL="0" marR="0" algn="just">
              <a:lnSpc>
                <a:spcPct val="107000"/>
              </a:lnSpc>
              <a:spcBef>
                <a:spcPts val="0"/>
              </a:spcBef>
              <a:spcAft>
                <a:spcPts val="0"/>
              </a:spcAft>
            </a:pPr>
            <a:r>
              <a:rPr lang="en-US" sz="500" dirty="0">
                <a:solidFill>
                  <a:srgbClr val="000000"/>
                </a:solidFill>
                <a:effectLst/>
                <a:highlight>
                  <a:srgbClr val="FFFFFF"/>
                </a:highlight>
                <a:latin typeface="Calibri" panose="020F0502020204030204" pitchFamily="34" charset="0"/>
                <a:ea typeface="Calibri" panose="020F0502020204030204" pitchFamily="34" charset="0"/>
              </a:rPr>
              <a:t>[4] Hastie et al. (2008). The Elements of Statistical Learning, Second Edition (corrected 12th printing). Springer. </a:t>
            </a:r>
          </a:p>
        </p:txBody>
      </p:sp>
      <p:sp>
        <p:nvSpPr>
          <p:cNvPr id="64" name="Google Shape;64;p13"/>
          <p:cNvSpPr txBox="1"/>
          <p:nvPr/>
        </p:nvSpPr>
        <p:spPr>
          <a:xfrm>
            <a:off x="151742" y="430932"/>
            <a:ext cx="1595700" cy="397028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b="1" dirty="0"/>
              <a:t>Strategies for the </a:t>
            </a:r>
          </a:p>
          <a:p>
            <a:pPr marL="0" lvl="0" indent="0" algn="ctr" rtl="0">
              <a:spcBef>
                <a:spcPts val="0"/>
              </a:spcBef>
              <a:spcAft>
                <a:spcPts val="0"/>
              </a:spcAft>
              <a:buNone/>
            </a:pPr>
            <a:r>
              <a:rPr lang="en-GB" sz="700" b="1" dirty="0"/>
              <a:t>handwritten digit recognition</a:t>
            </a:r>
            <a:r>
              <a:rPr lang="en-GB" sz="700" dirty="0"/>
              <a:t>: </a:t>
            </a:r>
            <a:endParaRPr sz="700" dirty="0"/>
          </a:p>
          <a:p>
            <a:pPr marL="0" lvl="0" indent="0" algn="ctr" rtl="0">
              <a:spcBef>
                <a:spcPts val="0"/>
              </a:spcBef>
              <a:spcAft>
                <a:spcPts val="0"/>
              </a:spcAft>
              <a:buNone/>
            </a:pPr>
            <a:endParaRPr lang="en-GB" sz="600" dirty="0"/>
          </a:p>
          <a:p>
            <a:pPr marL="0" lvl="0" indent="0" algn="just" rtl="0">
              <a:spcBef>
                <a:spcPts val="0"/>
              </a:spcBef>
              <a:spcAft>
                <a:spcPts val="0"/>
              </a:spcAft>
              <a:buNone/>
            </a:pPr>
            <a:r>
              <a:rPr lang="en-GB" sz="600" dirty="0"/>
              <a:t>For this exercise there are used two machine learning strategies for digit recognition. </a:t>
            </a:r>
          </a:p>
          <a:p>
            <a:pPr marL="0" lvl="0" indent="0" algn="just" rtl="0">
              <a:spcBef>
                <a:spcPts val="0"/>
              </a:spcBef>
              <a:spcAft>
                <a:spcPts val="0"/>
              </a:spcAft>
              <a:buNone/>
            </a:pPr>
            <a:r>
              <a:rPr lang="en-GB" sz="600" dirty="0"/>
              <a:t>The MNIST database is a 70000 samples set made out of images of 784 pixels. The pixels are being analysed to determine the handwritten digit that can be seen in the picture. </a:t>
            </a:r>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endParaRPr lang="en-GB" sz="600" dirty="0"/>
          </a:p>
          <a:p>
            <a:pPr marL="0" lvl="0" indent="0" algn="just" rtl="0">
              <a:spcBef>
                <a:spcPts val="0"/>
              </a:spcBef>
              <a:spcAft>
                <a:spcPts val="0"/>
              </a:spcAft>
              <a:buNone/>
            </a:pPr>
            <a:r>
              <a:rPr lang="en-GB" sz="600" dirty="0"/>
              <a:t>Both algorithms require a well-thought division of the provided date into three categories:</a:t>
            </a:r>
          </a:p>
          <a:p>
            <a:pPr marL="171450" lvl="0" indent="-171450" algn="just" rtl="0">
              <a:spcBef>
                <a:spcPts val="0"/>
              </a:spcBef>
              <a:spcAft>
                <a:spcPts val="0"/>
              </a:spcAft>
              <a:buFont typeface="Arial" panose="020B0604020202020204" pitchFamily="34" charset="0"/>
              <a:buChar char="•"/>
            </a:pPr>
            <a:r>
              <a:rPr lang="en-GB" sz="600" dirty="0"/>
              <a:t>A training set</a:t>
            </a:r>
          </a:p>
          <a:p>
            <a:pPr lvl="0" algn="just" rtl="0">
              <a:spcBef>
                <a:spcPts val="0"/>
              </a:spcBef>
              <a:spcAft>
                <a:spcPts val="0"/>
              </a:spcAft>
            </a:pPr>
            <a:r>
              <a:rPr lang="en-GB" sz="600" dirty="0"/>
              <a:t>The training set is usually bigger than the validation set or the test set and it is used to estimate the weights of the neural network</a:t>
            </a:r>
          </a:p>
          <a:p>
            <a:pPr marL="171450" lvl="0" indent="-171450" algn="just" rtl="0">
              <a:spcBef>
                <a:spcPts val="0"/>
              </a:spcBef>
              <a:spcAft>
                <a:spcPts val="0"/>
              </a:spcAft>
              <a:buFont typeface="Arial" panose="020B0604020202020204" pitchFamily="34" charset="0"/>
              <a:buChar char="•"/>
            </a:pPr>
            <a:r>
              <a:rPr lang="en-GB" sz="600" dirty="0"/>
              <a:t>A validation set</a:t>
            </a:r>
          </a:p>
          <a:p>
            <a:pPr lvl="0" algn="just" rtl="0">
              <a:spcBef>
                <a:spcPts val="0"/>
              </a:spcBef>
              <a:spcAft>
                <a:spcPts val="0"/>
              </a:spcAft>
            </a:pPr>
            <a:r>
              <a:rPr lang="en-GB" sz="600" dirty="0"/>
              <a:t>The validation set is used is used in the model evaluation part of the training and it is used to optimize the learning rate of the algorithm. </a:t>
            </a:r>
          </a:p>
          <a:p>
            <a:pPr marL="171450" lvl="0" indent="-171450" algn="just" rtl="0">
              <a:spcBef>
                <a:spcPts val="0"/>
              </a:spcBef>
              <a:spcAft>
                <a:spcPts val="0"/>
              </a:spcAft>
              <a:buFont typeface="Arial" panose="020B0604020202020204" pitchFamily="34" charset="0"/>
              <a:buChar char="•"/>
            </a:pPr>
            <a:r>
              <a:rPr lang="en-GB" sz="600" dirty="0"/>
              <a:t>A test set</a:t>
            </a:r>
          </a:p>
          <a:p>
            <a:pPr lvl="0" algn="just" rtl="0">
              <a:spcBef>
                <a:spcPts val="0"/>
              </a:spcBef>
              <a:spcAft>
                <a:spcPts val="0"/>
              </a:spcAft>
            </a:pPr>
            <a:r>
              <a:rPr lang="en-GB" sz="600" dirty="0"/>
              <a:t>The test set is used for the final evaluation of the algorithm. The performance of the algorithm is given by the processing of the test set and the comparison between the true answer and the predicted one. </a:t>
            </a:r>
          </a:p>
        </p:txBody>
      </p:sp>
      <p:sp>
        <p:nvSpPr>
          <p:cNvPr id="2" name="Google Shape;59;p13">
            <a:extLst>
              <a:ext uri="{FF2B5EF4-FFF2-40B4-BE49-F238E27FC236}">
                <a16:creationId xmlns:a16="http://schemas.microsoft.com/office/drawing/2014/main" id="{BAF18BCC-C631-CEF5-E8EA-29206BC020F2}"/>
              </a:ext>
            </a:extLst>
          </p:cNvPr>
          <p:cNvSpPr txBox="1"/>
          <p:nvPr/>
        </p:nvSpPr>
        <p:spPr>
          <a:xfrm>
            <a:off x="6912975" y="151412"/>
            <a:ext cx="1998908" cy="326213"/>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GB" sz="800" b="1" dirty="0">
                <a:solidFill>
                  <a:schemeClr val="dk1"/>
                </a:solidFill>
              </a:rPr>
              <a:t>STUDENT: </a:t>
            </a:r>
            <a:r>
              <a:rPr lang="en-GB" sz="800" b="1" dirty="0" err="1">
                <a:solidFill>
                  <a:schemeClr val="dk1"/>
                </a:solidFill>
              </a:rPr>
              <a:t>Stanciu</a:t>
            </a:r>
            <a:r>
              <a:rPr lang="en-GB" sz="800" b="1" dirty="0">
                <a:solidFill>
                  <a:schemeClr val="dk1"/>
                </a:solidFill>
              </a:rPr>
              <a:t> Iulia-Cristina</a:t>
            </a:r>
            <a:endParaRPr dirty="0"/>
          </a:p>
        </p:txBody>
      </p:sp>
      <p:pic>
        <p:nvPicPr>
          <p:cNvPr id="3" name="Picture 2" descr="Table&#10;&#10;Description automatically generated">
            <a:extLst>
              <a:ext uri="{FF2B5EF4-FFF2-40B4-BE49-F238E27FC236}">
                <a16:creationId xmlns:a16="http://schemas.microsoft.com/office/drawing/2014/main" id="{EB5DC8CD-0AEC-947B-C594-ECF80D8B135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7304" y="2604853"/>
            <a:ext cx="1828800" cy="1371497"/>
          </a:xfrm>
          <a:prstGeom prst="rect">
            <a:avLst/>
          </a:prstGeom>
          <a:noFill/>
          <a:ln>
            <a:noFill/>
          </a:ln>
        </p:spPr>
      </p:pic>
      <p:sp>
        <p:nvSpPr>
          <p:cNvPr id="5" name="TextBox 4">
            <a:extLst>
              <a:ext uri="{FF2B5EF4-FFF2-40B4-BE49-F238E27FC236}">
                <a16:creationId xmlns:a16="http://schemas.microsoft.com/office/drawing/2014/main" id="{43D09073-F960-8310-6615-B74A6A982A54}"/>
              </a:ext>
            </a:extLst>
          </p:cNvPr>
          <p:cNvSpPr txBox="1"/>
          <p:nvPr/>
        </p:nvSpPr>
        <p:spPr>
          <a:xfrm>
            <a:off x="3302617" y="3934034"/>
            <a:ext cx="2157984" cy="480388"/>
          </a:xfrm>
          <a:prstGeom prst="rect">
            <a:avLst/>
          </a:prstGeom>
          <a:noFill/>
        </p:spPr>
        <p:txBody>
          <a:bodyPr wrap="square">
            <a:spAutoFit/>
          </a:bodyPr>
          <a:lstStyle/>
          <a:p>
            <a:pPr marL="0" marR="0" algn="just">
              <a:lnSpc>
                <a:spcPct val="107000"/>
              </a:lnSpc>
              <a:spcBef>
                <a:spcPts val="0"/>
              </a:spcBef>
            </a:pPr>
            <a:r>
              <a:rPr lang="en-US" sz="600" dirty="0"/>
              <a:t>LeNet-5 consists of seven layers. In addition to input, every other layer can train parameters. Every convolutional layer includes three parts: convolution, pooling, and nonlinear activation functions.</a:t>
            </a:r>
          </a:p>
        </p:txBody>
      </p:sp>
      <p:pic>
        <p:nvPicPr>
          <p:cNvPr id="7" name="Picture 6">
            <a:extLst>
              <a:ext uri="{FF2B5EF4-FFF2-40B4-BE49-F238E27FC236}">
                <a16:creationId xmlns:a16="http://schemas.microsoft.com/office/drawing/2014/main" id="{E515D1B3-AC2B-0A6F-DBB8-5A04F75564FE}"/>
              </a:ext>
            </a:extLst>
          </p:cNvPr>
          <p:cNvPicPr>
            <a:picLocks noChangeAspect="1"/>
          </p:cNvPicPr>
          <p:nvPr/>
        </p:nvPicPr>
        <p:blipFill>
          <a:blip r:embed="rId5"/>
          <a:stretch>
            <a:fillRect/>
          </a:stretch>
        </p:blipFill>
        <p:spPr>
          <a:xfrm>
            <a:off x="3886200" y="4399556"/>
            <a:ext cx="1371600" cy="365760"/>
          </a:xfrm>
          <a:prstGeom prst="rect">
            <a:avLst/>
          </a:prstGeom>
        </p:spPr>
      </p:pic>
      <p:cxnSp>
        <p:nvCxnSpPr>
          <p:cNvPr id="9" name="Straight Arrow Connector 8">
            <a:extLst>
              <a:ext uri="{FF2B5EF4-FFF2-40B4-BE49-F238E27FC236}">
                <a16:creationId xmlns:a16="http://schemas.microsoft.com/office/drawing/2014/main" id="{B24AEE46-317F-02CD-6CBF-0083AF615B47}"/>
              </a:ext>
            </a:extLst>
          </p:cNvPr>
          <p:cNvCxnSpPr>
            <a:cxnSpLocks/>
          </p:cNvCxnSpPr>
          <p:nvPr/>
        </p:nvCxnSpPr>
        <p:spPr>
          <a:xfrm>
            <a:off x="3437304" y="4399556"/>
            <a:ext cx="375737" cy="210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E7F3FB34-9E40-A2A0-923D-9D2124A12D40}"/>
              </a:ext>
            </a:extLst>
          </p:cNvPr>
          <p:cNvPicPr>
            <a:picLocks noChangeAspect="1"/>
          </p:cNvPicPr>
          <p:nvPr/>
        </p:nvPicPr>
        <p:blipFill rotWithShape="1">
          <a:blip r:embed="rId6"/>
          <a:srcRect l="4156" t="15644" r="3708" b="19879"/>
          <a:stretch/>
        </p:blipFill>
        <p:spPr>
          <a:xfrm>
            <a:off x="380366" y="1579248"/>
            <a:ext cx="1102808" cy="786693"/>
          </a:xfrm>
          <a:prstGeom prst="rect">
            <a:avLst/>
          </a:prstGeom>
        </p:spPr>
      </p:pic>
      <p:pic>
        <p:nvPicPr>
          <p:cNvPr id="13" name="Picture 12" descr="Graphical user interface, diagram&#10;&#10;Description automatically generated">
            <a:extLst>
              <a:ext uri="{FF2B5EF4-FFF2-40B4-BE49-F238E27FC236}">
                <a16:creationId xmlns:a16="http://schemas.microsoft.com/office/drawing/2014/main" id="{F833AFAE-FFDD-5B75-21C1-D61C91223E8E}"/>
              </a:ext>
            </a:extLst>
          </p:cNvPr>
          <p:cNvPicPr>
            <a:picLocks noChangeAspect="1"/>
          </p:cNvPicPr>
          <p:nvPr/>
        </p:nvPicPr>
        <p:blipFill rotWithShape="1">
          <a:blip r:embed="rId7"/>
          <a:srcRect r="-7733"/>
          <a:stretch/>
        </p:blipFill>
        <p:spPr>
          <a:xfrm>
            <a:off x="1747442" y="837250"/>
            <a:ext cx="1576185" cy="776108"/>
          </a:xfrm>
          <a:prstGeom prst="rect">
            <a:avLst/>
          </a:prstGeom>
        </p:spPr>
      </p:pic>
      <p:pic>
        <p:nvPicPr>
          <p:cNvPr id="15" name="Picture 14">
            <a:extLst>
              <a:ext uri="{FF2B5EF4-FFF2-40B4-BE49-F238E27FC236}">
                <a16:creationId xmlns:a16="http://schemas.microsoft.com/office/drawing/2014/main" id="{B9BCC583-220C-783B-760C-BBC6C867C5CA}"/>
              </a:ext>
            </a:extLst>
          </p:cNvPr>
          <p:cNvPicPr>
            <a:picLocks noChangeAspect="1"/>
          </p:cNvPicPr>
          <p:nvPr/>
        </p:nvPicPr>
        <p:blipFill>
          <a:blip r:embed="rId8"/>
          <a:stretch>
            <a:fillRect/>
          </a:stretch>
        </p:blipFill>
        <p:spPr>
          <a:xfrm>
            <a:off x="1769355" y="2478149"/>
            <a:ext cx="1463040" cy="654395"/>
          </a:xfrm>
          <a:prstGeom prst="rect">
            <a:avLst/>
          </a:prstGeom>
        </p:spPr>
      </p:pic>
      <p:pic>
        <p:nvPicPr>
          <p:cNvPr id="16" name="image8.png">
            <a:extLst>
              <a:ext uri="{FF2B5EF4-FFF2-40B4-BE49-F238E27FC236}">
                <a16:creationId xmlns:a16="http://schemas.microsoft.com/office/drawing/2014/main" id="{D16603C2-8C0A-9FB8-2D22-1EC41E0BE964}"/>
              </a:ext>
            </a:extLst>
          </p:cNvPr>
          <p:cNvPicPr/>
          <p:nvPr/>
        </p:nvPicPr>
        <p:blipFill>
          <a:blip r:embed="rId9"/>
          <a:srcRect/>
          <a:stretch>
            <a:fillRect/>
          </a:stretch>
        </p:blipFill>
        <p:spPr>
          <a:xfrm>
            <a:off x="1793509" y="3778408"/>
            <a:ext cx="1463040" cy="914400"/>
          </a:xfrm>
          <a:prstGeom prst="rect">
            <a:avLst/>
          </a:prstGeom>
          <a:ln/>
        </p:spPr>
      </p:pic>
      <p:pic>
        <p:nvPicPr>
          <p:cNvPr id="17" name="Picture 16">
            <a:extLst>
              <a:ext uri="{FF2B5EF4-FFF2-40B4-BE49-F238E27FC236}">
                <a16:creationId xmlns:a16="http://schemas.microsoft.com/office/drawing/2014/main" id="{CFB85D5D-0864-2051-6721-766D49388762}"/>
              </a:ext>
            </a:extLst>
          </p:cNvPr>
          <p:cNvPicPr>
            <a:picLocks noChangeAspect="1"/>
          </p:cNvPicPr>
          <p:nvPr/>
        </p:nvPicPr>
        <p:blipFill>
          <a:blip r:embed="rId10"/>
          <a:stretch>
            <a:fillRect/>
          </a:stretch>
        </p:blipFill>
        <p:spPr>
          <a:xfrm>
            <a:off x="5452610" y="1759474"/>
            <a:ext cx="2690230" cy="1973750"/>
          </a:xfrm>
          <a:prstGeom prst="rect">
            <a:avLst/>
          </a:prstGeom>
        </p:spPr>
      </p:pic>
      <p:sp>
        <p:nvSpPr>
          <p:cNvPr id="18" name="TextBox 17">
            <a:extLst>
              <a:ext uri="{FF2B5EF4-FFF2-40B4-BE49-F238E27FC236}">
                <a16:creationId xmlns:a16="http://schemas.microsoft.com/office/drawing/2014/main" id="{5D910FBC-1291-1960-4113-CD041D2FADC9}"/>
              </a:ext>
            </a:extLst>
          </p:cNvPr>
          <p:cNvSpPr txBox="1"/>
          <p:nvPr/>
        </p:nvSpPr>
        <p:spPr>
          <a:xfrm>
            <a:off x="5379193" y="1617221"/>
            <a:ext cx="2648482" cy="184666"/>
          </a:xfrm>
          <a:prstGeom prst="rect">
            <a:avLst/>
          </a:prstGeom>
          <a:noFill/>
        </p:spPr>
        <p:txBody>
          <a:bodyPr wrap="none" rtlCol="0">
            <a:spAutoFit/>
          </a:bodyPr>
          <a:lstStyle/>
          <a:p>
            <a:r>
              <a:rPr lang="en-US" sz="600" b="1" i="1" dirty="0">
                <a:solidFill>
                  <a:srgbClr val="FF0000"/>
                </a:solidFill>
              </a:rPr>
              <a:t>Accuracy values of the algorithms for different learning parameters</a:t>
            </a:r>
          </a:p>
        </p:txBody>
      </p:sp>
      <p:sp>
        <p:nvSpPr>
          <p:cNvPr id="21" name="Google Shape;55;p13">
            <a:extLst>
              <a:ext uri="{FF2B5EF4-FFF2-40B4-BE49-F238E27FC236}">
                <a16:creationId xmlns:a16="http://schemas.microsoft.com/office/drawing/2014/main" id="{DF391FD1-A22E-4E05-D9B2-086C1B068931}"/>
              </a:ext>
            </a:extLst>
          </p:cNvPr>
          <p:cNvSpPr txBox="1"/>
          <p:nvPr/>
        </p:nvSpPr>
        <p:spPr>
          <a:xfrm>
            <a:off x="8142839" y="2255927"/>
            <a:ext cx="764007" cy="166196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600" dirty="0"/>
              <a:t>The evolution of the learning curve can be seen by modifying the number of epochs. An example of the leaning process can be seen below. The bigger the number of epochs (until a point), the better the accuracy.</a:t>
            </a:r>
            <a:endParaRPr lang="en-US" sz="600" dirty="0"/>
          </a:p>
        </p:txBody>
      </p:sp>
      <p:pic>
        <p:nvPicPr>
          <p:cNvPr id="23" name="Picture 22">
            <a:extLst>
              <a:ext uri="{FF2B5EF4-FFF2-40B4-BE49-F238E27FC236}">
                <a16:creationId xmlns:a16="http://schemas.microsoft.com/office/drawing/2014/main" id="{B001FDB3-50A7-ED4A-5722-A3E0909A9D70}"/>
              </a:ext>
            </a:extLst>
          </p:cNvPr>
          <p:cNvPicPr>
            <a:picLocks noChangeAspect="1"/>
          </p:cNvPicPr>
          <p:nvPr/>
        </p:nvPicPr>
        <p:blipFill>
          <a:blip r:embed="rId11"/>
          <a:stretch>
            <a:fillRect/>
          </a:stretch>
        </p:blipFill>
        <p:spPr>
          <a:xfrm>
            <a:off x="5395579" y="4190014"/>
            <a:ext cx="1005840" cy="525155"/>
          </a:xfrm>
          <a:prstGeom prst="rect">
            <a:avLst/>
          </a:prstGeom>
        </p:spPr>
      </p:pic>
      <p:sp>
        <p:nvSpPr>
          <p:cNvPr id="24" name="TextBox 23">
            <a:extLst>
              <a:ext uri="{FF2B5EF4-FFF2-40B4-BE49-F238E27FC236}">
                <a16:creationId xmlns:a16="http://schemas.microsoft.com/office/drawing/2014/main" id="{B85486E1-0EE9-3583-EE97-266AD01A153E}"/>
              </a:ext>
            </a:extLst>
          </p:cNvPr>
          <p:cNvSpPr txBox="1"/>
          <p:nvPr/>
        </p:nvSpPr>
        <p:spPr>
          <a:xfrm>
            <a:off x="5379193" y="3751540"/>
            <a:ext cx="871337" cy="477054"/>
          </a:xfrm>
          <a:prstGeom prst="rect">
            <a:avLst/>
          </a:prstGeom>
          <a:noFill/>
        </p:spPr>
        <p:txBody>
          <a:bodyPr wrap="square" rtlCol="0">
            <a:spAutoFit/>
          </a:bodyPr>
          <a:lstStyle/>
          <a:p>
            <a:r>
              <a:rPr lang="en-US" sz="500" dirty="0" err="1"/>
              <a:t>SciKit</a:t>
            </a:r>
            <a:r>
              <a:rPr lang="en-US" sz="500" dirty="0"/>
              <a:t>-Learn </a:t>
            </a:r>
          </a:p>
          <a:p>
            <a:r>
              <a:rPr lang="en-US" sz="500" dirty="0"/>
              <a:t>with 10 epochs</a:t>
            </a:r>
          </a:p>
          <a:p>
            <a:endParaRPr lang="en-US" sz="500" dirty="0"/>
          </a:p>
          <a:p>
            <a:r>
              <a:rPr lang="en-US" sz="500" dirty="0"/>
              <a:t>=&gt; Final validation accuracy of 94.38%</a:t>
            </a:r>
          </a:p>
        </p:txBody>
      </p:sp>
      <p:sp>
        <p:nvSpPr>
          <p:cNvPr id="25" name="TextBox 24">
            <a:extLst>
              <a:ext uri="{FF2B5EF4-FFF2-40B4-BE49-F238E27FC236}">
                <a16:creationId xmlns:a16="http://schemas.microsoft.com/office/drawing/2014/main" id="{0C3DC3E1-4245-FAEA-1E3B-C665D34C4217}"/>
              </a:ext>
            </a:extLst>
          </p:cNvPr>
          <p:cNvSpPr txBox="1"/>
          <p:nvPr/>
        </p:nvSpPr>
        <p:spPr>
          <a:xfrm>
            <a:off x="7655886" y="3768989"/>
            <a:ext cx="1340099" cy="323165"/>
          </a:xfrm>
          <a:prstGeom prst="rect">
            <a:avLst/>
          </a:prstGeom>
          <a:noFill/>
        </p:spPr>
        <p:txBody>
          <a:bodyPr wrap="square" rtlCol="0">
            <a:spAutoFit/>
          </a:bodyPr>
          <a:lstStyle/>
          <a:p>
            <a:r>
              <a:rPr lang="en-US" sz="500" dirty="0" err="1"/>
              <a:t>LeNet</a:t>
            </a:r>
            <a:r>
              <a:rPr lang="en-US" sz="500" dirty="0"/>
              <a:t> with 5 epochs</a:t>
            </a:r>
          </a:p>
          <a:p>
            <a:r>
              <a:rPr lang="en-US" sz="500" dirty="0"/>
              <a:t>=&gt; Final validation accuracy of 98.47%</a:t>
            </a:r>
          </a:p>
          <a:p>
            <a:endParaRPr lang="en-US" sz="500" dirty="0"/>
          </a:p>
        </p:txBody>
      </p:sp>
      <p:pic>
        <p:nvPicPr>
          <p:cNvPr id="27" name="Picture 26">
            <a:extLst>
              <a:ext uri="{FF2B5EF4-FFF2-40B4-BE49-F238E27FC236}">
                <a16:creationId xmlns:a16="http://schemas.microsoft.com/office/drawing/2014/main" id="{F36F8452-0E0A-04AC-F463-4C266D510BA6}"/>
              </a:ext>
            </a:extLst>
          </p:cNvPr>
          <p:cNvPicPr>
            <a:picLocks noChangeAspect="1"/>
          </p:cNvPicPr>
          <p:nvPr/>
        </p:nvPicPr>
        <p:blipFill>
          <a:blip r:embed="rId12"/>
          <a:stretch>
            <a:fillRect/>
          </a:stretch>
        </p:blipFill>
        <p:spPr>
          <a:xfrm>
            <a:off x="7786972" y="4002860"/>
            <a:ext cx="1005840" cy="357536"/>
          </a:xfrm>
          <a:prstGeom prst="rect">
            <a:avLst/>
          </a:prstGeom>
        </p:spPr>
      </p:pic>
      <p:sp>
        <p:nvSpPr>
          <p:cNvPr id="29" name="TextBox 28">
            <a:extLst>
              <a:ext uri="{FF2B5EF4-FFF2-40B4-BE49-F238E27FC236}">
                <a16:creationId xmlns:a16="http://schemas.microsoft.com/office/drawing/2014/main" id="{887AA6AF-E57A-36BB-73C2-BFEA1AEA8AA9}"/>
              </a:ext>
            </a:extLst>
          </p:cNvPr>
          <p:cNvSpPr txBox="1"/>
          <p:nvPr/>
        </p:nvSpPr>
        <p:spPr>
          <a:xfrm>
            <a:off x="7696963" y="4323163"/>
            <a:ext cx="1295295" cy="323165"/>
          </a:xfrm>
          <a:prstGeom prst="rect">
            <a:avLst/>
          </a:prstGeom>
          <a:noFill/>
        </p:spPr>
        <p:txBody>
          <a:bodyPr wrap="square" rtlCol="0">
            <a:spAutoFit/>
          </a:bodyPr>
          <a:lstStyle/>
          <a:p>
            <a:r>
              <a:rPr lang="en-US" sz="500" dirty="0" err="1"/>
              <a:t>LeNet</a:t>
            </a:r>
            <a:r>
              <a:rPr lang="en-US" sz="500" dirty="0"/>
              <a:t> with 20 epochs</a:t>
            </a:r>
          </a:p>
          <a:p>
            <a:r>
              <a:rPr lang="en-US" sz="500" dirty="0"/>
              <a:t>=&gt; Final validation accuracy of 98.95%</a:t>
            </a:r>
          </a:p>
          <a:p>
            <a:endParaRPr lang="en-US" sz="500" dirty="0"/>
          </a:p>
        </p:txBody>
      </p:sp>
      <p:sp>
        <p:nvSpPr>
          <p:cNvPr id="30" name="TextBox 29">
            <a:extLst>
              <a:ext uri="{FF2B5EF4-FFF2-40B4-BE49-F238E27FC236}">
                <a16:creationId xmlns:a16="http://schemas.microsoft.com/office/drawing/2014/main" id="{4E00C3DF-2978-9EC6-9BF7-5BED0BCA6D13}"/>
              </a:ext>
            </a:extLst>
          </p:cNvPr>
          <p:cNvSpPr txBox="1"/>
          <p:nvPr/>
        </p:nvSpPr>
        <p:spPr>
          <a:xfrm>
            <a:off x="8142839" y="1644870"/>
            <a:ext cx="764007" cy="738664"/>
          </a:xfrm>
          <a:prstGeom prst="rect">
            <a:avLst/>
          </a:prstGeom>
          <a:noFill/>
        </p:spPr>
        <p:txBody>
          <a:bodyPr wrap="square" rtlCol="0">
            <a:spAutoFit/>
          </a:bodyPr>
          <a:lstStyle/>
          <a:p>
            <a:pPr algn="just"/>
            <a:r>
              <a:rPr lang="en-US" sz="600" dirty="0"/>
              <a:t>Observation!</a:t>
            </a:r>
          </a:p>
          <a:p>
            <a:pPr algn="just"/>
            <a:r>
              <a:rPr lang="en-US" sz="600" dirty="0"/>
              <a:t>For the </a:t>
            </a:r>
            <a:r>
              <a:rPr lang="en-US" sz="600" dirty="0" err="1"/>
              <a:t>LeNet</a:t>
            </a:r>
            <a:r>
              <a:rPr lang="en-US" sz="600" dirty="0"/>
              <a:t> algorithm the number of epochs was initially  set to 10.</a:t>
            </a:r>
          </a:p>
        </p:txBody>
      </p:sp>
      <p:pic>
        <p:nvPicPr>
          <p:cNvPr id="32" name="Picture 31">
            <a:extLst>
              <a:ext uri="{FF2B5EF4-FFF2-40B4-BE49-F238E27FC236}">
                <a16:creationId xmlns:a16="http://schemas.microsoft.com/office/drawing/2014/main" id="{76992F4A-2C43-1C0E-2B06-48469BC4D642}"/>
              </a:ext>
            </a:extLst>
          </p:cNvPr>
          <p:cNvPicPr>
            <a:picLocks noChangeAspect="1"/>
          </p:cNvPicPr>
          <p:nvPr/>
        </p:nvPicPr>
        <p:blipFill rotWithShape="1">
          <a:blip r:embed="rId13"/>
          <a:srcRect t="71482"/>
          <a:stretch/>
        </p:blipFill>
        <p:spPr>
          <a:xfrm>
            <a:off x="6414379" y="4190014"/>
            <a:ext cx="1079411" cy="515729"/>
          </a:xfrm>
          <a:prstGeom prst="rect">
            <a:avLst/>
          </a:prstGeom>
        </p:spPr>
      </p:pic>
      <p:sp>
        <p:nvSpPr>
          <p:cNvPr id="33" name="TextBox 32">
            <a:extLst>
              <a:ext uri="{FF2B5EF4-FFF2-40B4-BE49-F238E27FC236}">
                <a16:creationId xmlns:a16="http://schemas.microsoft.com/office/drawing/2014/main" id="{290969D6-54F4-3322-408C-A182D1D19B57}"/>
              </a:ext>
            </a:extLst>
          </p:cNvPr>
          <p:cNvSpPr txBox="1"/>
          <p:nvPr/>
        </p:nvSpPr>
        <p:spPr>
          <a:xfrm>
            <a:off x="6401419" y="3736589"/>
            <a:ext cx="871337" cy="477054"/>
          </a:xfrm>
          <a:prstGeom prst="rect">
            <a:avLst/>
          </a:prstGeom>
          <a:noFill/>
        </p:spPr>
        <p:txBody>
          <a:bodyPr wrap="square" rtlCol="0">
            <a:spAutoFit/>
          </a:bodyPr>
          <a:lstStyle/>
          <a:p>
            <a:r>
              <a:rPr lang="en-US" sz="500" dirty="0" err="1"/>
              <a:t>SciKit</a:t>
            </a:r>
            <a:r>
              <a:rPr lang="en-US" sz="500" dirty="0"/>
              <a:t>-Learn </a:t>
            </a:r>
          </a:p>
          <a:p>
            <a:r>
              <a:rPr lang="en-US" sz="500" dirty="0"/>
              <a:t>with 40 epochs</a:t>
            </a:r>
          </a:p>
          <a:p>
            <a:endParaRPr lang="en-US" sz="500" dirty="0"/>
          </a:p>
          <a:p>
            <a:r>
              <a:rPr lang="en-US" sz="500" dirty="0"/>
              <a:t>=&gt; Final validation accuracy of 96.41%</a:t>
            </a:r>
          </a:p>
        </p:txBody>
      </p:sp>
      <p:pic>
        <p:nvPicPr>
          <p:cNvPr id="35" name="Picture 34">
            <a:extLst>
              <a:ext uri="{FF2B5EF4-FFF2-40B4-BE49-F238E27FC236}">
                <a16:creationId xmlns:a16="http://schemas.microsoft.com/office/drawing/2014/main" id="{49B8BD4B-AE74-B8A1-2844-BE2BD2C97535}"/>
              </a:ext>
            </a:extLst>
          </p:cNvPr>
          <p:cNvPicPr>
            <a:picLocks noChangeAspect="1"/>
          </p:cNvPicPr>
          <p:nvPr/>
        </p:nvPicPr>
        <p:blipFill>
          <a:blip r:embed="rId14"/>
          <a:stretch>
            <a:fillRect/>
          </a:stretch>
        </p:blipFill>
        <p:spPr>
          <a:xfrm>
            <a:off x="7750186" y="4515289"/>
            <a:ext cx="1079411" cy="50005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927</Words>
  <Application>Microsoft Office PowerPoint</Application>
  <PresentationFormat>On-screen Show (16:9)</PresentationFormat>
  <Paragraphs>77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Iulia Cristina STANCIU (116259)</dc:creator>
  <cp:lastModifiedBy>Iulia Cristina STANCIU (116259)</cp:lastModifiedBy>
  <cp:revision>13</cp:revision>
  <dcterms:modified xsi:type="dcterms:W3CDTF">2022-12-15T21:06:18Z</dcterms:modified>
</cp:coreProperties>
</file>