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5F802-378A-4819-95B4-ECB450B01850}" v="5" dt="2022-05-21T20:20:36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56387-DB79-4443-8DC1-29F5342545E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228E2-9963-4F66-B7AD-D0B095E5F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09E7-F636-44C6-BFD6-01F834934B59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5CC7-1F22-4C64-A959-E24AFE5522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81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4F0-6F7B-432A-AF57-62865ED13455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5CC7-1F22-4C64-A959-E24AFE552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6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A154-84B0-4DB1-8E64-3996BAF30B36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5CC7-1F22-4C64-A959-E24AFE552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3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5CF8-CD87-44B5-9337-65005EF9045A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5CC7-1F22-4C64-A959-E24AFE552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9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546F-2833-4F19-8517-B79AFE2B3696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5CC7-1F22-4C64-A959-E24AFE5522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95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38C5-6C0B-439B-8E6F-20E1F84A5CCE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5CC7-1F22-4C64-A959-E24AFE552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4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21B1-AD39-4EEF-8773-61B3C40672DC}" type="datetime1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5CC7-1F22-4C64-A959-E24AFE552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9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DA34-B460-427C-B24D-557B4CE3BBB2}" type="datetime1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5CC7-1F22-4C64-A959-E24AFE552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0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4A80-18BF-4702-B673-6EC3E12EF4F2}" type="datetime1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5CC7-1F22-4C64-A959-E24AFE552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9881CF-5762-49E9-9B12-6324CB0DA5E5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05CC7-1F22-4C64-A959-E24AFE552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9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154D-06DA-4EF8-8E43-2D017E735201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5CC7-1F22-4C64-A959-E24AFE552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3CD7CA-AD06-4C95-B1C7-96784A7C244E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005CC7-1F22-4C64-A959-E24AFE55221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14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cs.duke.edu/courses/spring03/cps296.5/papers/welch_1984_technique_for.pdf" TargetMode="External"/><Relationship Id="rId7" Type="http://schemas.openxmlformats.org/officeDocument/2006/relationships/hyperlink" Target="https://www.geeksforgeeks.org/image-compression-using-huffman-coding/" TargetMode="External"/><Relationship Id="rId2" Type="http://schemas.openxmlformats.org/officeDocument/2006/relationships/hyperlink" Target="https://ijireeice.com/wp-content/uploads/2013/03/IJIREEICE1E-s-sharankumar-IMPLEMENTATION-OF-HUFFMA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jhJJYHpYsg&amp;list=PL8kJxWIJ0A1TISLBGRnKsd4mcCkQC0EF4&amp;index=3&amp;ab_channel=MrBrownCS" TargetMode="External"/><Relationship Id="rId5" Type="http://schemas.openxmlformats.org/officeDocument/2006/relationships/hyperlink" Target="https://www.youtube.com/watch?v=7z2plqbm2gY&amp;list=PL8kJxWIJ0A1TISLBGRnKsd4mcCkQC0EF4&amp;index=2&amp;ab_channel=Ekeeda" TargetMode="External"/><Relationship Id="rId4" Type="http://schemas.openxmlformats.org/officeDocument/2006/relationships/hyperlink" Target="https://en.wikipedia.org/wiki/Huffman_cod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9F213-B08B-3993-F60F-EA71491EE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7071" y="369768"/>
            <a:ext cx="6253317" cy="2220266"/>
          </a:xfrm>
        </p:spPr>
        <p:txBody>
          <a:bodyPr>
            <a:normAutofit/>
          </a:bodyPr>
          <a:lstStyle/>
          <a:p>
            <a:r>
              <a:rPr lang="en-US" sz="4800" dirty="0" err="1"/>
              <a:t>Comprimarea</a:t>
            </a:r>
            <a:r>
              <a:rPr lang="en-US" sz="4800" dirty="0"/>
              <a:t> </a:t>
            </a:r>
            <a:r>
              <a:rPr lang="en-US" sz="4800" dirty="0" err="1"/>
              <a:t>si</a:t>
            </a:r>
            <a:r>
              <a:rPr lang="en-US" sz="4800" dirty="0"/>
              <a:t> </a:t>
            </a:r>
            <a:r>
              <a:rPr lang="en-US" sz="4800" dirty="0" err="1"/>
              <a:t>decomprimarea</a:t>
            </a:r>
            <a:r>
              <a:rPr lang="en-US" sz="4800" dirty="0"/>
              <a:t> </a:t>
            </a:r>
            <a:r>
              <a:rPr lang="en-US" sz="4800" dirty="0" err="1"/>
              <a:t>imaginilor</a:t>
            </a:r>
            <a:r>
              <a:rPr lang="en-US" sz="4800" dirty="0"/>
              <a:t> Grayscale</a:t>
            </a:r>
            <a:endParaRPr lang="en-US" sz="6600" dirty="0"/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56826625-54EC-9F6F-9B0D-63913916C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538981"/>
            <a:ext cx="4001315" cy="125041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164B08E-27A8-A4F6-8B02-DA2902691513}"/>
              </a:ext>
            </a:extLst>
          </p:cNvPr>
          <p:cNvSpPr txBox="1">
            <a:spLocks/>
          </p:cNvSpPr>
          <p:nvPr/>
        </p:nvSpPr>
        <p:spPr>
          <a:xfrm>
            <a:off x="5138464" y="2590034"/>
            <a:ext cx="6253317" cy="22202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7C7D383-867E-7B4E-A125-D27A9C126BD6}"/>
              </a:ext>
            </a:extLst>
          </p:cNvPr>
          <p:cNvSpPr txBox="1">
            <a:spLocks/>
          </p:cNvSpPr>
          <p:nvPr/>
        </p:nvSpPr>
        <p:spPr>
          <a:xfrm>
            <a:off x="5447071" y="3462807"/>
            <a:ext cx="6253317" cy="880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Student: Stanciu Ioan-Octavian</a:t>
            </a:r>
          </a:p>
          <a:p>
            <a:r>
              <a:rPr lang="en-US" sz="2400" dirty="0" err="1"/>
              <a:t>Grupa</a:t>
            </a:r>
            <a:r>
              <a:rPr lang="en-US" sz="2400" dirty="0"/>
              <a:t>: 30233</a:t>
            </a:r>
          </a:p>
          <a:p>
            <a:r>
              <a:rPr lang="en-US" sz="2400" dirty="0" err="1"/>
              <a:t>Profesor</a:t>
            </a:r>
            <a:r>
              <a:rPr lang="en-US" sz="2400" dirty="0"/>
              <a:t> </a:t>
            </a:r>
            <a:r>
              <a:rPr lang="en-US" sz="2400" dirty="0" err="1"/>
              <a:t>indrumator</a:t>
            </a:r>
            <a:r>
              <a:rPr lang="en-US" sz="2400" dirty="0"/>
              <a:t>: Robert </a:t>
            </a:r>
            <a:r>
              <a:rPr lang="en-US" sz="2400" dirty="0" err="1"/>
              <a:t>Varga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364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6FC3B-DD41-DE60-F102-916EC92C7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5869094"/>
          </a:xfrm>
        </p:spPr>
        <p:txBody>
          <a:bodyPr/>
          <a:lstStyle/>
          <a:p>
            <a:r>
              <a:rPr lang="en-US" dirty="0"/>
              <a:t>4.5 - </a:t>
            </a:r>
            <a:r>
              <a:rPr lang="en-US" dirty="0" err="1"/>
              <a:t>Comprimarea</a:t>
            </a:r>
            <a:r>
              <a:rPr lang="en-US" dirty="0"/>
              <a:t> </a:t>
            </a:r>
            <a:r>
              <a:rPr lang="en-US" dirty="0" err="1"/>
              <a:t>imaginii</a:t>
            </a:r>
            <a:endParaRPr lang="en-US" dirty="0"/>
          </a:p>
          <a:p>
            <a:r>
              <a:rPr lang="en-US" dirty="0"/>
              <a:t>- Se </a:t>
            </a:r>
            <a:r>
              <a:rPr lang="en-US" dirty="0" err="1"/>
              <a:t>parcurge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pixel se </a:t>
            </a:r>
            <a:r>
              <a:rPr lang="en-US" dirty="0" err="1"/>
              <a:t>cauta</a:t>
            </a:r>
            <a:r>
              <a:rPr lang="en-US" dirty="0"/>
              <a:t> in </a:t>
            </a:r>
            <a:r>
              <a:rPr lang="en-US" dirty="0" err="1"/>
              <a:t>arborele</a:t>
            </a:r>
            <a:r>
              <a:rPr lang="en-US" dirty="0"/>
              <a:t> </a:t>
            </a:r>
            <a:r>
              <a:rPr lang="en-US" dirty="0" err="1"/>
              <a:t>huffman</a:t>
            </a:r>
            <a:r>
              <a:rPr lang="en-US" dirty="0"/>
              <a:t> </a:t>
            </a:r>
            <a:r>
              <a:rPr lang="en-US" dirty="0" err="1"/>
              <a:t>pixelul</a:t>
            </a:r>
            <a:r>
              <a:rPr lang="en-US" dirty="0"/>
              <a:t> cu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intensitate</a:t>
            </a:r>
            <a:endParaRPr lang="en-US" dirty="0"/>
          </a:p>
          <a:p>
            <a:r>
              <a:rPr lang="en-US" dirty="0"/>
              <a:t>- Cand se </a:t>
            </a:r>
            <a:r>
              <a:rPr lang="en-US" dirty="0" err="1"/>
              <a:t>gaseste</a:t>
            </a:r>
            <a:r>
              <a:rPr lang="en-US" dirty="0"/>
              <a:t> se </a:t>
            </a:r>
            <a:r>
              <a:rPr lang="en-US" dirty="0" err="1"/>
              <a:t>parcurge</a:t>
            </a:r>
            <a:r>
              <a:rPr lang="en-US" dirty="0"/>
              <a:t> </a:t>
            </a:r>
            <a:r>
              <a:rPr lang="en-US" dirty="0" err="1"/>
              <a:t>caracter</a:t>
            </a:r>
            <a:r>
              <a:rPr lang="en-US" dirty="0"/>
              <a:t> cu </a:t>
            </a:r>
            <a:r>
              <a:rPr lang="en-US" dirty="0" err="1"/>
              <a:t>caracter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huffman</a:t>
            </a:r>
            <a:r>
              <a:rPr lang="en-US" dirty="0"/>
              <a:t> al </a:t>
            </a:r>
            <a:r>
              <a:rPr lang="en-US" dirty="0" err="1"/>
              <a:t>acestuia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scrie</a:t>
            </a:r>
            <a:r>
              <a:rPr lang="en-US" dirty="0"/>
              <a:t> in </a:t>
            </a:r>
            <a:r>
              <a:rPr lang="en-US" dirty="0" err="1"/>
              <a:t>fisierul</a:t>
            </a:r>
            <a:r>
              <a:rPr lang="en-US" dirty="0"/>
              <a:t> </a:t>
            </a:r>
            <a:r>
              <a:rPr lang="en-US" dirty="0" err="1"/>
              <a:t>binar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A1EEC-44D9-CA70-0447-89109EDAA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7051"/>
            <a:ext cx="10280271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5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6283E-5D29-0131-249F-7B20118E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2481965"/>
          </a:xfrm>
        </p:spPr>
        <p:txBody>
          <a:bodyPr/>
          <a:lstStyle/>
          <a:p>
            <a:r>
              <a:rPr lang="en-US" dirty="0"/>
              <a:t>4.6 - </a:t>
            </a:r>
            <a:r>
              <a:rPr lang="en-US" dirty="0" err="1"/>
              <a:t>Decomprimarea</a:t>
            </a:r>
            <a:r>
              <a:rPr lang="en-US" dirty="0"/>
              <a:t> </a:t>
            </a:r>
            <a:r>
              <a:rPr lang="en-US" dirty="0" err="1"/>
              <a:t>imaginii</a:t>
            </a:r>
            <a:endParaRPr lang="en-US" dirty="0"/>
          </a:p>
          <a:p>
            <a:r>
              <a:rPr lang="en-US" dirty="0"/>
              <a:t>- Se </a:t>
            </a:r>
            <a:r>
              <a:rPr lang="en-US" dirty="0" err="1"/>
              <a:t>citeste</a:t>
            </a:r>
            <a:r>
              <a:rPr lang="en-US" dirty="0"/>
              <a:t> din </a:t>
            </a:r>
            <a:r>
              <a:rPr lang="en-US" dirty="0" err="1"/>
              <a:t>fisier</a:t>
            </a:r>
            <a:r>
              <a:rPr lang="en-US" dirty="0"/>
              <a:t> cate un </a:t>
            </a:r>
            <a:r>
              <a:rPr lang="en-US" dirty="0" err="1"/>
              <a:t>caracter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cand se </a:t>
            </a:r>
            <a:r>
              <a:rPr lang="en-US" dirty="0" err="1"/>
              <a:t>intalneste</a:t>
            </a:r>
            <a:r>
              <a:rPr lang="en-US" dirty="0"/>
              <a:t> </a:t>
            </a:r>
            <a:r>
              <a:rPr lang="en-US" dirty="0" err="1"/>
              <a:t>caracterul</a:t>
            </a:r>
            <a:r>
              <a:rPr lang="en-US" dirty="0"/>
              <a:t> '\0'</a:t>
            </a:r>
          </a:p>
          <a:p>
            <a:r>
              <a:rPr lang="en-US" dirty="0"/>
              <a:t>- Se </a:t>
            </a:r>
            <a:r>
              <a:rPr lang="en-US" dirty="0" err="1"/>
              <a:t>parcurg</a:t>
            </a:r>
            <a:r>
              <a:rPr lang="en-US" dirty="0"/>
              <a:t> </a:t>
            </a:r>
            <a:r>
              <a:rPr lang="en-US" dirty="0" err="1"/>
              <a:t>pixelii</a:t>
            </a:r>
            <a:r>
              <a:rPr lang="en-US" dirty="0"/>
              <a:t> din </a:t>
            </a:r>
            <a:r>
              <a:rPr lang="en-US" dirty="0" err="1"/>
              <a:t>arborele</a:t>
            </a:r>
            <a:r>
              <a:rPr lang="en-US" dirty="0"/>
              <a:t> </a:t>
            </a:r>
            <a:r>
              <a:rPr lang="en-US" dirty="0" err="1"/>
              <a:t>huffman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compara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fiecaruia</a:t>
            </a:r>
            <a:r>
              <a:rPr lang="en-US" dirty="0"/>
              <a:t> cu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citit</a:t>
            </a:r>
            <a:endParaRPr lang="en-US" dirty="0"/>
          </a:p>
          <a:p>
            <a:r>
              <a:rPr lang="en-US" dirty="0"/>
              <a:t>- Cand se </a:t>
            </a:r>
            <a:r>
              <a:rPr lang="en-US" dirty="0" err="1"/>
              <a:t>gaseste</a:t>
            </a:r>
            <a:r>
              <a:rPr lang="en-US" dirty="0"/>
              <a:t> un pixel cu </a:t>
            </a:r>
            <a:r>
              <a:rPr lang="en-US" dirty="0" err="1"/>
              <a:t>acelasi</a:t>
            </a:r>
            <a:r>
              <a:rPr lang="en-US" dirty="0"/>
              <a:t> cod </a:t>
            </a:r>
            <a:r>
              <a:rPr lang="en-US" dirty="0" err="1"/>
              <a:t>atunci</a:t>
            </a:r>
            <a:r>
              <a:rPr lang="en-US" dirty="0"/>
              <a:t> se </a:t>
            </a:r>
            <a:r>
              <a:rPr lang="en-US" dirty="0" err="1"/>
              <a:t>pune</a:t>
            </a:r>
            <a:r>
              <a:rPr lang="en-US" dirty="0"/>
              <a:t> in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intensitatea</a:t>
            </a:r>
            <a:r>
              <a:rPr lang="en-US" dirty="0"/>
              <a:t> </a:t>
            </a:r>
            <a:r>
              <a:rPr lang="en-US" dirty="0" err="1"/>
              <a:t>acelui</a:t>
            </a:r>
            <a:r>
              <a:rPr lang="en-US" dirty="0"/>
              <a:t> pixel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173F6-2A45-D799-59AC-8F94CAD11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965"/>
            <a:ext cx="6950042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2734-79C8-108F-0C6E-06535185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9537"/>
            <a:ext cx="10058400" cy="1450757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Rezultate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6925BF-1ADB-59D5-15AC-6C00742B5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1220"/>
            <a:ext cx="4556168" cy="25667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3B00EA-F9AE-5BF9-643B-BEECB16BC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68" y="1414373"/>
            <a:ext cx="4556168" cy="2573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900A6C-69BA-C09C-ACE8-3F661AE1D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87958"/>
            <a:ext cx="4556168" cy="25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4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9F0A-3A86-6104-89F7-4D41399A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Bibliografie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0026C-9646-D1A9-E568-85004ECFD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https://ijireeice.com/wp-content/uploads/2013/03/IJIREEICE1E-s-sharankumar-IMPLEMENTATION-OF-HUFFMAN.pdf</a:t>
            </a:r>
            <a:endParaRPr lang="en-US" b="0" dirty="0">
              <a:effectLst/>
            </a:endParaRPr>
          </a:p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https://www2.cs.duke.edu/courses/spring03/cps296.5/papers/welch_1984_technique_for.pdf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dirty="0">
                <a:hlinkClick r:id="rId4"/>
              </a:rPr>
              <a:t>https://en.wikipedia.org/wiki/Huffman_coding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https://www.youtube.com/watch?v=7z2plqbm2gY&amp;list=PL8kJxWIJ0A1TISLBGRnKsd4mcCkQC0EF4&amp;index=2&amp;ab_channel=Ekeeda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https://www.youtube.com/watch?v=NjhJJYHpYsg&amp;list=PL8kJxWIJ0A1TISLBGRnKsd4mcCkQC0EF4&amp;index=3&amp;ab_channel=MrBrownCS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https://www.geeksforgeeks.org/image-compression-using-huffman-coding/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9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B3D8-6AA2-A73A-46B3-F3B1337B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6D9B3-0F04-EFC2-601B-4F9C7ED7B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 se </a:t>
            </a:r>
            <a:r>
              <a:rPr lang="en-US" dirty="0" err="1"/>
              <a:t>implementeza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comprimare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pierderi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imaginile</a:t>
            </a:r>
            <a:r>
              <a:rPr lang="en-US" dirty="0"/>
              <a:t> Grayscale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codificarea</a:t>
            </a:r>
            <a:r>
              <a:rPr lang="en-US" dirty="0"/>
              <a:t> Huffman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codificarea</a:t>
            </a:r>
            <a:r>
              <a:rPr lang="en-US" dirty="0"/>
              <a:t> Lempel-Ziv-Welch.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comprimata</a:t>
            </a:r>
            <a:r>
              <a:rPr lang="en-US" dirty="0"/>
              <a:t> se </a:t>
            </a:r>
            <a:r>
              <a:rPr lang="en-US" dirty="0" err="1"/>
              <a:t>salveaza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fisier</a:t>
            </a:r>
            <a:r>
              <a:rPr lang="en-US" dirty="0"/>
              <a:t> </a:t>
            </a:r>
            <a:r>
              <a:rPr lang="en-US" dirty="0" err="1"/>
              <a:t>binar</a:t>
            </a:r>
            <a:r>
              <a:rPr lang="en-US" dirty="0"/>
              <a:t>.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implementeze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/>
              <a:t>inversa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decomprimare</a:t>
            </a:r>
            <a:r>
              <a:rPr lang="en-US" dirty="0"/>
              <a:t>. </a:t>
            </a:r>
            <a:r>
              <a:rPr lang="en-US" dirty="0" err="1"/>
              <a:t>Calculati</a:t>
            </a:r>
            <a:r>
              <a:rPr lang="en-US" dirty="0"/>
              <a:t> </a:t>
            </a:r>
            <a:r>
              <a:rPr lang="en-US" dirty="0" err="1"/>
              <a:t>raportul</a:t>
            </a:r>
            <a:r>
              <a:rPr lang="en-US" dirty="0"/>
              <a:t> de </a:t>
            </a:r>
            <a:r>
              <a:rPr lang="en-US" dirty="0" err="1"/>
              <a:t>comprimare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507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35A4-D657-95D0-FB27-7ECFD00B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Manual de </a:t>
            </a:r>
            <a:r>
              <a:rPr lang="en-US" dirty="0" err="1"/>
              <a:t>utilizare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DC38-8576-35BC-C29E-1387E3E6C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Se </a:t>
            </a:r>
            <a:r>
              <a:rPr lang="en-US" dirty="0" err="1"/>
              <a:t>deschide</a:t>
            </a:r>
            <a:r>
              <a:rPr lang="en-US" dirty="0"/>
              <a:t> </a:t>
            </a:r>
            <a:r>
              <a:rPr lang="en-US" dirty="0" err="1"/>
              <a:t>aplicatia</a:t>
            </a:r>
            <a:endParaRPr lang="en-US" dirty="0"/>
          </a:p>
          <a:p>
            <a:r>
              <a:rPr lang="en-US" dirty="0"/>
              <a:t>- Se </a:t>
            </a:r>
            <a:r>
              <a:rPr lang="en-US" dirty="0" err="1"/>
              <a:t>modifica</a:t>
            </a:r>
            <a:r>
              <a:rPr lang="en-US" dirty="0"/>
              <a:t> la </a:t>
            </a:r>
            <a:r>
              <a:rPr lang="en-US" dirty="0" err="1"/>
              <a:t>linia</a:t>
            </a:r>
            <a:r>
              <a:rPr lang="en-US" dirty="0"/>
              <a:t> 223 </a:t>
            </a:r>
            <a:r>
              <a:rPr lang="en-US" dirty="0" err="1"/>
              <a:t>calea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pe care se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r>
              <a:rPr lang="en-US" dirty="0"/>
              <a:t> </a:t>
            </a:r>
            <a:r>
              <a:rPr lang="en-US" dirty="0" err="1"/>
              <a:t>implementat</a:t>
            </a:r>
            <a:endParaRPr lang="en-US" dirty="0"/>
          </a:p>
          <a:p>
            <a:r>
              <a:rPr lang="en-US" dirty="0"/>
              <a:t>- Se </a:t>
            </a:r>
            <a:r>
              <a:rPr lang="en-US" dirty="0" err="1"/>
              <a:t>ruleaza</a:t>
            </a:r>
            <a:r>
              <a:rPr lang="en-US" dirty="0"/>
              <a:t> </a:t>
            </a:r>
            <a:r>
              <a:rPr lang="en-US" dirty="0" err="1"/>
              <a:t>programul</a:t>
            </a:r>
            <a:endParaRPr lang="en-US" dirty="0"/>
          </a:p>
          <a:p>
            <a:r>
              <a:rPr lang="en-US" dirty="0"/>
              <a:t>- Se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raportului</a:t>
            </a:r>
            <a:r>
              <a:rPr lang="en-US" dirty="0"/>
              <a:t> de </a:t>
            </a:r>
            <a:r>
              <a:rPr lang="en-US" dirty="0" err="1"/>
              <a:t>compresie</a:t>
            </a:r>
            <a:r>
              <a:rPr lang="en-US" dirty="0"/>
              <a:t>, </a:t>
            </a:r>
            <a:r>
              <a:rPr lang="en-US" dirty="0" err="1"/>
              <a:t>fisierul</a:t>
            </a:r>
            <a:r>
              <a:rPr lang="en-US" dirty="0"/>
              <a:t> </a:t>
            </a:r>
            <a:r>
              <a:rPr lang="en-US" dirty="0" err="1"/>
              <a:t>binar</a:t>
            </a:r>
            <a:r>
              <a:rPr lang="en-US" dirty="0"/>
              <a:t> </a:t>
            </a:r>
            <a:r>
              <a:rPr lang="en-US" dirty="0" err="1"/>
              <a:t>generat</a:t>
            </a:r>
            <a:r>
              <a:rPr lang="en-US" dirty="0"/>
              <a:t> in </a:t>
            </a:r>
            <a:r>
              <a:rPr lang="en-US" dirty="0" err="1"/>
              <a:t>fisierul</a:t>
            </a:r>
            <a:r>
              <a:rPr lang="en-US" dirty="0"/>
              <a:t> cu </a:t>
            </a:r>
            <a:r>
              <a:rPr lang="en-US" dirty="0" err="1"/>
              <a:t>proiectul</a:t>
            </a:r>
            <a:r>
              <a:rPr lang="en-US" dirty="0"/>
              <a:t>,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initiala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decompresiei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4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0E87-98C8-7D33-9615-462E19E2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Pasii</a:t>
            </a:r>
            <a:r>
              <a:rPr lang="en-US" dirty="0"/>
              <a:t> </a:t>
            </a:r>
            <a:r>
              <a:rPr lang="en-US" dirty="0" err="1"/>
              <a:t>efectuati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B2189-2079-0A72-27C0-BFD98278A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45734"/>
            <a:ext cx="12120113" cy="44688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  3.1 - Se </a:t>
            </a:r>
            <a:r>
              <a:rPr lang="en-US" dirty="0" err="1"/>
              <a:t>deschide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dorita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stocheaza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matrice</a:t>
            </a:r>
            <a:r>
              <a:rPr lang="en-US" dirty="0"/>
              <a:t> de tip “</a:t>
            </a:r>
            <a:r>
              <a:rPr lang="en-US" dirty="0" err="1"/>
              <a:t>uchar</a:t>
            </a:r>
            <a:r>
              <a:rPr lang="en-US" dirty="0"/>
              <a:t>”.</a:t>
            </a:r>
          </a:p>
          <a:p>
            <a:pPr marL="0" indent="0">
              <a:buNone/>
            </a:pPr>
            <a:r>
              <a:rPr lang="en-US" dirty="0"/>
              <a:t>   3.2 - Se </a:t>
            </a:r>
            <a:r>
              <a:rPr lang="en-US" dirty="0" err="1"/>
              <a:t>calculeaza</a:t>
            </a:r>
            <a:r>
              <a:rPr lang="en-US" dirty="0"/>
              <a:t> </a:t>
            </a:r>
            <a:r>
              <a:rPr lang="en-US" dirty="0" err="1"/>
              <a:t>histograma</a:t>
            </a:r>
            <a:r>
              <a:rPr lang="en-US" dirty="0"/>
              <a:t> </a:t>
            </a:r>
            <a:r>
              <a:rPr lang="en-US" dirty="0" err="1"/>
              <a:t>imaginii</a:t>
            </a:r>
            <a:r>
              <a:rPr lang="en-US" dirty="0"/>
              <a:t> </a:t>
            </a:r>
            <a:r>
              <a:rPr lang="en-US" dirty="0" err="1"/>
              <a:t>alese</a:t>
            </a:r>
            <a:r>
              <a:rPr lang="en-US" dirty="0"/>
              <a:t> </a:t>
            </a:r>
            <a:r>
              <a:rPr lang="en-US" dirty="0" err="1"/>
              <a:t>stocata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vector de tip “int”.</a:t>
            </a:r>
          </a:p>
          <a:p>
            <a:pPr marL="0" indent="0">
              <a:buNone/>
            </a:pPr>
            <a:r>
              <a:rPr lang="en-US" dirty="0"/>
              <a:t>   3.3  - Se </a:t>
            </a:r>
            <a:r>
              <a:rPr lang="en-US" dirty="0" err="1"/>
              <a:t>creeaza</a:t>
            </a:r>
            <a:r>
              <a:rPr lang="en-US" dirty="0"/>
              <a:t> o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denumita</a:t>
            </a:r>
            <a:r>
              <a:rPr lang="en-US" dirty="0"/>
              <a:t> Pixel </a:t>
            </a:r>
            <a:r>
              <a:rPr lang="en-US" dirty="0" err="1"/>
              <a:t>ce</a:t>
            </a:r>
            <a:r>
              <a:rPr lang="en-US" dirty="0"/>
              <a:t> continue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pixel din imagine </a:t>
            </a:r>
            <a:r>
              <a:rPr lang="en-US" dirty="0" err="1"/>
              <a:t>urmatoarele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Intensitatea</a:t>
            </a:r>
            <a:r>
              <a:rPr lang="en-US" dirty="0"/>
              <a:t> </a:t>
            </a:r>
            <a:r>
              <a:rPr lang="en-US" dirty="0" err="1"/>
              <a:t>pixelului</a:t>
            </a:r>
            <a:endParaRPr lang="en-US" dirty="0"/>
          </a:p>
          <a:p>
            <a:pPr lvl="1"/>
            <a:r>
              <a:rPr lang="en-US" dirty="0" err="1"/>
              <a:t>Frecventa</a:t>
            </a:r>
            <a:r>
              <a:rPr lang="en-US" dirty="0"/>
              <a:t> </a:t>
            </a:r>
            <a:r>
              <a:rPr lang="en-US" dirty="0" err="1"/>
              <a:t>pixelului</a:t>
            </a:r>
            <a:r>
              <a:rPr lang="en-US" dirty="0"/>
              <a:t> (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aparitii</a:t>
            </a:r>
            <a:r>
              <a:rPr lang="en-US" dirty="0"/>
              <a:t> din imagine)</a:t>
            </a:r>
          </a:p>
          <a:p>
            <a:pPr lvl="1"/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huffman</a:t>
            </a:r>
            <a:endParaRPr lang="en-US" dirty="0"/>
          </a:p>
          <a:p>
            <a:pPr lvl="1"/>
            <a:r>
              <a:rPr lang="en-US" dirty="0" err="1"/>
              <a:t>Copii</a:t>
            </a:r>
            <a:r>
              <a:rPr lang="en-US" dirty="0"/>
              <a:t> </a:t>
            </a:r>
            <a:r>
              <a:rPr lang="en-US" dirty="0" err="1"/>
              <a:t>nodului</a:t>
            </a:r>
            <a:r>
              <a:rPr lang="en-US" dirty="0"/>
              <a:t> (</a:t>
            </a:r>
            <a:r>
              <a:rPr lang="en-US" dirty="0" err="1"/>
              <a:t>copil</a:t>
            </a:r>
            <a:r>
              <a:rPr lang="en-US" dirty="0"/>
              <a:t> </a:t>
            </a:r>
            <a:r>
              <a:rPr lang="en-US" dirty="0" err="1"/>
              <a:t>stanga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copil</a:t>
            </a:r>
            <a:r>
              <a:rPr lang="en-US" dirty="0"/>
              <a:t> </a:t>
            </a:r>
            <a:r>
              <a:rPr lang="en-US" dirty="0" err="1"/>
              <a:t>dreapta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3.4 - Se </a:t>
            </a:r>
            <a:r>
              <a:rPr lang="en-US" dirty="0" err="1"/>
              <a:t>creeaza</a:t>
            </a:r>
            <a:r>
              <a:rPr lang="en-US" dirty="0"/>
              <a:t> un vector </a:t>
            </a:r>
            <a:r>
              <a:rPr lang="en-US" dirty="0" err="1"/>
              <a:t>ce</a:t>
            </a:r>
            <a:r>
              <a:rPr lang="en-US" dirty="0"/>
              <a:t> continue </a:t>
            </a:r>
            <a:r>
              <a:rPr lang="en-US" dirty="0" err="1"/>
              <a:t>pixelii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gasesc</a:t>
            </a:r>
            <a:r>
              <a:rPr lang="en-US" dirty="0"/>
              <a:t> in imagine (care au </a:t>
            </a:r>
            <a:r>
              <a:rPr lang="en-US" dirty="0" err="1"/>
              <a:t>valoarea</a:t>
            </a:r>
            <a:r>
              <a:rPr lang="en-US" dirty="0"/>
              <a:t> din </a:t>
            </a:r>
            <a:r>
              <a:rPr lang="en-US" dirty="0" err="1"/>
              <a:t>histograma</a:t>
            </a:r>
            <a:r>
              <a:rPr lang="en-US" dirty="0"/>
              <a:t> </a:t>
            </a:r>
            <a:r>
              <a:rPr lang="en-US" dirty="0" err="1"/>
              <a:t>diferita</a:t>
            </a:r>
            <a:r>
              <a:rPr lang="en-US" dirty="0"/>
              <a:t> de 0) </a:t>
            </a:r>
            <a:r>
              <a:rPr lang="en-US" dirty="0" err="1"/>
              <a:t>dupa</a:t>
            </a:r>
            <a:r>
              <a:rPr lang="en-US" dirty="0"/>
              <a:t> care se </a:t>
            </a:r>
            <a:r>
              <a:rPr lang="en-US" dirty="0" err="1"/>
              <a:t>sorteaza</a:t>
            </a:r>
            <a:r>
              <a:rPr lang="en-US" dirty="0"/>
              <a:t> </a:t>
            </a:r>
            <a:r>
              <a:rPr lang="en-US" dirty="0" err="1"/>
              <a:t>crescator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frecventa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efectua</a:t>
            </a:r>
            <a:r>
              <a:rPr lang="en-US" dirty="0"/>
              <a:t> </a:t>
            </a:r>
            <a:r>
              <a:rPr lang="en-US" dirty="0" err="1"/>
              <a:t>codificarea</a:t>
            </a:r>
            <a:r>
              <a:rPr lang="en-US" dirty="0"/>
              <a:t> Huffman (</a:t>
            </a:r>
            <a:r>
              <a:rPr lang="en-US" dirty="0" err="1"/>
              <a:t>vezi</a:t>
            </a:r>
            <a:r>
              <a:rPr lang="en-US" dirty="0"/>
              <a:t> </a:t>
            </a:r>
            <a:r>
              <a:rPr lang="en-US" dirty="0" err="1"/>
              <a:t>Bibliografie</a:t>
            </a:r>
            <a:r>
              <a:rPr lang="en-US" dirty="0"/>
              <a:t>).</a:t>
            </a:r>
          </a:p>
          <a:p>
            <a:pPr marL="201168" lvl="1" indent="0">
              <a:buNone/>
            </a:pPr>
            <a:r>
              <a:rPr lang="en-US" dirty="0"/>
              <a:t>3.5 - Se </a:t>
            </a:r>
            <a:r>
              <a:rPr lang="en-US" dirty="0" err="1"/>
              <a:t>creeaza</a:t>
            </a:r>
            <a:r>
              <a:rPr lang="en-US" dirty="0"/>
              <a:t> un vector care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posibili</a:t>
            </a:r>
            <a:r>
              <a:rPr lang="en-US" dirty="0"/>
              <a:t> </a:t>
            </a:r>
            <a:r>
              <a:rPr lang="en-US" dirty="0" err="1"/>
              <a:t>parinti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noduri</a:t>
            </a:r>
            <a:r>
              <a:rPr lang="en-US" dirty="0"/>
              <a:t> (</a:t>
            </a:r>
            <a:r>
              <a:rPr lang="en-US" dirty="0" err="1"/>
              <a:t>nodul</a:t>
            </a:r>
            <a:r>
              <a:rPr lang="en-US" dirty="0"/>
              <a:t> </a:t>
            </a:r>
            <a:r>
              <a:rPr lang="en-US" dirty="0" err="1"/>
              <a:t>parinte</a:t>
            </a:r>
            <a:r>
              <a:rPr lang="en-US" dirty="0"/>
              <a:t> are </a:t>
            </a:r>
            <a:r>
              <a:rPr lang="en-US" dirty="0" err="1"/>
              <a:t>intensitatea</a:t>
            </a:r>
            <a:r>
              <a:rPr lang="en-US" dirty="0"/>
              <a:t> -1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diferentiat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frecventa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frecventelor</a:t>
            </a:r>
            <a:r>
              <a:rPr lang="en-US" dirty="0"/>
              <a:t> a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posibili</a:t>
            </a:r>
            <a:r>
              <a:rPr lang="en-US" dirty="0"/>
              <a:t> </a:t>
            </a:r>
            <a:r>
              <a:rPr lang="en-US" dirty="0" err="1"/>
              <a:t>copii</a:t>
            </a:r>
            <a:r>
              <a:rPr lang="en-US" dirty="0"/>
              <a:t>).</a:t>
            </a:r>
          </a:p>
          <a:p>
            <a:pPr marL="201168" lvl="1" indent="0">
              <a:buNone/>
            </a:pPr>
            <a:r>
              <a:rPr lang="en-US" dirty="0"/>
              <a:t>3.6 - Se </a:t>
            </a:r>
            <a:r>
              <a:rPr lang="en-US" dirty="0" err="1"/>
              <a:t>creeaza</a:t>
            </a:r>
            <a:r>
              <a:rPr lang="en-US" dirty="0"/>
              <a:t> un vector de Pixel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arborele</a:t>
            </a:r>
            <a:r>
              <a:rPr lang="en-US" dirty="0"/>
              <a:t> Huffman (</a:t>
            </a:r>
            <a:r>
              <a:rPr lang="en-US" dirty="0" err="1"/>
              <a:t>fiecare</a:t>
            </a:r>
            <a:r>
              <a:rPr lang="en-US" dirty="0"/>
              <a:t> nod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</a:t>
            </a:r>
            <a:r>
              <a:rPr lang="en-US" dirty="0" err="1"/>
              <a:t>copil</a:t>
            </a:r>
            <a:r>
              <a:rPr lang="en-US" dirty="0"/>
              <a:t> </a:t>
            </a:r>
            <a:r>
              <a:rPr lang="en-US" dirty="0" err="1"/>
              <a:t>stanga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copil</a:t>
            </a:r>
            <a:r>
              <a:rPr lang="en-US" dirty="0"/>
              <a:t> </a:t>
            </a:r>
            <a:r>
              <a:rPr lang="en-US" dirty="0" err="1"/>
              <a:t>dreapta</a:t>
            </a:r>
            <a:r>
              <a:rPr lang="en-US" dirty="0"/>
              <a:t>), </a:t>
            </a:r>
            <a:r>
              <a:rPr lang="en-US" dirty="0" err="1"/>
              <a:t>iar</a:t>
            </a:r>
            <a:r>
              <a:rPr lang="en-US" dirty="0"/>
              <a:t> la final se </a:t>
            </a:r>
            <a:r>
              <a:rPr lang="en-US" dirty="0" err="1"/>
              <a:t>apeleaza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de </a:t>
            </a:r>
            <a:r>
              <a:rPr lang="en-US" dirty="0" err="1"/>
              <a:t>creare</a:t>
            </a:r>
            <a:r>
              <a:rPr lang="en-US" dirty="0"/>
              <a:t> a </a:t>
            </a:r>
            <a:r>
              <a:rPr lang="en-US" dirty="0" err="1"/>
              <a:t>codurilor</a:t>
            </a:r>
            <a:r>
              <a:rPr lang="en-US" dirty="0"/>
              <a:t> </a:t>
            </a:r>
            <a:r>
              <a:rPr lang="en-US" dirty="0" err="1"/>
              <a:t>huffman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copiii</a:t>
            </a:r>
            <a:r>
              <a:rPr lang="en-US" dirty="0"/>
              <a:t> </a:t>
            </a:r>
            <a:r>
              <a:rPr lang="en-US" dirty="0" err="1"/>
              <a:t>asignati</a:t>
            </a:r>
            <a:r>
              <a:rPr lang="en-US" dirty="0"/>
              <a:t> </a:t>
            </a:r>
            <a:r>
              <a:rPr lang="en-US" dirty="0" err="1"/>
              <a:t>parintilor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784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8ED2-C01F-A17B-0E84-BD9C3EC3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8" y="38819"/>
            <a:ext cx="11464506" cy="6301596"/>
          </a:xfrm>
        </p:spPr>
        <p:txBody>
          <a:bodyPr/>
          <a:lstStyle/>
          <a:p>
            <a:r>
              <a:rPr lang="en-US" dirty="0"/>
              <a:t>3.7 - Se </a:t>
            </a:r>
            <a:r>
              <a:rPr lang="en-US" dirty="0" err="1"/>
              <a:t>calculeaza</a:t>
            </a:r>
            <a:r>
              <a:rPr lang="en-US" dirty="0"/>
              <a:t> </a:t>
            </a:r>
            <a:r>
              <a:rPr lang="en-US" dirty="0" err="1"/>
              <a:t>raportul</a:t>
            </a:r>
            <a:r>
              <a:rPr lang="en-US" dirty="0"/>
              <a:t> de </a:t>
            </a:r>
            <a:r>
              <a:rPr lang="en-US" dirty="0" err="1"/>
              <a:t>comprimare</a:t>
            </a:r>
            <a:r>
              <a:rPr lang="en-US" dirty="0"/>
              <a:t>.</a:t>
            </a:r>
          </a:p>
          <a:p>
            <a:r>
              <a:rPr lang="en-US" dirty="0"/>
              <a:t>3.8 -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codurile</a:t>
            </a:r>
            <a:r>
              <a:rPr lang="en-US" dirty="0"/>
              <a:t> calculate, se </a:t>
            </a:r>
            <a:r>
              <a:rPr lang="en-US" dirty="0" err="1"/>
              <a:t>parcurge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citita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scrie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fisier</a:t>
            </a:r>
            <a:r>
              <a:rPr lang="en-US" dirty="0"/>
              <a:t> </a:t>
            </a:r>
            <a:r>
              <a:rPr lang="en-US" dirty="0" err="1"/>
              <a:t>binar</a:t>
            </a:r>
            <a:r>
              <a:rPr lang="en-US" dirty="0"/>
              <a:t> </a:t>
            </a:r>
            <a:r>
              <a:rPr lang="en-US" dirty="0" err="1"/>
              <a:t>codurile</a:t>
            </a:r>
            <a:r>
              <a:rPr lang="en-US" dirty="0"/>
              <a:t> </a:t>
            </a:r>
            <a:r>
              <a:rPr lang="en-US" dirty="0" err="1"/>
              <a:t>corespunzatoare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pixelilor</a:t>
            </a:r>
            <a:r>
              <a:rPr lang="en-US" dirty="0"/>
              <a:t> </a:t>
            </a:r>
            <a:r>
              <a:rPr lang="en-US" dirty="0" err="1"/>
              <a:t>parcursi</a:t>
            </a:r>
            <a:r>
              <a:rPr lang="en-US" dirty="0"/>
              <a:t>.</a:t>
            </a:r>
          </a:p>
          <a:p>
            <a:r>
              <a:rPr lang="en-US" dirty="0"/>
              <a:t>3.9 -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face </a:t>
            </a:r>
            <a:r>
              <a:rPr lang="en-US" dirty="0" err="1"/>
              <a:t>comprimarea</a:t>
            </a:r>
            <a:r>
              <a:rPr lang="en-US" dirty="0"/>
              <a:t>, in </a:t>
            </a:r>
            <a:r>
              <a:rPr lang="en-US" dirty="0" err="1"/>
              <a:t>functia</a:t>
            </a:r>
            <a:r>
              <a:rPr lang="en-US" dirty="0"/>
              <a:t> de </a:t>
            </a:r>
            <a:r>
              <a:rPr lang="en-US" dirty="0" err="1"/>
              <a:t>decomprimarea</a:t>
            </a:r>
            <a:r>
              <a:rPr lang="en-US" dirty="0"/>
              <a:t> se </a:t>
            </a:r>
            <a:r>
              <a:rPr lang="en-US" dirty="0" err="1"/>
              <a:t>citeste</a:t>
            </a:r>
            <a:r>
              <a:rPr lang="en-US" dirty="0"/>
              <a:t> tot </a:t>
            </a:r>
            <a:r>
              <a:rPr lang="en-US" dirty="0" err="1"/>
              <a:t>fisierul</a:t>
            </a:r>
            <a:r>
              <a:rPr lang="en-US" dirty="0"/>
              <a:t> </a:t>
            </a:r>
            <a:r>
              <a:rPr lang="en-US" dirty="0" err="1"/>
              <a:t>binar</a:t>
            </a:r>
            <a:r>
              <a:rPr lang="en-US" dirty="0"/>
              <a:t> pe </a:t>
            </a:r>
            <a:r>
              <a:rPr lang="en-US" dirty="0" err="1"/>
              <a:t>anumite</a:t>
            </a:r>
            <a:r>
              <a:rPr lang="en-US" dirty="0"/>
              <a:t> parti, parti </a:t>
            </a:r>
            <a:r>
              <a:rPr lang="en-US" dirty="0" err="1"/>
              <a:t>ce</a:t>
            </a:r>
            <a:r>
              <a:rPr lang="en-US" dirty="0"/>
              <a:t> sunt </a:t>
            </a:r>
            <a:r>
              <a:rPr lang="en-US" dirty="0" err="1"/>
              <a:t>despartite</a:t>
            </a:r>
            <a:r>
              <a:rPr lang="en-US" dirty="0"/>
              <a:t> de </a:t>
            </a:r>
            <a:r>
              <a:rPr lang="en-US" dirty="0" err="1"/>
              <a:t>caracterul</a:t>
            </a:r>
            <a:r>
              <a:rPr lang="en-US" dirty="0"/>
              <a:t> '\0'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concateneaza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variabila</a:t>
            </a:r>
            <a:r>
              <a:rPr lang="en-US" dirty="0"/>
              <a:t>. La </a:t>
            </a:r>
            <a:r>
              <a:rPr lang="en-US" dirty="0" err="1"/>
              <a:t>intalnirea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caracter</a:t>
            </a:r>
            <a:r>
              <a:rPr lang="en-US" dirty="0"/>
              <a:t> '\0' se </a:t>
            </a:r>
            <a:r>
              <a:rPr lang="en-US" dirty="0" err="1"/>
              <a:t>parcurge</a:t>
            </a:r>
            <a:r>
              <a:rPr lang="en-US" dirty="0"/>
              <a:t> </a:t>
            </a:r>
            <a:r>
              <a:rPr lang="en-US" dirty="0" err="1"/>
              <a:t>arborele</a:t>
            </a:r>
            <a:r>
              <a:rPr lang="en-US" dirty="0"/>
              <a:t> </a:t>
            </a:r>
            <a:r>
              <a:rPr lang="en-US" dirty="0" err="1"/>
              <a:t>huffman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in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se </a:t>
            </a:r>
            <a:r>
              <a:rPr lang="en-US" dirty="0" err="1"/>
              <a:t>pune</a:t>
            </a:r>
            <a:r>
              <a:rPr lang="en-US" dirty="0"/>
              <a:t> </a:t>
            </a:r>
            <a:r>
              <a:rPr lang="en-US" dirty="0" err="1"/>
              <a:t>intensitatea</a:t>
            </a:r>
            <a:r>
              <a:rPr lang="en-US" dirty="0"/>
              <a:t> </a:t>
            </a:r>
            <a:r>
              <a:rPr lang="en-US" dirty="0" err="1"/>
              <a:t>pixelului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are </a:t>
            </a:r>
            <a:r>
              <a:rPr lang="en-US" dirty="0" err="1"/>
              <a:t>acelasi</a:t>
            </a:r>
            <a:r>
              <a:rPr lang="en-US" dirty="0"/>
              <a:t> cod cu </a:t>
            </a:r>
            <a:r>
              <a:rPr lang="en-US" dirty="0" err="1"/>
              <a:t>cel</a:t>
            </a:r>
            <a:r>
              <a:rPr lang="en-US" dirty="0"/>
              <a:t> din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noastra</a:t>
            </a:r>
            <a:r>
              <a:rPr lang="en-US" dirty="0"/>
              <a:t> 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citirii</a:t>
            </a:r>
            <a:r>
              <a:rPr lang="en-US" dirty="0"/>
              <a:t> din </a:t>
            </a:r>
            <a:r>
              <a:rPr lang="en-US" dirty="0" err="1"/>
              <a:t>fisier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0833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C658-8545-546C-75C1-FA3260AF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Detalii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BF930-7A23-7A91-5827-47EC5C86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5734"/>
            <a:ext cx="12192000" cy="4023360"/>
          </a:xfrm>
        </p:spPr>
        <p:txBody>
          <a:bodyPr/>
          <a:lstStyle/>
          <a:p>
            <a:r>
              <a:rPr lang="en-US" dirty="0"/>
              <a:t>4.1 -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vectorului</a:t>
            </a:r>
            <a:r>
              <a:rPr lang="en-US" dirty="0"/>
              <a:t> de </a:t>
            </a:r>
            <a:r>
              <a:rPr lang="en-US" dirty="0" err="1"/>
              <a:t>Pixeli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se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parintii</a:t>
            </a:r>
            <a:endParaRPr lang="en-US" dirty="0"/>
          </a:p>
          <a:p>
            <a:r>
              <a:rPr lang="en-US" dirty="0"/>
              <a:t>- Se </a:t>
            </a:r>
            <a:r>
              <a:rPr lang="en-US" dirty="0" err="1"/>
              <a:t>parcurge</a:t>
            </a:r>
            <a:r>
              <a:rPr lang="en-US" dirty="0"/>
              <a:t> </a:t>
            </a:r>
            <a:r>
              <a:rPr lang="en-US" dirty="0" err="1"/>
              <a:t>vectorul</a:t>
            </a:r>
            <a:r>
              <a:rPr lang="en-US" dirty="0"/>
              <a:t> de </a:t>
            </a:r>
            <a:r>
              <a:rPr lang="en-US" dirty="0" err="1"/>
              <a:t>pixeli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primii</a:t>
            </a:r>
            <a:r>
              <a:rPr lang="en-US" dirty="0"/>
              <a:t> 2 </a:t>
            </a:r>
            <a:r>
              <a:rPr lang="en-US" dirty="0" err="1"/>
              <a:t>pixeli</a:t>
            </a:r>
            <a:r>
              <a:rPr lang="en-US" dirty="0"/>
              <a:t> cu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frecvente</a:t>
            </a:r>
            <a:endParaRPr lang="en-US" dirty="0"/>
          </a:p>
          <a:p>
            <a:r>
              <a:rPr lang="en-US" dirty="0"/>
              <a:t>- Se </a:t>
            </a:r>
            <a:r>
              <a:rPr lang="en-US" dirty="0" err="1"/>
              <a:t>creeaza</a:t>
            </a:r>
            <a:r>
              <a:rPr lang="en-US" dirty="0"/>
              <a:t> </a:t>
            </a:r>
            <a:r>
              <a:rPr lang="en-US" dirty="0" err="1"/>
              <a:t>pixelul</a:t>
            </a:r>
            <a:r>
              <a:rPr lang="en-US" dirty="0"/>
              <a:t> </a:t>
            </a:r>
            <a:r>
              <a:rPr lang="en-US" dirty="0" err="1"/>
              <a:t>parinte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are </a:t>
            </a:r>
            <a:r>
              <a:rPr lang="en-US" dirty="0" err="1"/>
              <a:t>frecventa</a:t>
            </a:r>
            <a:r>
              <a:rPr lang="en-US" dirty="0"/>
              <a:t> </a:t>
            </a:r>
            <a:r>
              <a:rPr lang="en-US" dirty="0" err="1"/>
              <a:t>egala</a:t>
            </a:r>
            <a:r>
              <a:rPr lang="en-US" dirty="0"/>
              <a:t> cu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frecventele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2 </a:t>
            </a:r>
            <a:r>
              <a:rPr lang="en-US" dirty="0" err="1"/>
              <a:t>pixeli</a:t>
            </a:r>
            <a:r>
              <a:rPr lang="en-US" dirty="0"/>
              <a:t> </a:t>
            </a:r>
            <a:r>
              <a:rPr lang="en-US" dirty="0" err="1"/>
              <a:t>tocmai</a:t>
            </a:r>
            <a:r>
              <a:rPr lang="en-US" dirty="0"/>
              <a:t> </a:t>
            </a:r>
            <a:r>
              <a:rPr lang="en-US" dirty="0" err="1"/>
              <a:t>adaugati</a:t>
            </a:r>
            <a:endParaRPr lang="en-US" dirty="0"/>
          </a:p>
          <a:p>
            <a:r>
              <a:rPr lang="en-US" dirty="0"/>
              <a:t>- Se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pixelul</a:t>
            </a:r>
            <a:r>
              <a:rPr lang="en-US" dirty="0"/>
              <a:t> </a:t>
            </a:r>
            <a:r>
              <a:rPr lang="en-US" dirty="0" err="1"/>
              <a:t>parinte</a:t>
            </a:r>
            <a:r>
              <a:rPr lang="en-US" dirty="0"/>
              <a:t> in </a:t>
            </a:r>
            <a:r>
              <a:rPr lang="en-US" dirty="0" err="1"/>
              <a:t>vectorul</a:t>
            </a:r>
            <a:r>
              <a:rPr lang="en-US" dirty="0"/>
              <a:t> initial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sortare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se </a:t>
            </a:r>
            <a:r>
              <a:rPr lang="en-US" dirty="0" err="1"/>
              <a:t>repeta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cand se </a:t>
            </a:r>
            <a:r>
              <a:rPr lang="en-US" dirty="0" err="1"/>
              <a:t>ramane</a:t>
            </a:r>
            <a:r>
              <a:rPr lang="en-US" dirty="0"/>
              <a:t> cu un </a:t>
            </a:r>
            <a:r>
              <a:rPr lang="en-US" dirty="0" err="1"/>
              <a:t>singur</a:t>
            </a:r>
            <a:r>
              <a:rPr lang="en-US" dirty="0"/>
              <a:t> pixel (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o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nodul</a:t>
            </a:r>
            <a:r>
              <a:rPr lang="en-US" dirty="0"/>
              <a:t> </a:t>
            </a:r>
            <a:r>
              <a:rPr lang="en-US" dirty="0" err="1"/>
              <a:t>radacina</a:t>
            </a:r>
            <a:r>
              <a:rPr lang="en-US" dirty="0"/>
              <a:t> in arbore)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84196-0952-B5B9-18C8-AB71D223F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1636"/>
            <a:ext cx="5804115" cy="235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1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E2C14-F9C0-5F83-0889-3552FA6DD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186"/>
            <a:ext cx="12192000" cy="6288975"/>
          </a:xfrm>
        </p:spPr>
        <p:txBody>
          <a:bodyPr/>
          <a:lstStyle/>
          <a:p>
            <a:r>
              <a:rPr lang="en-US" dirty="0"/>
              <a:t>4.2 -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nod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parcurgerea</a:t>
            </a:r>
            <a:r>
              <a:rPr lang="en-US" dirty="0"/>
              <a:t> </a:t>
            </a:r>
            <a:r>
              <a:rPr lang="en-US" dirty="0" err="1"/>
              <a:t>arborelui</a:t>
            </a:r>
            <a:endParaRPr lang="en-US" dirty="0"/>
          </a:p>
          <a:p>
            <a:r>
              <a:rPr lang="en-US" dirty="0"/>
              <a:t>- In prima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parintelui</a:t>
            </a:r>
            <a:r>
              <a:rPr lang="en-US" dirty="0"/>
              <a:t> o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copilului</a:t>
            </a:r>
            <a:r>
              <a:rPr lang="en-US" dirty="0"/>
              <a:t> </a:t>
            </a:r>
            <a:r>
              <a:rPr lang="en-US" dirty="0" err="1"/>
              <a:t>concatena</a:t>
            </a:r>
            <a:r>
              <a:rPr lang="en-US" dirty="0"/>
              <a:t> cu '1' </a:t>
            </a:r>
            <a:r>
              <a:rPr lang="en-US" dirty="0" err="1"/>
              <a:t>sau</a:t>
            </a:r>
            <a:r>
              <a:rPr lang="en-US" dirty="0"/>
              <a:t> '0'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copil</a:t>
            </a:r>
            <a:r>
              <a:rPr lang="en-US" dirty="0"/>
              <a:t> </a:t>
            </a:r>
            <a:r>
              <a:rPr lang="en-US" dirty="0" err="1"/>
              <a:t>dreapta</a:t>
            </a:r>
            <a:r>
              <a:rPr lang="en-US" dirty="0"/>
              <a:t> respective </a:t>
            </a:r>
            <a:r>
              <a:rPr lang="en-US" dirty="0" err="1"/>
              <a:t>copil</a:t>
            </a:r>
            <a:r>
              <a:rPr lang="en-US" dirty="0"/>
              <a:t> </a:t>
            </a:r>
            <a:r>
              <a:rPr lang="en-US" dirty="0" err="1"/>
              <a:t>stanga</a:t>
            </a:r>
            <a:endParaRPr lang="en-US" dirty="0"/>
          </a:p>
          <a:p>
            <a:r>
              <a:rPr lang="en-US" dirty="0"/>
              <a:t>- In 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se </a:t>
            </a:r>
            <a:r>
              <a:rPr lang="en-US" dirty="0" err="1"/>
              <a:t>parcurge</a:t>
            </a:r>
            <a:r>
              <a:rPr lang="en-US" dirty="0"/>
              <a:t> in </a:t>
            </a:r>
            <a:r>
              <a:rPr lang="en-US" dirty="0" err="1"/>
              <a:t>preordine</a:t>
            </a:r>
            <a:r>
              <a:rPr lang="en-US" dirty="0"/>
              <a:t> </a:t>
            </a:r>
            <a:r>
              <a:rPr lang="en-US" dirty="0" err="1"/>
              <a:t>arborele</a:t>
            </a:r>
            <a:r>
              <a:rPr lang="en-US" dirty="0"/>
              <a:t> </a:t>
            </a:r>
            <a:r>
              <a:rPr lang="en-US" dirty="0" err="1"/>
              <a:t>incepand</a:t>
            </a:r>
            <a:r>
              <a:rPr lang="en-US" dirty="0"/>
              <a:t> cu </a:t>
            </a:r>
            <a:r>
              <a:rPr lang="en-US" dirty="0" err="1"/>
              <a:t>nodul</a:t>
            </a:r>
            <a:r>
              <a:rPr lang="en-US" dirty="0"/>
              <a:t> </a:t>
            </a:r>
            <a:r>
              <a:rPr lang="en-US" dirty="0" err="1"/>
              <a:t>radacina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nod se </a:t>
            </a:r>
            <a:r>
              <a:rPr lang="en-US" dirty="0" err="1"/>
              <a:t>apeleaza</a:t>
            </a:r>
            <a:r>
              <a:rPr lang="en-US" dirty="0"/>
              <a:t> prima </a:t>
            </a:r>
            <a:r>
              <a:rPr lang="en-US" dirty="0" err="1"/>
              <a:t>functie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0CE9E-EF41-768F-3037-35265F5B9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1804"/>
            <a:ext cx="8613345" cy="332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5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08F36-8B7E-8097-4418-EB7F395C9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349042"/>
          </a:xfrm>
        </p:spPr>
        <p:txBody>
          <a:bodyPr/>
          <a:lstStyle/>
          <a:p>
            <a:r>
              <a:rPr lang="en-US" dirty="0"/>
              <a:t>4.3 - </a:t>
            </a:r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arborelui</a:t>
            </a:r>
            <a:r>
              <a:rPr lang="en-US" dirty="0"/>
              <a:t> </a:t>
            </a:r>
            <a:r>
              <a:rPr lang="en-US" dirty="0" err="1"/>
              <a:t>huffman</a:t>
            </a:r>
            <a:endParaRPr lang="en-US" dirty="0"/>
          </a:p>
          <a:p>
            <a:r>
              <a:rPr lang="en-US" dirty="0"/>
              <a:t>- Se </a:t>
            </a:r>
            <a:r>
              <a:rPr lang="en-US" dirty="0" err="1"/>
              <a:t>parcurg</a:t>
            </a:r>
            <a:r>
              <a:rPr lang="en-US" dirty="0"/>
              <a:t> </a:t>
            </a:r>
            <a:r>
              <a:rPr lang="en-US" dirty="0" err="1"/>
              <a:t>pixelii</a:t>
            </a:r>
            <a:r>
              <a:rPr lang="en-US" dirty="0"/>
              <a:t> din 2 in 2</a:t>
            </a:r>
          </a:p>
          <a:p>
            <a:r>
              <a:rPr lang="en-US" dirty="0"/>
              <a:t>- Se </a:t>
            </a:r>
            <a:r>
              <a:rPr lang="en-US" dirty="0" err="1"/>
              <a:t>calculeaza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frecventelor</a:t>
            </a:r>
            <a:r>
              <a:rPr lang="en-US" dirty="0"/>
              <a:t> </a:t>
            </a:r>
            <a:r>
              <a:rPr lang="en-US" dirty="0" err="1"/>
              <a:t>acestora</a:t>
            </a:r>
            <a:endParaRPr lang="en-US" dirty="0"/>
          </a:p>
          <a:p>
            <a:r>
              <a:rPr lang="en-US" dirty="0"/>
              <a:t>- Se </a:t>
            </a:r>
            <a:r>
              <a:rPr lang="en-US" dirty="0" err="1"/>
              <a:t>parcurg</a:t>
            </a:r>
            <a:r>
              <a:rPr lang="en-US" dirty="0"/>
              <a:t>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nodurilor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cauta</a:t>
            </a:r>
            <a:r>
              <a:rPr lang="en-US" dirty="0"/>
              <a:t> un nod </a:t>
            </a:r>
            <a:r>
              <a:rPr lang="en-US" dirty="0" err="1"/>
              <a:t>ce</a:t>
            </a:r>
            <a:r>
              <a:rPr lang="en-US" dirty="0"/>
              <a:t> are </a:t>
            </a:r>
            <a:r>
              <a:rPr lang="en-US" dirty="0" err="1"/>
              <a:t>intensitatea</a:t>
            </a:r>
            <a:r>
              <a:rPr lang="en-US" dirty="0"/>
              <a:t> -1,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frecventa</a:t>
            </a:r>
            <a:r>
              <a:rPr lang="en-US" dirty="0"/>
              <a:t> cu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calculata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care nu are </a:t>
            </a:r>
            <a:r>
              <a:rPr lang="en-US" dirty="0" err="1"/>
              <a:t>copii</a:t>
            </a:r>
            <a:endParaRPr lang="en-US" dirty="0"/>
          </a:p>
          <a:p>
            <a:r>
              <a:rPr lang="en-US" dirty="0"/>
              <a:t>- Daca se </a:t>
            </a:r>
            <a:r>
              <a:rPr lang="en-US" dirty="0" err="1"/>
              <a:t>gaseste</a:t>
            </a:r>
            <a:r>
              <a:rPr lang="en-US" dirty="0"/>
              <a:t> un </a:t>
            </a:r>
            <a:r>
              <a:rPr lang="en-US" dirty="0" err="1"/>
              <a:t>astfel</a:t>
            </a:r>
            <a:r>
              <a:rPr lang="en-US" dirty="0"/>
              <a:t> de nod </a:t>
            </a:r>
            <a:r>
              <a:rPr lang="en-US" dirty="0" err="1"/>
              <a:t>atunci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copii</a:t>
            </a:r>
            <a:r>
              <a:rPr lang="en-US" dirty="0"/>
              <a:t> o </a:t>
            </a:r>
            <a:r>
              <a:rPr lang="en-US" dirty="0" err="1"/>
              <a:t>sa</a:t>
            </a:r>
            <a:r>
              <a:rPr lang="en-US" dirty="0"/>
              <a:t> ii fie </a:t>
            </a:r>
            <a:r>
              <a:rPr lang="en-US" dirty="0" err="1"/>
              <a:t>asignati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2 </a:t>
            </a:r>
            <a:r>
              <a:rPr lang="en-US" dirty="0" err="1"/>
              <a:t>noduri</a:t>
            </a:r>
            <a:r>
              <a:rPr lang="en-US" dirty="0"/>
              <a:t> </a:t>
            </a:r>
            <a:r>
              <a:rPr lang="en-US" dirty="0" err="1"/>
              <a:t>curente</a:t>
            </a:r>
            <a:r>
              <a:rPr lang="en-US" dirty="0"/>
              <a:t> (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 o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fiu</a:t>
            </a:r>
            <a:r>
              <a:rPr lang="en-US" dirty="0"/>
              <a:t> </a:t>
            </a:r>
            <a:r>
              <a:rPr lang="en-US" dirty="0" err="1"/>
              <a:t>stanga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celalalt</a:t>
            </a:r>
            <a:r>
              <a:rPr lang="en-US" dirty="0"/>
              <a:t> </a:t>
            </a:r>
            <a:r>
              <a:rPr lang="en-US" dirty="0" err="1"/>
              <a:t>fiu</a:t>
            </a:r>
            <a:r>
              <a:rPr lang="en-US" dirty="0"/>
              <a:t> </a:t>
            </a:r>
            <a:r>
              <a:rPr lang="en-US" dirty="0" err="1"/>
              <a:t>dreapta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77488-A9A0-33C0-59BE-8D66BD54E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5813"/>
            <a:ext cx="7888830" cy="346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6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00D2-B2C2-255D-AD88-F51C30F3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29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4.4 - </a:t>
            </a:r>
            <a:r>
              <a:rPr lang="en-US" dirty="0" err="1"/>
              <a:t>Calcularea</a:t>
            </a:r>
            <a:r>
              <a:rPr lang="en-US" dirty="0"/>
              <a:t> </a:t>
            </a:r>
            <a:r>
              <a:rPr lang="en-US" dirty="0" err="1"/>
              <a:t>raportului</a:t>
            </a:r>
            <a:r>
              <a:rPr lang="en-US" dirty="0"/>
              <a:t> de </a:t>
            </a:r>
            <a:r>
              <a:rPr lang="en-US" dirty="0" err="1"/>
              <a:t>comprimare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 Se </a:t>
            </a:r>
            <a:r>
              <a:rPr lang="en-US" dirty="0" err="1"/>
              <a:t>parcurge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pixel se </a:t>
            </a:r>
            <a:r>
              <a:rPr lang="en-US" dirty="0" err="1"/>
              <a:t>insumeaza</a:t>
            </a:r>
            <a:r>
              <a:rPr lang="en-US" dirty="0"/>
              <a:t>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huffman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variabila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 La final se </a:t>
            </a:r>
            <a:r>
              <a:rPr lang="en-US" dirty="0" err="1"/>
              <a:t>afiseaza</a:t>
            </a:r>
            <a:r>
              <a:rPr lang="en-US" dirty="0"/>
              <a:t> </a:t>
            </a:r>
            <a:r>
              <a:rPr lang="en-US" dirty="0" err="1"/>
              <a:t>raportul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total de </a:t>
            </a:r>
            <a:r>
              <a:rPr lang="en-US" dirty="0" err="1"/>
              <a:t>pixeli</a:t>
            </a:r>
            <a:r>
              <a:rPr lang="en-US" dirty="0"/>
              <a:t> ai </a:t>
            </a:r>
            <a:r>
              <a:rPr lang="en-US" dirty="0" err="1"/>
              <a:t>imaginii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calculata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3B4FBE-2161-C894-AB6B-49D48AF53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1502068" cy="29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080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237</TotalTime>
  <Words>900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Comprimarea si decomprimarea imaginilor Grayscale</vt:lpstr>
      <vt:lpstr>1. Introducere</vt:lpstr>
      <vt:lpstr>2. Manual de utilizare</vt:lpstr>
      <vt:lpstr>3. Pasii efectuati pentru implementarea algoritmului</vt:lpstr>
      <vt:lpstr>PowerPoint Presentation</vt:lpstr>
      <vt:lpstr>4. Detalii de implementare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Rezultate</vt:lpstr>
      <vt:lpstr>6. 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Comprimarea si decomprimarea imaginilor Grayscale</dc:title>
  <dc:creator>Ioan-Octavian Stanciu</dc:creator>
  <cp:lastModifiedBy>Ioan-Octavian Stanciu</cp:lastModifiedBy>
  <cp:revision>3</cp:revision>
  <dcterms:created xsi:type="dcterms:W3CDTF">2022-05-21T16:23:43Z</dcterms:created>
  <dcterms:modified xsi:type="dcterms:W3CDTF">2022-05-21T20:22:16Z</dcterms:modified>
</cp:coreProperties>
</file>