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9601200" cy="12801600" type="A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56" autoAdjust="0"/>
    <p:restoredTop sz="94660"/>
  </p:normalViewPr>
  <p:slideViewPr>
    <p:cSldViewPr snapToGrid="0">
      <p:cViewPr>
        <p:scale>
          <a:sx n="125" d="100"/>
          <a:sy n="125" d="100"/>
        </p:scale>
        <p:origin x="1800" y="-30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0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7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6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27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8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2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2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9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FF15-224B-4A9A-8954-75E6598B4FD0}" type="datetimeFigureOut">
              <a:rPr lang="pl-PL" smtClean="0"/>
              <a:t>2017-12-06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AFFC-5805-4DED-9318-27FD75B136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2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821" y="1757769"/>
            <a:ext cx="4527442" cy="38087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sz="1050" dirty="0">
                <a:latin typeface="Comic Sans MS" panose="030F0702030302020204" pitchFamily="66" charset="0"/>
              </a:rPr>
              <a:t>    Jednym z najpowszechniejszych rodzajów prowadzenia symulacji w fizyce plazmy są symulacje </a:t>
            </a:r>
            <a:r>
              <a:rPr lang="pl-PL" sz="1050" i="1" dirty="0">
                <a:latin typeface="Comic Sans MS" panose="030F0702030302020204" pitchFamily="66" charset="0"/>
              </a:rPr>
              <a:t>Particle-in-Cell</a:t>
            </a:r>
            <a:r>
              <a:rPr lang="pl-PL" sz="1050" dirty="0">
                <a:latin typeface="Comic Sans MS" panose="030F0702030302020204" pitchFamily="66" charset="0"/>
              </a:rPr>
              <a:t> (PIC), łączące rozwiązywanie równań Maxwella na dyskretnych siatkach z ewolucją czasową gęstości ładunku i prądu w układzie prowadzoną poprzez iterowanie równań ruchu </a:t>
            </a:r>
            <a:r>
              <a:rPr lang="pl-PL" sz="1050" b="1" dirty="0">
                <a:latin typeface="Comic Sans MS" panose="030F0702030302020204" pitchFamily="66" charset="0"/>
              </a:rPr>
              <a:t>makrocząstek</a:t>
            </a:r>
            <a:r>
              <a:rPr lang="pl-PL" sz="1050" dirty="0">
                <a:latin typeface="Comic Sans MS" panose="030F0702030302020204" pitchFamily="66" charset="0"/>
              </a:rPr>
              <a:t> odpowiadających grupom cząstek rzeczywistych. Tradycyjnie symulacje tego typu wykonywane są w językach niskopoziomowych,jak C i Fortran. Te zaś są jednak trudne w obsłudze, utrzymaniu i ponownym wykorzystaniu. </a:t>
            </a:r>
          </a:p>
          <a:p>
            <a:pPr algn="just"/>
            <a:r>
              <a:rPr lang="pl-PL" sz="1050" dirty="0">
                <a:latin typeface="Comic Sans MS" panose="030F0702030302020204" pitchFamily="66" charset="0"/>
              </a:rPr>
              <a:t>    Alternatywnym podejściem jest wykorzystanie języków wysokopoziomowych, jak </a:t>
            </a:r>
            <a:r>
              <a:rPr lang="pl-PL" sz="1050" b="1" dirty="0">
                <a:latin typeface="Comic Sans MS" panose="030F0702030302020204" pitchFamily="66" charset="0"/>
              </a:rPr>
              <a:t>Python, </a:t>
            </a:r>
            <a:r>
              <a:rPr lang="pl-PL" sz="1050" dirty="0">
                <a:latin typeface="Comic Sans MS" panose="030F0702030302020204" pitchFamily="66" charset="0"/>
              </a:rPr>
              <a:t>zdolnych do zbliżenia się do poziomów wydajności reprezentowanych przez poprzednio wymienione języki  poprzezodwołania do bibliotek implementujących zoptymalizowane operacje na wektorach bądź tablicach wielowymiarowych (</a:t>
            </a:r>
            <a:r>
              <a:rPr lang="pl-PL" sz="1050" i="1" dirty="0">
                <a:latin typeface="Comic Sans MS" panose="030F0702030302020204" pitchFamily="66" charset="0"/>
              </a:rPr>
              <a:t>Numpy</a:t>
            </a:r>
            <a:r>
              <a:rPr lang="pl-PL" sz="1050" dirty="0">
                <a:latin typeface="Comic Sans MS" panose="030F0702030302020204" pitchFamily="66" charset="0"/>
              </a:rPr>
              <a:t>) bądź kompilację Just-In-Time (</a:t>
            </a:r>
            <a:r>
              <a:rPr lang="pl-PL" sz="1050" i="1" dirty="0">
                <a:latin typeface="Comic Sans MS" panose="030F0702030302020204" pitchFamily="66" charset="0"/>
              </a:rPr>
              <a:t>Numba</a:t>
            </a:r>
            <a:r>
              <a:rPr lang="pl-PL" sz="1050" dirty="0">
                <a:latin typeface="Comic Sans MS" panose="030F0702030302020204" pitchFamily="66" charset="0"/>
              </a:rPr>
              <a:t>).</a:t>
            </a:r>
          </a:p>
          <a:p>
            <a:pPr algn="just"/>
            <a:r>
              <a:rPr lang="pl-PL" sz="1050" dirty="0">
                <a:latin typeface="Comic Sans MS" panose="030F0702030302020204" pitchFamily="66" charset="0"/>
              </a:rPr>
              <a:t>    Bieżąca praca polega na implementacji w Pythonie przykładowego programu Particle-in-Cell realizującego jednowymiarową przestrzennie i trójwymiarową w kwestii prędkości cząstek symulację interakcji wiązki laserowej z tarczą wodorową, wraz z pomniejszymi symulacjami elektrostatycznymi pełniącymi rolę przypadków testowych poszczególnych elementów algorytmu. „Mieszana” wymiarowość symulacji pozwala na modelowanie oddziaływań elektromagnetycznych – w symulacji  w pełni 1D można uwzględnić jedynie oddziaływania elektrostatyczne.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640" y="53772"/>
            <a:ext cx="822605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Dominik Stańczak, Politechnika Warszawska (stanczakdominik@gmail.com)</a:t>
            </a:r>
          </a:p>
          <a:p>
            <a:pPr algn="ctr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dr Sławomir Jabłoński, Instytut Fizyki Plazmy i Laserowej Mikrosyntezy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365" y="683395"/>
            <a:ext cx="9301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Implementacja i analiza wydajności programu do symulacji Particle-in-Cell w języku Python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32" y="5958842"/>
            <a:ext cx="4350149" cy="22822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986190" y="8264239"/>
            <a:ext cx="4358032" cy="9387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sz="1100" dirty="0">
                <a:latin typeface="Comic Sans MS" panose="030F0702030302020204" pitchFamily="66" charset="0"/>
              </a:rPr>
              <a:t>Niefizyczna niestabilność siatki, wynikająca z numerycznego nagrzewania cząstek i zależna od przyjętych parametrów. Wynika z kolizji między opisem ciągłym (położenia cząstek) a dyskretnym (siatka) w zastosowanych metodach numerycznych. Wykres w jednowymiarowej przestrzeni fazowej.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2821" y="9339035"/>
            <a:ext cx="9187919" cy="3419653"/>
            <a:chOff x="-9581787" y="5094628"/>
            <a:chExt cx="6637868" cy="4705704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81786" y="5094628"/>
              <a:ext cx="6630946" cy="3413955"/>
            </a:xfrm>
            <a:prstGeom prst="rect">
              <a:avLst/>
            </a:prstGeom>
            <a:grpFill/>
            <a:ln w="38100">
              <a:solidFill>
                <a:schemeClr val="accent5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-9581787" y="8508583"/>
              <a:ext cx="6637868" cy="1291749"/>
            </a:xfrm>
            <a:prstGeom prst="rect">
              <a:avLst/>
            </a:prstGeom>
            <a:grpFill/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100" dirty="0">
                  <a:latin typeface="Comic Sans MS" panose="030F0702030302020204" pitchFamily="66" charset="0"/>
                </a:rPr>
                <a:t>Symulacja interakcji tarczy wodorowej z impulsem laserowym. Po lewej: </a:t>
              </a:r>
              <a:r>
                <a:rPr lang="pl-PL" sz="11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pole elektryczne</a:t>
              </a:r>
              <a:r>
                <a:rPr lang="pl-PL" sz="1100" dirty="0">
                  <a:latin typeface="Comic Sans MS" panose="030F0702030302020204" pitchFamily="66" charset="0"/>
                </a:rPr>
                <a:t> powodowane wiązką zostaje w większości wytłumione przez tarczę, w której depozytowana zostaje energia. Po prawej: przestrzenna koncentracja cząstek w układzie. </a:t>
              </a:r>
              <a:r>
                <a:rPr lang="pl-PL" sz="11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Elektrony</a:t>
              </a:r>
              <a:r>
                <a:rPr lang="pl-PL" sz="1100" dirty="0">
                  <a:latin typeface="Comic Sans MS" panose="030F0702030302020204" pitchFamily="66" charset="0"/>
                </a:rPr>
                <a:t>, jako lżejsze, szybko przesuwają się w głąb tarczy. Koncentracja </a:t>
              </a:r>
              <a:r>
                <a:rPr lang="pl-PL" sz="11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protonów </a:t>
              </a:r>
              <a:r>
                <a:rPr lang="pl-PL" sz="1100" dirty="0">
                  <a:latin typeface="Comic Sans MS" panose="030F0702030302020204" pitchFamily="66" charset="0"/>
                </a:rPr>
                <a:t>zmienia się dużo wolniej, lecz wciąż próbują one dogonić </a:t>
              </a:r>
              <a:r>
                <a:rPr lang="pl-PL" sz="11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elektrony</a:t>
              </a:r>
              <a:r>
                <a:rPr lang="pl-PL" sz="1100" dirty="0">
                  <a:latin typeface="Comic Sans MS" panose="030F0702030302020204" pitchFamily="66" charset="0"/>
                </a:rPr>
                <a:t> w celu zobojętnienia nadmiaru ujemnego ładunku. Tarcza zostaje więc silnie skompresowana. Układ tego typu można wykorzystać na przykład do akceleracji jonów do wysokich energii.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52706" y="2007391"/>
            <a:ext cx="4358034" cy="3722389"/>
            <a:chOff x="-1694755" y="8131816"/>
            <a:chExt cx="6866561" cy="4645950"/>
          </a:xfrm>
          <a:solidFill>
            <a:schemeClr val="bg1"/>
          </a:solidFill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753" y="8131816"/>
              <a:ext cx="6866559" cy="3658157"/>
            </a:xfrm>
            <a:prstGeom prst="rect">
              <a:avLst/>
            </a:prstGeom>
            <a:grpFill/>
            <a:ln w="28575">
              <a:solidFill>
                <a:schemeClr val="accent5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-1694755" y="11817419"/>
              <a:ext cx="6866559" cy="960347"/>
            </a:xfrm>
            <a:prstGeom prst="rect">
              <a:avLst/>
            </a:prstGeom>
            <a:grpFill/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100" dirty="0">
                  <a:latin typeface="Comic Sans MS" panose="030F0702030302020204" pitchFamily="66" charset="0"/>
                </a:rPr>
                <a:t>Niestabilność dwóch strumieni zimnej plazmy, silnie powiązana z niestabilnością Kelvina-Helmholtza. Cząstki </a:t>
              </a:r>
              <a:r>
                <a:rPr lang="pl-PL" sz="11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czerwone</a:t>
              </a:r>
              <a:r>
                <a:rPr lang="pl-PL" sz="1100" dirty="0">
                  <a:latin typeface="Comic Sans MS" panose="030F0702030302020204" pitchFamily="66" charset="0"/>
                </a:rPr>
                <a:t> i </a:t>
              </a:r>
              <a:r>
                <a:rPr lang="pl-PL" sz="11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niebieskie</a:t>
              </a:r>
              <a:r>
                <a:rPr lang="pl-PL" sz="1100" dirty="0">
                  <a:latin typeface="Comic Sans MS" panose="030F0702030302020204" pitchFamily="66" charset="0"/>
                </a:rPr>
                <a:t> pochodzą z dwóch strumieni elektronów o początkowo przeciwnych prędkościach.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5E48F-9295-40F5-A754-7BB19CFDE025}"/>
              </a:ext>
            </a:extLst>
          </p:cNvPr>
          <p:cNvGrpSpPr/>
          <p:nvPr/>
        </p:nvGrpSpPr>
        <p:grpSpPr>
          <a:xfrm>
            <a:off x="392230" y="5702581"/>
            <a:ext cx="4156265" cy="3394005"/>
            <a:chOff x="392230" y="5702584"/>
            <a:chExt cx="3829250" cy="35377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0E9B5D-7F6A-46A4-95C3-6FB80687730F}"/>
                </a:ext>
              </a:extLst>
            </p:cNvPr>
            <p:cNvSpPr txBox="1"/>
            <p:nvPr/>
          </p:nvSpPr>
          <p:spPr>
            <a:xfrm>
              <a:off x="392230" y="8181651"/>
              <a:ext cx="3829250" cy="10586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000" dirty="0">
                  <a:latin typeface="Comic Sans MS" panose="030F0702030302020204" pitchFamily="66" charset="0"/>
                </a:rPr>
                <a:t>Wyniki porównania benchmarków dla symulacji elektromagnetycznej między kodem w Pythonie, kodem z włączoną kompilacją just-in-time oraz specjalnie przygotowanym analogicznym kodem w C/C++. Jak się okazuje, Python w wybranej wysokopoziomowej implementacji na CPU ma lepsze osiągi niż C/C++, </a:t>
              </a:r>
              <a:r>
                <a:rPr lang="pl-PL" sz="1000">
                  <a:latin typeface="Comic Sans MS" panose="030F0702030302020204" pitchFamily="66" charset="0"/>
                </a:rPr>
                <a:t>lecz gdy dodamy optymalizację, C/C++ łatwo go wyprzedza.</a:t>
              </a:r>
              <a:endParaRPr lang="pl-PL" sz="1000" dirty="0">
                <a:latin typeface="Comic Sans MS" panose="030F0702030302020204" pitchFamily="66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310D1A-62BB-4071-A0D1-D0155D450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" t="11165" r="9040" b="1567"/>
            <a:stretch/>
          </p:blipFill>
          <p:spPr>
            <a:xfrm>
              <a:off x="411561" y="5702584"/>
              <a:ext cx="3809919" cy="248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78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424</Words>
  <Application>Microsoft Office PowerPoint</Application>
  <PresentationFormat>A3 Paper (297x420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</dc:creator>
  <cp:lastModifiedBy>Dominik</cp:lastModifiedBy>
  <cp:revision>26</cp:revision>
  <dcterms:created xsi:type="dcterms:W3CDTF">2017-09-27T07:38:31Z</dcterms:created>
  <dcterms:modified xsi:type="dcterms:W3CDTF">2017-12-06T21:40:07Z</dcterms:modified>
</cp:coreProperties>
</file>