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93" r:id="rId4"/>
    <p:sldId id="301" r:id="rId5"/>
    <p:sldId id="302" r:id="rId6"/>
    <p:sldId id="303" r:id="rId7"/>
    <p:sldId id="260" r:id="rId8"/>
    <p:sldId id="273" r:id="rId9"/>
    <p:sldId id="261" r:id="rId10"/>
    <p:sldId id="267" r:id="rId11"/>
    <p:sldId id="268" r:id="rId12"/>
    <p:sldId id="265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3" r:id="rId22"/>
    <p:sldId id="281" r:id="rId23"/>
    <p:sldId id="282" r:id="rId24"/>
    <p:sldId id="283" r:id="rId25"/>
    <p:sldId id="26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0" r:id="rId35"/>
    <p:sldId id="296" r:id="rId36"/>
    <p:sldId id="295" r:id="rId37"/>
    <p:sldId id="297" r:id="rId38"/>
    <p:sldId id="299" r:id="rId39"/>
    <p:sldId id="298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34034-20D1-4955-8F07-547F2E923B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939FCE-7EE2-439D-8093-3FBACDEAD95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Background</a:t>
          </a:r>
        </a:p>
      </dgm:t>
    </dgm:pt>
    <dgm:pt modelId="{D93EFCB6-8C0F-430A-9E40-43A8F537B0B4}" type="parTrans" cxnId="{05CC26EB-2CF5-4ABF-8C4C-2677F4292157}">
      <dgm:prSet/>
      <dgm:spPr/>
      <dgm:t>
        <a:bodyPr/>
        <a:lstStyle/>
        <a:p>
          <a:endParaRPr lang="en-US"/>
        </a:p>
      </dgm:t>
    </dgm:pt>
    <dgm:pt modelId="{62536C12-BC8C-4141-9056-5387A3B673DF}" type="sibTrans" cxnId="{05CC26EB-2CF5-4ABF-8C4C-2677F4292157}">
      <dgm:prSet/>
      <dgm:spPr/>
      <dgm:t>
        <a:bodyPr/>
        <a:lstStyle/>
        <a:p>
          <a:endParaRPr lang="en-US"/>
        </a:p>
      </dgm:t>
    </dgm:pt>
    <dgm:pt modelId="{89209884-8C63-4890-8469-E4B29D8737CB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Purpose of Research</a:t>
          </a:r>
        </a:p>
      </dgm:t>
    </dgm:pt>
    <dgm:pt modelId="{B3D0FEF9-F528-4237-B748-9EAC778D151B}" type="parTrans" cxnId="{D67801A6-0653-490E-8829-D085CA3BD9E4}">
      <dgm:prSet/>
      <dgm:spPr/>
      <dgm:t>
        <a:bodyPr/>
        <a:lstStyle/>
        <a:p>
          <a:endParaRPr lang="en-US"/>
        </a:p>
      </dgm:t>
    </dgm:pt>
    <dgm:pt modelId="{A84B06ED-DD0C-4505-B84A-83F74BF716EE}" type="sibTrans" cxnId="{D67801A6-0653-490E-8829-D085CA3BD9E4}">
      <dgm:prSet/>
      <dgm:spPr/>
      <dgm:t>
        <a:bodyPr/>
        <a:lstStyle/>
        <a:p>
          <a:endParaRPr lang="en-US"/>
        </a:p>
      </dgm:t>
    </dgm:pt>
    <dgm:pt modelId="{E204C60E-4475-4C98-BA7C-D89DC4CBF583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Methods</a:t>
          </a:r>
        </a:p>
      </dgm:t>
    </dgm:pt>
    <dgm:pt modelId="{CEF4A712-B0E8-4E16-9924-C394964989DA}" type="parTrans" cxnId="{E9AEF830-6E3D-424B-BC4D-CF55500FB80C}">
      <dgm:prSet/>
      <dgm:spPr/>
      <dgm:t>
        <a:bodyPr/>
        <a:lstStyle/>
        <a:p>
          <a:endParaRPr lang="en-US"/>
        </a:p>
      </dgm:t>
    </dgm:pt>
    <dgm:pt modelId="{841840D0-0EF2-471E-B07B-79FA7AAF74E1}" type="sibTrans" cxnId="{E9AEF830-6E3D-424B-BC4D-CF55500FB80C}">
      <dgm:prSet/>
      <dgm:spPr/>
      <dgm:t>
        <a:bodyPr/>
        <a:lstStyle/>
        <a:p>
          <a:endParaRPr lang="en-US"/>
        </a:p>
      </dgm:t>
    </dgm:pt>
    <dgm:pt modelId="{6A48B771-F66B-432A-AC27-D42C17DDCC6E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Results/Discussion</a:t>
          </a:r>
        </a:p>
      </dgm:t>
    </dgm:pt>
    <dgm:pt modelId="{BEB224D4-EF49-450B-B2EA-02999235F463}" type="parTrans" cxnId="{D9804827-6582-4388-BC8C-9A6096626894}">
      <dgm:prSet/>
      <dgm:spPr/>
      <dgm:t>
        <a:bodyPr/>
        <a:lstStyle/>
        <a:p>
          <a:endParaRPr lang="en-US"/>
        </a:p>
      </dgm:t>
    </dgm:pt>
    <dgm:pt modelId="{2693DCD8-A9D5-4DE3-A3DD-0B27FD5A58F2}" type="sibTrans" cxnId="{D9804827-6582-4388-BC8C-9A6096626894}">
      <dgm:prSet/>
      <dgm:spPr/>
      <dgm:t>
        <a:bodyPr/>
        <a:lstStyle/>
        <a:p>
          <a:endParaRPr lang="en-US"/>
        </a:p>
      </dgm:t>
    </dgm:pt>
    <dgm:pt modelId="{A7FC1740-1A07-4BE1-AA87-C59F9664E871}" type="pres">
      <dgm:prSet presAssocID="{2FC34034-20D1-4955-8F07-547F2E923BE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2B64B79-7F00-4A49-888E-5E657D09120C}" type="pres">
      <dgm:prSet presAssocID="{2FC34034-20D1-4955-8F07-547F2E923BE2}" presName="Name1" presStyleCnt="0"/>
      <dgm:spPr/>
    </dgm:pt>
    <dgm:pt modelId="{6E4A4210-7FD5-47D9-9275-3A40E5C87BF8}" type="pres">
      <dgm:prSet presAssocID="{2FC34034-20D1-4955-8F07-547F2E923BE2}" presName="cycle" presStyleCnt="0"/>
      <dgm:spPr/>
    </dgm:pt>
    <dgm:pt modelId="{D82B7314-7357-49DB-B821-557E2F2C79ED}" type="pres">
      <dgm:prSet presAssocID="{2FC34034-20D1-4955-8F07-547F2E923BE2}" presName="srcNode" presStyleLbl="node1" presStyleIdx="0" presStyleCnt="4"/>
      <dgm:spPr/>
    </dgm:pt>
    <dgm:pt modelId="{2CAC06B7-F885-4937-A33B-65770A684A01}" type="pres">
      <dgm:prSet presAssocID="{2FC34034-20D1-4955-8F07-547F2E923BE2}" presName="conn" presStyleLbl="parChTrans1D2" presStyleIdx="0" presStyleCnt="1"/>
      <dgm:spPr/>
      <dgm:t>
        <a:bodyPr/>
        <a:lstStyle/>
        <a:p>
          <a:endParaRPr lang="en-US"/>
        </a:p>
      </dgm:t>
    </dgm:pt>
    <dgm:pt modelId="{F76FE6CB-66F6-4A1F-8466-E61D5BE2B116}" type="pres">
      <dgm:prSet presAssocID="{2FC34034-20D1-4955-8F07-547F2E923BE2}" presName="extraNode" presStyleLbl="node1" presStyleIdx="0" presStyleCnt="4"/>
      <dgm:spPr/>
    </dgm:pt>
    <dgm:pt modelId="{5E76F07D-03ED-4EB4-8728-E672C921BCD4}" type="pres">
      <dgm:prSet presAssocID="{2FC34034-20D1-4955-8F07-547F2E923BE2}" presName="dstNode" presStyleLbl="node1" presStyleIdx="0" presStyleCnt="4"/>
      <dgm:spPr/>
    </dgm:pt>
    <dgm:pt modelId="{9B63C6F4-F8B5-4DCB-842B-51654C2A4C75}" type="pres">
      <dgm:prSet presAssocID="{4E939FCE-7EE2-439D-8093-3FBACDEAD95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8CC59-069E-4E4C-AAA6-1600C7A07896}" type="pres">
      <dgm:prSet presAssocID="{4E939FCE-7EE2-439D-8093-3FBACDEAD957}" presName="accent_1" presStyleCnt="0"/>
      <dgm:spPr/>
    </dgm:pt>
    <dgm:pt modelId="{49B8A19E-08EB-4DB5-A9B7-6E86525D1127}" type="pres">
      <dgm:prSet presAssocID="{4E939FCE-7EE2-439D-8093-3FBACDEAD957}" presName="accentRepeatNode" presStyleLbl="solidFgAcc1" presStyleIdx="0" presStyleCnt="4"/>
      <dgm:spPr/>
    </dgm:pt>
    <dgm:pt modelId="{D12A6280-479E-466D-87D3-03A2187542DF}" type="pres">
      <dgm:prSet presAssocID="{89209884-8C63-4890-8469-E4B29D8737C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650EC-ABB9-44FC-B16E-FB7BF4360724}" type="pres">
      <dgm:prSet presAssocID="{89209884-8C63-4890-8469-E4B29D8737CB}" presName="accent_2" presStyleCnt="0"/>
      <dgm:spPr/>
    </dgm:pt>
    <dgm:pt modelId="{D8786307-7C81-4069-9BF2-EB2A81FBACFB}" type="pres">
      <dgm:prSet presAssocID="{89209884-8C63-4890-8469-E4B29D8737CB}" presName="accentRepeatNode" presStyleLbl="solidFgAcc1" presStyleIdx="1" presStyleCnt="4"/>
      <dgm:spPr/>
    </dgm:pt>
    <dgm:pt modelId="{936331CC-4D63-4C3E-BEBA-8D1E3037F4AB}" type="pres">
      <dgm:prSet presAssocID="{E204C60E-4475-4C98-BA7C-D89DC4CBF58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CD631-32C2-4193-83C9-C18730761980}" type="pres">
      <dgm:prSet presAssocID="{E204C60E-4475-4C98-BA7C-D89DC4CBF583}" presName="accent_3" presStyleCnt="0"/>
      <dgm:spPr/>
    </dgm:pt>
    <dgm:pt modelId="{B9CC3BCD-2FAB-4EB2-B321-D0916864BCB2}" type="pres">
      <dgm:prSet presAssocID="{E204C60E-4475-4C98-BA7C-D89DC4CBF583}" presName="accentRepeatNode" presStyleLbl="solidFgAcc1" presStyleIdx="2" presStyleCnt="4"/>
      <dgm:spPr/>
    </dgm:pt>
    <dgm:pt modelId="{163F3EF6-54F0-4241-AB40-B2BD2227492E}" type="pres">
      <dgm:prSet presAssocID="{6A48B771-F66B-432A-AC27-D42C17DDCC6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1F442-4E6D-47BC-B502-A433AFAD9DAA}" type="pres">
      <dgm:prSet presAssocID="{6A48B771-F66B-432A-AC27-D42C17DDCC6E}" presName="accent_4" presStyleCnt="0"/>
      <dgm:spPr/>
    </dgm:pt>
    <dgm:pt modelId="{A277FFA6-AC52-42B5-A992-ED72E26575B7}" type="pres">
      <dgm:prSet presAssocID="{6A48B771-F66B-432A-AC27-D42C17DDCC6E}" presName="accentRepeatNode" presStyleLbl="solidFgAcc1" presStyleIdx="3" presStyleCnt="4"/>
      <dgm:spPr/>
    </dgm:pt>
  </dgm:ptLst>
  <dgm:cxnLst>
    <dgm:cxn modelId="{AC8B1533-AAEC-4594-8A68-31E748EE1CE4}" type="presOf" srcId="{89209884-8C63-4890-8469-E4B29D8737CB}" destId="{D12A6280-479E-466D-87D3-03A2187542DF}" srcOrd="0" destOrd="0" presId="urn:microsoft.com/office/officeart/2008/layout/VerticalCurvedList"/>
    <dgm:cxn modelId="{1EC17E75-C1A7-471F-BD9E-34985553C7FC}" type="presOf" srcId="{4E939FCE-7EE2-439D-8093-3FBACDEAD957}" destId="{9B63C6F4-F8B5-4DCB-842B-51654C2A4C75}" srcOrd="0" destOrd="0" presId="urn:microsoft.com/office/officeart/2008/layout/VerticalCurvedList"/>
    <dgm:cxn modelId="{39DD3AE6-15E5-437E-82F7-948A3EA9FB02}" type="presOf" srcId="{62536C12-BC8C-4141-9056-5387A3B673DF}" destId="{2CAC06B7-F885-4937-A33B-65770A684A01}" srcOrd="0" destOrd="0" presId="urn:microsoft.com/office/officeart/2008/layout/VerticalCurvedList"/>
    <dgm:cxn modelId="{D9804827-6582-4388-BC8C-9A6096626894}" srcId="{2FC34034-20D1-4955-8F07-547F2E923BE2}" destId="{6A48B771-F66B-432A-AC27-D42C17DDCC6E}" srcOrd="3" destOrd="0" parTransId="{BEB224D4-EF49-450B-B2EA-02999235F463}" sibTransId="{2693DCD8-A9D5-4DE3-A3DD-0B27FD5A58F2}"/>
    <dgm:cxn modelId="{69B20BF1-04D9-4FE0-8BA6-B8DB677F5CC7}" type="presOf" srcId="{6A48B771-F66B-432A-AC27-D42C17DDCC6E}" destId="{163F3EF6-54F0-4241-AB40-B2BD2227492E}" srcOrd="0" destOrd="0" presId="urn:microsoft.com/office/officeart/2008/layout/VerticalCurvedList"/>
    <dgm:cxn modelId="{D67801A6-0653-490E-8829-D085CA3BD9E4}" srcId="{2FC34034-20D1-4955-8F07-547F2E923BE2}" destId="{89209884-8C63-4890-8469-E4B29D8737CB}" srcOrd="1" destOrd="0" parTransId="{B3D0FEF9-F528-4237-B748-9EAC778D151B}" sibTransId="{A84B06ED-DD0C-4505-B84A-83F74BF716EE}"/>
    <dgm:cxn modelId="{E9AEF830-6E3D-424B-BC4D-CF55500FB80C}" srcId="{2FC34034-20D1-4955-8F07-547F2E923BE2}" destId="{E204C60E-4475-4C98-BA7C-D89DC4CBF583}" srcOrd="2" destOrd="0" parTransId="{CEF4A712-B0E8-4E16-9924-C394964989DA}" sibTransId="{841840D0-0EF2-471E-B07B-79FA7AAF74E1}"/>
    <dgm:cxn modelId="{55C8F534-91B9-4384-84F4-4A7B33E7961F}" type="presOf" srcId="{E204C60E-4475-4C98-BA7C-D89DC4CBF583}" destId="{936331CC-4D63-4C3E-BEBA-8D1E3037F4AB}" srcOrd="0" destOrd="0" presId="urn:microsoft.com/office/officeart/2008/layout/VerticalCurvedList"/>
    <dgm:cxn modelId="{10FA8F41-8795-49B7-9B45-C59EF888B5E9}" type="presOf" srcId="{2FC34034-20D1-4955-8F07-547F2E923BE2}" destId="{A7FC1740-1A07-4BE1-AA87-C59F9664E871}" srcOrd="0" destOrd="0" presId="urn:microsoft.com/office/officeart/2008/layout/VerticalCurvedList"/>
    <dgm:cxn modelId="{05CC26EB-2CF5-4ABF-8C4C-2677F4292157}" srcId="{2FC34034-20D1-4955-8F07-547F2E923BE2}" destId="{4E939FCE-7EE2-439D-8093-3FBACDEAD957}" srcOrd="0" destOrd="0" parTransId="{D93EFCB6-8C0F-430A-9E40-43A8F537B0B4}" sibTransId="{62536C12-BC8C-4141-9056-5387A3B673DF}"/>
    <dgm:cxn modelId="{4F837541-7290-45B9-B59D-81DB8954606F}" type="presParOf" srcId="{A7FC1740-1A07-4BE1-AA87-C59F9664E871}" destId="{32B64B79-7F00-4A49-888E-5E657D09120C}" srcOrd="0" destOrd="0" presId="urn:microsoft.com/office/officeart/2008/layout/VerticalCurvedList"/>
    <dgm:cxn modelId="{89722B23-D6B1-4775-BE11-DDA0AA825E71}" type="presParOf" srcId="{32B64B79-7F00-4A49-888E-5E657D09120C}" destId="{6E4A4210-7FD5-47D9-9275-3A40E5C87BF8}" srcOrd="0" destOrd="0" presId="urn:microsoft.com/office/officeart/2008/layout/VerticalCurvedList"/>
    <dgm:cxn modelId="{5DA00E4B-E330-4618-92A8-E7B87951C9D6}" type="presParOf" srcId="{6E4A4210-7FD5-47D9-9275-3A40E5C87BF8}" destId="{D82B7314-7357-49DB-B821-557E2F2C79ED}" srcOrd="0" destOrd="0" presId="urn:microsoft.com/office/officeart/2008/layout/VerticalCurvedList"/>
    <dgm:cxn modelId="{59AA1CDC-642C-4419-A65A-C1486217E664}" type="presParOf" srcId="{6E4A4210-7FD5-47D9-9275-3A40E5C87BF8}" destId="{2CAC06B7-F885-4937-A33B-65770A684A01}" srcOrd="1" destOrd="0" presId="urn:microsoft.com/office/officeart/2008/layout/VerticalCurvedList"/>
    <dgm:cxn modelId="{0D0377D4-7E3F-42CE-87FB-22E3A1CC51D5}" type="presParOf" srcId="{6E4A4210-7FD5-47D9-9275-3A40E5C87BF8}" destId="{F76FE6CB-66F6-4A1F-8466-E61D5BE2B116}" srcOrd="2" destOrd="0" presId="urn:microsoft.com/office/officeart/2008/layout/VerticalCurvedList"/>
    <dgm:cxn modelId="{701E0CFE-E581-493C-AF7D-EFE276CCD4CC}" type="presParOf" srcId="{6E4A4210-7FD5-47D9-9275-3A40E5C87BF8}" destId="{5E76F07D-03ED-4EB4-8728-E672C921BCD4}" srcOrd="3" destOrd="0" presId="urn:microsoft.com/office/officeart/2008/layout/VerticalCurvedList"/>
    <dgm:cxn modelId="{F08AFC75-B75A-4088-83C6-89CFF59BB3A7}" type="presParOf" srcId="{32B64B79-7F00-4A49-888E-5E657D09120C}" destId="{9B63C6F4-F8B5-4DCB-842B-51654C2A4C75}" srcOrd="1" destOrd="0" presId="urn:microsoft.com/office/officeart/2008/layout/VerticalCurvedList"/>
    <dgm:cxn modelId="{A84BF254-98E8-493E-A40E-79D0544EEBBE}" type="presParOf" srcId="{32B64B79-7F00-4A49-888E-5E657D09120C}" destId="{1DE8CC59-069E-4E4C-AAA6-1600C7A07896}" srcOrd="2" destOrd="0" presId="urn:microsoft.com/office/officeart/2008/layout/VerticalCurvedList"/>
    <dgm:cxn modelId="{1A116F49-9CB9-4EAB-8692-0573007FC4D2}" type="presParOf" srcId="{1DE8CC59-069E-4E4C-AAA6-1600C7A07896}" destId="{49B8A19E-08EB-4DB5-A9B7-6E86525D1127}" srcOrd="0" destOrd="0" presId="urn:microsoft.com/office/officeart/2008/layout/VerticalCurvedList"/>
    <dgm:cxn modelId="{8656D374-FFC1-41EF-926F-76CA66D47C74}" type="presParOf" srcId="{32B64B79-7F00-4A49-888E-5E657D09120C}" destId="{D12A6280-479E-466D-87D3-03A2187542DF}" srcOrd="3" destOrd="0" presId="urn:microsoft.com/office/officeart/2008/layout/VerticalCurvedList"/>
    <dgm:cxn modelId="{4EB43851-63D6-49F0-B40F-3612D1567494}" type="presParOf" srcId="{32B64B79-7F00-4A49-888E-5E657D09120C}" destId="{00A650EC-ABB9-44FC-B16E-FB7BF4360724}" srcOrd="4" destOrd="0" presId="urn:microsoft.com/office/officeart/2008/layout/VerticalCurvedList"/>
    <dgm:cxn modelId="{E0756B86-2DD0-4022-BA69-DEB792D98140}" type="presParOf" srcId="{00A650EC-ABB9-44FC-B16E-FB7BF4360724}" destId="{D8786307-7C81-4069-9BF2-EB2A81FBACFB}" srcOrd="0" destOrd="0" presId="urn:microsoft.com/office/officeart/2008/layout/VerticalCurvedList"/>
    <dgm:cxn modelId="{DD1C3FED-666C-41A7-9DB0-BF1BB44F8C97}" type="presParOf" srcId="{32B64B79-7F00-4A49-888E-5E657D09120C}" destId="{936331CC-4D63-4C3E-BEBA-8D1E3037F4AB}" srcOrd="5" destOrd="0" presId="urn:microsoft.com/office/officeart/2008/layout/VerticalCurvedList"/>
    <dgm:cxn modelId="{0F89F78C-0B1C-4A2F-A0C4-08BB1E259AE5}" type="presParOf" srcId="{32B64B79-7F00-4A49-888E-5E657D09120C}" destId="{CA1CD631-32C2-4193-83C9-C18730761980}" srcOrd="6" destOrd="0" presId="urn:microsoft.com/office/officeart/2008/layout/VerticalCurvedList"/>
    <dgm:cxn modelId="{0F531917-8B85-4E14-80D6-C13594D71686}" type="presParOf" srcId="{CA1CD631-32C2-4193-83C9-C18730761980}" destId="{B9CC3BCD-2FAB-4EB2-B321-D0916864BCB2}" srcOrd="0" destOrd="0" presId="urn:microsoft.com/office/officeart/2008/layout/VerticalCurvedList"/>
    <dgm:cxn modelId="{AE4C3BCD-EC47-4D3B-BC58-27B7E9F44B4A}" type="presParOf" srcId="{32B64B79-7F00-4A49-888E-5E657D09120C}" destId="{163F3EF6-54F0-4241-AB40-B2BD2227492E}" srcOrd="7" destOrd="0" presId="urn:microsoft.com/office/officeart/2008/layout/VerticalCurvedList"/>
    <dgm:cxn modelId="{A0DE7A18-965B-4BC5-96CB-68EF801743BC}" type="presParOf" srcId="{32B64B79-7F00-4A49-888E-5E657D09120C}" destId="{05D1F442-4E6D-47BC-B502-A433AFAD9DAA}" srcOrd="8" destOrd="0" presId="urn:microsoft.com/office/officeart/2008/layout/VerticalCurvedList"/>
    <dgm:cxn modelId="{2DD4530F-8463-4CDA-8FD1-2453F44EB239}" type="presParOf" srcId="{05D1F442-4E6D-47BC-B502-A433AFAD9DAA}" destId="{A277FFA6-AC52-42B5-A992-ED72E26575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C06B7-F885-4937-A33B-65770A684A01}">
      <dsp:nvSpPr>
        <dsp:cNvPr id="0" name=""/>
        <dsp:cNvSpPr/>
      </dsp:nvSpPr>
      <dsp:spPr>
        <a:xfrm>
          <a:off x="-5005939" y="-766982"/>
          <a:ext cx="5961771" cy="5961771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3C6F4-F8B5-4DCB-842B-51654C2A4C75}">
      <dsp:nvSpPr>
        <dsp:cNvPr id="0" name=""/>
        <dsp:cNvSpPr/>
      </dsp:nvSpPr>
      <dsp:spPr>
        <a:xfrm>
          <a:off x="500513" y="340409"/>
          <a:ext cx="9496954" cy="681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6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Background</a:t>
          </a:r>
        </a:p>
      </dsp:txBody>
      <dsp:txXfrm>
        <a:off x="500513" y="340409"/>
        <a:ext cx="9496954" cy="681173"/>
      </dsp:txXfrm>
    </dsp:sp>
    <dsp:sp modelId="{49B8A19E-08EB-4DB5-A9B7-6E86525D1127}">
      <dsp:nvSpPr>
        <dsp:cNvPr id="0" name=""/>
        <dsp:cNvSpPr/>
      </dsp:nvSpPr>
      <dsp:spPr>
        <a:xfrm>
          <a:off x="74779" y="255263"/>
          <a:ext cx="851467" cy="851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A6280-479E-466D-87D3-03A2187542DF}">
      <dsp:nvSpPr>
        <dsp:cNvPr id="0" name=""/>
        <dsp:cNvSpPr/>
      </dsp:nvSpPr>
      <dsp:spPr>
        <a:xfrm>
          <a:off x="891045" y="1362347"/>
          <a:ext cx="9106421" cy="681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6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Purpose of Research</a:t>
          </a:r>
        </a:p>
      </dsp:txBody>
      <dsp:txXfrm>
        <a:off x="891045" y="1362347"/>
        <a:ext cx="9106421" cy="681173"/>
      </dsp:txXfrm>
    </dsp:sp>
    <dsp:sp modelId="{D8786307-7C81-4069-9BF2-EB2A81FBACFB}">
      <dsp:nvSpPr>
        <dsp:cNvPr id="0" name=""/>
        <dsp:cNvSpPr/>
      </dsp:nvSpPr>
      <dsp:spPr>
        <a:xfrm>
          <a:off x="465312" y="1277200"/>
          <a:ext cx="851467" cy="851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331CC-4D63-4C3E-BEBA-8D1E3037F4AB}">
      <dsp:nvSpPr>
        <dsp:cNvPr id="0" name=""/>
        <dsp:cNvSpPr/>
      </dsp:nvSpPr>
      <dsp:spPr>
        <a:xfrm>
          <a:off x="891045" y="2384284"/>
          <a:ext cx="9106421" cy="681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6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Methods</a:t>
          </a:r>
        </a:p>
      </dsp:txBody>
      <dsp:txXfrm>
        <a:off x="891045" y="2384284"/>
        <a:ext cx="9106421" cy="681173"/>
      </dsp:txXfrm>
    </dsp:sp>
    <dsp:sp modelId="{B9CC3BCD-2FAB-4EB2-B321-D0916864BCB2}">
      <dsp:nvSpPr>
        <dsp:cNvPr id="0" name=""/>
        <dsp:cNvSpPr/>
      </dsp:nvSpPr>
      <dsp:spPr>
        <a:xfrm>
          <a:off x="465312" y="2299138"/>
          <a:ext cx="851467" cy="851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3EF6-54F0-4241-AB40-B2BD2227492E}">
      <dsp:nvSpPr>
        <dsp:cNvPr id="0" name=""/>
        <dsp:cNvSpPr/>
      </dsp:nvSpPr>
      <dsp:spPr>
        <a:xfrm>
          <a:off x="500513" y="3406222"/>
          <a:ext cx="9496954" cy="681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6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Results/Discussion</a:t>
          </a:r>
        </a:p>
      </dsp:txBody>
      <dsp:txXfrm>
        <a:off x="500513" y="3406222"/>
        <a:ext cx="9496954" cy="681173"/>
      </dsp:txXfrm>
    </dsp:sp>
    <dsp:sp modelId="{A277FFA6-AC52-42B5-A992-ED72E26575B7}">
      <dsp:nvSpPr>
        <dsp:cNvPr id="0" name=""/>
        <dsp:cNvSpPr/>
      </dsp:nvSpPr>
      <dsp:spPr>
        <a:xfrm>
          <a:off x="74779" y="3321075"/>
          <a:ext cx="851467" cy="851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92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64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46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4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8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94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23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54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39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2EE28E2-3D4E-4931-8F67-DF4FCCD6A90A}" type="datetimeFigureOut">
              <a:rPr lang="en-CA" smtClean="0"/>
              <a:t>19/09/2016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8458B0-AED0-4F34-8B8C-4D3053A8E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3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7200" dirty="0"/>
              <a:t>Predictors of problem gambling among seniors in Ontario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895557"/>
            <a:ext cx="9948672" cy="1069848"/>
          </a:xfrm>
        </p:spPr>
        <p:txBody>
          <a:bodyPr>
            <a:normAutofit/>
          </a:bodyPr>
          <a:lstStyle/>
          <a:p>
            <a:pPr algn="ctr"/>
            <a:r>
              <a:rPr lang="en-CA" sz="2400" dirty="0" err="1"/>
              <a:t>Jolynn</a:t>
            </a:r>
            <a:r>
              <a:rPr lang="en-CA" sz="2400" dirty="0"/>
              <a:t> </a:t>
            </a:r>
            <a:r>
              <a:rPr lang="en-CA" sz="2400" dirty="0" err="1"/>
              <a:t>Pek</a:t>
            </a:r>
            <a:r>
              <a:rPr lang="en-CA" sz="2400" dirty="0"/>
              <a:t>, Bonnie Armstrong, Mark Adkins,</a:t>
            </a:r>
          </a:p>
          <a:p>
            <a:pPr algn="ctr"/>
            <a:r>
              <a:rPr lang="en-CA" sz="2400" dirty="0"/>
              <a:t>Jessica K. Flake, &amp; Julia </a:t>
            </a:r>
            <a:r>
              <a:rPr lang="en-CA" sz="2400" dirty="0" err="1"/>
              <a:t>Spaniol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705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Age (55-74 vs. 75+)</a:t>
            </a:r>
          </a:p>
          <a:p>
            <a:r>
              <a:rPr lang="en-CA" sz="2400" dirty="0"/>
              <a:t>Marital status</a:t>
            </a:r>
          </a:p>
          <a:p>
            <a:r>
              <a:rPr lang="en-CA" sz="2400" dirty="0"/>
              <a:t>Employment status</a:t>
            </a:r>
          </a:p>
          <a:p>
            <a:r>
              <a:rPr lang="en-CA" sz="2400" dirty="0"/>
              <a:t>Ethnicity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08" y="2051304"/>
            <a:ext cx="6667500" cy="419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31705" y="1668379"/>
            <a:ext cx="1315453" cy="37057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47158" y="1668379"/>
            <a:ext cx="1315453" cy="37057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Age</a:t>
            </a:r>
            <a:endParaRPr lang="en-CA" sz="2400" dirty="0">
              <a:solidFill>
                <a:srgbClr val="FF0000"/>
              </a:solidFill>
            </a:endParaRPr>
          </a:p>
          <a:p>
            <a:r>
              <a:rPr lang="en-CA" sz="2400" dirty="0">
                <a:solidFill>
                  <a:srgbClr val="FF0000"/>
                </a:solidFill>
              </a:rPr>
              <a:t>Marital status (married or equivalent)</a:t>
            </a:r>
          </a:p>
          <a:p>
            <a:r>
              <a:rPr lang="en-CA" sz="2400" dirty="0"/>
              <a:t>Employment status</a:t>
            </a:r>
          </a:p>
          <a:p>
            <a:r>
              <a:rPr lang="en-CA" sz="2400" dirty="0"/>
              <a:t>Ethnicity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32" y="3118104"/>
            <a:ext cx="2159000" cy="2057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523747" y="2807368"/>
            <a:ext cx="2967790" cy="282341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Age</a:t>
            </a:r>
          </a:p>
          <a:p>
            <a:r>
              <a:rPr lang="en-CA" sz="2400" dirty="0"/>
              <a:t>Marital status</a:t>
            </a:r>
          </a:p>
          <a:p>
            <a:r>
              <a:rPr lang="en-CA" sz="2400" dirty="0">
                <a:solidFill>
                  <a:srgbClr val="FF0000"/>
                </a:solidFill>
              </a:rPr>
              <a:t>Employment status (formally employed vs. not)</a:t>
            </a:r>
          </a:p>
          <a:p>
            <a:r>
              <a:rPr lang="en-CA" sz="2400" dirty="0"/>
              <a:t>Ethnicity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78" y="3622765"/>
            <a:ext cx="4114139" cy="27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16276"/>
          </a:xfrm>
        </p:spPr>
        <p:txBody>
          <a:bodyPr>
            <a:normAutofit/>
          </a:bodyPr>
          <a:lstStyle/>
          <a:p>
            <a:r>
              <a:rPr lang="en-CA" sz="2400" dirty="0"/>
              <a:t>Age</a:t>
            </a:r>
          </a:p>
          <a:p>
            <a:r>
              <a:rPr lang="en-CA" sz="2400" dirty="0"/>
              <a:t>Marital status</a:t>
            </a:r>
          </a:p>
          <a:p>
            <a:r>
              <a:rPr lang="en-CA" sz="2400" dirty="0"/>
              <a:t>Employment status</a:t>
            </a:r>
            <a:endParaRPr lang="en-CA" sz="2400" dirty="0">
              <a:solidFill>
                <a:srgbClr val="FF0000"/>
              </a:solidFill>
            </a:endParaRPr>
          </a:p>
          <a:p>
            <a:r>
              <a:rPr lang="en-CA" sz="2400" dirty="0">
                <a:solidFill>
                  <a:srgbClr val="FF0000"/>
                </a:solidFill>
              </a:rPr>
              <a:t>Ethnicity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8 categories (white, black, Canadian etc.)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27 unique combinations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Born in Canada as a</a:t>
            </a:r>
            <a:br>
              <a:rPr lang="en-CA" sz="2400" dirty="0">
                <a:solidFill>
                  <a:srgbClr val="FF0000"/>
                </a:solidFill>
              </a:rPr>
            </a:br>
            <a:r>
              <a:rPr lang="en-CA" sz="2400" dirty="0">
                <a:solidFill>
                  <a:srgbClr val="FF0000"/>
                </a:solidFill>
              </a:rPr>
              <a:t>simplification.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2" y="4429546"/>
            <a:ext cx="3235006" cy="21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Belief about the benefit or harm gambling has for society</a:t>
            </a:r>
          </a:p>
          <a:p>
            <a:r>
              <a:rPr lang="en-CA" sz="2400" dirty="0"/>
              <a:t>Opinion on legalization of gambling activities</a:t>
            </a:r>
          </a:p>
          <a:p>
            <a:r>
              <a:rPr lang="en-CA" sz="2400" dirty="0"/>
              <a:t>Approach gambling motives</a:t>
            </a:r>
          </a:p>
          <a:p>
            <a:r>
              <a:rPr lang="en-CA" sz="2400" dirty="0"/>
              <a:t>Escape or forget worries</a:t>
            </a:r>
          </a:p>
          <a:p>
            <a:r>
              <a:rPr lang="en-CA" sz="2400" dirty="0"/>
              <a:t>Helps negative feelings</a:t>
            </a:r>
          </a:p>
          <a:p>
            <a:r>
              <a:rPr lang="en-CA" sz="2400" dirty="0"/>
              <a:t>To fill time or relieve boredom</a:t>
            </a:r>
          </a:p>
        </p:txBody>
      </p:sp>
    </p:spTree>
    <p:extLst>
      <p:ext uri="{BB962C8B-B14F-4D97-AF65-F5344CB8AC3E}">
        <p14:creationId xmlns:p14="http://schemas.microsoft.com/office/powerpoint/2010/main" val="24102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Belief about the benefit or harm gambling has for society</a:t>
            </a:r>
          </a:p>
          <a:p>
            <a:r>
              <a:rPr lang="en-CA" sz="2400" dirty="0"/>
              <a:t>Opinion on legalization of gambling activities</a:t>
            </a:r>
          </a:p>
          <a:p>
            <a:r>
              <a:rPr lang="en-CA" sz="2400" dirty="0"/>
              <a:t>Approach gambling motives</a:t>
            </a:r>
          </a:p>
          <a:p>
            <a:r>
              <a:rPr lang="en-CA" sz="2400" dirty="0"/>
              <a:t>Escape or forget worries</a:t>
            </a:r>
          </a:p>
          <a:p>
            <a:r>
              <a:rPr lang="en-CA" sz="2400" dirty="0"/>
              <a:t>Helps negative feelings</a:t>
            </a:r>
          </a:p>
          <a:p>
            <a:r>
              <a:rPr lang="en-CA" sz="2400" dirty="0"/>
              <a:t>To fill time or relieve boredom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18" y="3474720"/>
            <a:ext cx="2378940" cy="2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Belief about the benefit or harm gambling has for society</a:t>
            </a:r>
          </a:p>
          <a:p>
            <a:r>
              <a:rPr lang="en-CA" sz="2400" dirty="0">
                <a:solidFill>
                  <a:srgbClr val="FF0000"/>
                </a:solidFill>
              </a:rPr>
              <a:t>Opinion on legalization of gambling activities</a:t>
            </a:r>
          </a:p>
          <a:p>
            <a:r>
              <a:rPr lang="en-CA" sz="2400" dirty="0"/>
              <a:t>Approach gambling motives</a:t>
            </a:r>
          </a:p>
          <a:p>
            <a:r>
              <a:rPr lang="en-CA" sz="2400" dirty="0"/>
              <a:t>Escape or forget worries</a:t>
            </a:r>
          </a:p>
          <a:p>
            <a:r>
              <a:rPr lang="en-CA" sz="2400" dirty="0"/>
              <a:t>Helps negative feelings</a:t>
            </a:r>
          </a:p>
          <a:p>
            <a:r>
              <a:rPr lang="en-CA" sz="2400" dirty="0"/>
              <a:t>To fill time or relieve boredom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3" y="3191555"/>
            <a:ext cx="4232366" cy="2843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Belief about the benefit or harm gambling has for society</a:t>
            </a:r>
          </a:p>
          <a:p>
            <a:r>
              <a:rPr lang="en-CA" sz="2400" dirty="0"/>
              <a:t>Opinion on legalization of gambling activities</a:t>
            </a:r>
          </a:p>
          <a:p>
            <a:r>
              <a:rPr lang="en-CA" sz="2400" dirty="0">
                <a:solidFill>
                  <a:srgbClr val="FF0000"/>
                </a:solidFill>
              </a:rPr>
              <a:t>Approach gambling motives (count of 7 motives)</a:t>
            </a:r>
          </a:p>
          <a:p>
            <a:r>
              <a:rPr lang="en-CA" sz="2400" dirty="0"/>
              <a:t>Escape or forget worries</a:t>
            </a:r>
          </a:p>
          <a:p>
            <a:r>
              <a:rPr lang="en-CA" sz="2400" dirty="0"/>
              <a:t>Helps negative feelings</a:t>
            </a:r>
          </a:p>
          <a:p>
            <a:r>
              <a:rPr lang="en-CA" sz="2400" dirty="0"/>
              <a:t>To fill time or relieve boredom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48218" y="3371273"/>
            <a:ext cx="5918939" cy="2800927"/>
            <a:chOff x="5828146" y="2985728"/>
            <a:chExt cx="5300102" cy="23221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420" y="2985728"/>
              <a:ext cx="2323828" cy="2322152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7398326" y="3800440"/>
              <a:ext cx="1191491" cy="692727"/>
            </a:xfrm>
            <a:prstGeom prst="rightArrow">
              <a:avLst/>
            </a:prstGeom>
            <a:gradFill flip="none" rotWithShape="1"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46" y="3642267"/>
              <a:ext cx="1052946" cy="1009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7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Belief about the benefit or harm gambling has for society</a:t>
            </a:r>
          </a:p>
          <a:p>
            <a:r>
              <a:rPr lang="en-CA" sz="2400" dirty="0"/>
              <a:t>Opinion on legalization of gambling activities</a:t>
            </a:r>
          </a:p>
          <a:p>
            <a:r>
              <a:rPr lang="en-CA" sz="2400" dirty="0"/>
              <a:t>Approach gambling motives (count of 7 motives)</a:t>
            </a:r>
          </a:p>
          <a:p>
            <a:r>
              <a:rPr lang="en-CA" sz="2400" dirty="0">
                <a:solidFill>
                  <a:srgbClr val="FF0000"/>
                </a:solidFill>
              </a:rPr>
              <a:t>Escape or forget worries</a:t>
            </a:r>
          </a:p>
          <a:p>
            <a:r>
              <a:rPr lang="en-CA" sz="2400" dirty="0"/>
              <a:t>Helps negative feelings</a:t>
            </a:r>
          </a:p>
          <a:p>
            <a:r>
              <a:rPr lang="en-CA" sz="2400" dirty="0"/>
              <a:t>To fill time or relieve boredom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34" y="3859636"/>
            <a:ext cx="2509240" cy="24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Belief about the benefit or harm gambling has for society</a:t>
            </a:r>
          </a:p>
          <a:p>
            <a:r>
              <a:rPr lang="en-CA" sz="2400" dirty="0"/>
              <a:t>Opinion on legalization of gambling activities</a:t>
            </a:r>
          </a:p>
          <a:p>
            <a:r>
              <a:rPr lang="en-CA" sz="2400" dirty="0"/>
              <a:t>Approach gambling motives (count of 7 motives)</a:t>
            </a:r>
          </a:p>
          <a:p>
            <a:r>
              <a:rPr lang="en-CA" sz="2400" dirty="0"/>
              <a:t>Escape or forget worries</a:t>
            </a:r>
          </a:p>
          <a:p>
            <a:r>
              <a:rPr lang="en-CA" sz="2400" dirty="0">
                <a:solidFill>
                  <a:srgbClr val="FF0000"/>
                </a:solidFill>
              </a:rPr>
              <a:t>Helps negative feelings (anxious, nervous, or depressed)</a:t>
            </a:r>
          </a:p>
          <a:p>
            <a:r>
              <a:rPr lang="en-CA" sz="2400" dirty="0"/>
              <a:t>To fill time or relieve boredom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45" y="2844298"/>
            <a:ext cx="2400743" cy="30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5474735"/>
              </p:ext>
            </p:extLst>
          </p:nvPr>
        </p:nvGraphicFramePr>
        <p:xfrm>
          <a:off x="1069848" y="1744394"/>
          <a:ext cx="10058400" cy="442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548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Belief about the benefit or harm gambling has for society</a:t>
            </a:r>
          </a:p>
          <a:p>
            <a:r>
              <a:rPr lang="en-CA" sz="2400" dirty="0"/>
              <a:t>Opinion on legalization of gambling activities</a:t>
            </a:r>
          </a:p>
          <a:p>
            <a:r>
              <a:rPr lang="en-CA" sz="2400" dirty="0"/>
              <a:t>Approach gambling motives (count of 7 motives)</a:t>
            </a:r>
          </a:p>
          <a:p>
            <a:r>
              <a:rPr lang="en-CA" sz="2400" dirty="0"/>
              <a:t>Escape or forget worries</a:t>
            </a:r>
          </a:p>
          <a:p>
            <a:r>
              <a:rPr lang="en-CA" sz="2400" dirty="0"/>
              <a:t>Helps negative feelings (anxious, nervous, or depressed)</a:t>
            </a:r>
          </a:p>
          <a:p>
            <a:r>
              <a:rPr lang="en-CA" sz="2400" dirty="0">
                <a:solidFill>
                  <a:srgbClr val="FF0000"/>
                </a:solidFill>
              </a:rPr>
              <a:t>To fill time or relieve boredom</a:t>
            </a:r>
          </a:p>
        </p:txBody>
      </p:sp>
    </p:spTree>
    <p:extLst>
      <p:ext uri="{BB962C8B-B14F-4D97-AF65-F5344CB8AC3E}">
        <p14:creationId xmlns:p14="http://schemas.microsoft.com/office/powerpoint/2010/main" val="161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Environmental-level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Come alone versus come with family and/or friends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40" y="3854174"/>
            <a:ext cx="562790" cy="157479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431926" y="3080269"/>
            <a:ext cx="4211118" cy="3276069"/>
            <a:chOff x="6521985" y="3359405"/>
            <a:chExt cx="4211118" cy="32760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979" y="3451816"/>
              <a:ext cx="562790" cy="157479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985" y="3884170"/>
              <a:ext cx="882884" cy="16682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832" y="4782224"/>
              <a:ext cx="562790" cy="15747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98" y="4782224"/>
              <a:ext cx="882884" cy="16682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987" y="3685728"/>
              <a:ext cx="562790" cy="15747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0219" y="4288792"/>
              <a:ext cx="882884" cy="1668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5596" y="3359405"/>
              <a:ext cx="562790" cy="15747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860" y="5060676"/>
              <a:ext cx="562790" cy="1574798"/>
            </a:xfrm>
            <a:prstGeom prst="rect">
              <a:avLst/>
            </a:prstGeom>
          </p:spPr>
        </p:pic>
      </p:grpSp>
      <p:sp>
        <p:nvSpPr>
          <p:cNvPr id="15" name="Left-Right Arrow 14"/>
          <p:cNvSpPr/>
          <p:nvPr/>
        </p:nvSpPr>
        <p:spPr>
          <a:xfrm>
            <a:off x="3967092" y="4433537"/>
            <a:ext cx="1979630" cy="569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Gambling-related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Playing slots/EGMs monthly or more often</a:t>
            </a:r>
          </a:p>
          <a:p>
            <a:r>
              <a:rPr lang="en-CA" sz="2400" dirty="0"/>
              <a:t>Spending at least $1000 annual on gambling</a:t>
            </a:r>
          </a:p>
        </p:txBody>
      </p:sp>
    </p:spTree>
    <p:extLst>
      <p:ext uri="{BB962C8B-B14F-4D97-AF65-F5344CB8AC3E}">
        <p14:creationId xmlns:p14="http://schemas.microsoft.com/office/powerpoint/2010/main" val="41481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Gambling-related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Playing slots/EGMs monthly or more often</a:t>
            </a:r>
          </a:p>
          <a:p>
            <a:r>
              <a:rPr lang="en-CA" sz="2400" dirty="0"/>
              <a:t>Spending at least $1000 annual on gambling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1" y="3604895"/>
            <a:ext cx="3515914" cy="21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Gambling-related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Playing slots/EGMs monthly or more often</a:t>
            </a:r>
          </a:p>
          <a:p>
            <a:r>
              <a:rPr lang="en-CA" sz="2400" dirty="0">
                <a:solidFill>
                  <a:srgbClr val="FF0000"/>
                </a:solidFill>
              </a:rPr>
              <a:t>Spending at least $1000 annually on gambling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48" y="3450659"/>
            <a:ext cx="50800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58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Problem Gambling Severity Index (PGSI)</a:t>
            </a:r>
            <a:br>
              <a:rPr lang="en-CA" sz="2400" dirty="0"/>
            </a:br>
            <a:r>
              <a:rPr lang="en-CA" sz="1800" dirty="0"/>
              <a:t>(Ferris &amp; Wynne, 2001)</a:t>
            </a:r>
          </a:p>
          <a:p>
            <a:r>
              <a:rPr lang="en-CA" sz="2400" dirty="0"/>
              <a:t>Van der Maas et al. (in review) defined problems gamblers as scoring a 9 or higher.</a:t>
            </a:r>
          </a:p>
        </p:txBody>
      </p:sp>
    </p:spTree>
    <p:extLst>
      <p:ext uri="{BB962C8B-B14F-4D97-AF65-F5344CB8AC3E}">
        <p14:creationId xmlns:p14="http://schemas.microsoft.com/office/powerpoint/2010/main" val="9355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PGSI was modeled using logistic regression:</a:t>
            </a:r>
          </a:p>
          <a:p>
            <a:pPr lvl="1"/>
            <a:r>
              <a:rPr lang="en-US" sz="2400" dirty="0"/>
              <a:t>Probability of being a problem gambler vs. not.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40" y="3350045"/>
            <a:ext cx="3154016" cy="33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Seniors who were married (or equivalent) were half as</a:t>
            </a:r>
            <a:br>
              <a:rPr lang="en-US" sz="2400" dirty="0"/>
            </a:br>
            <a:r>
              <a:rPr lang="en-US" sz="2400" dirty="0"/>
              <a:t>likely to be problem </a:t>
            </a:r>
            <a:r>
              <a:rPr lang="en-US" sz="2400" dirty="0" smtClean="0"/>
              <a:t>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0.50, 95% CI = [0.27, 0.91]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32" y="3118104"/>
            <a:ext cx="2159000" cy="2057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23747" y="2807368"/>
            <a:ext cx="2967790" cy="282341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Seniors who were formally employed were more than 3 times less likely to be </a:t>
            </a:r>
            <a:r>
              <a:rPr lang="en-US" sz="2400" dirty="0" smtClean="0"/>
              <a:t>problem 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3.33, 95% CI = [1.74, 6.40]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78" y="3622765"/>
            <a:ext cx="4114139" cy="27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3841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Seniors who thought that gambling had equal harm and benefits vs. seniors who though that gambling had more harms were more than 5 times more likely to be </a:t>
            </a:r>
            <a:r>
              <a:rPr lang="en-US" sz="2400" dirty="0" smtClean="0"/>
              <a:t>problem 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5.13, 95% CI = [2.60, 10.10]</a:t>
            </a:r>
          </a:p>
          <a:p>
            <a:endParaRPr lang="en-US" sz="2400" dirty="0"/>
          </a:p>
          <a:p>
            <a:r>
              <a:rPr lang="en-US" sz="2400" dirty="0" smtClean="0"/>
              <a:t>Seniors </a:t>
            </a:r>
            <a:r>
              <a:rPr lang="en-US" sz="2400" dirty="0"/>
              <a:t>who thought that gambling</a:t>
            </a:r>
            <a:br>
              <a:rPr lang="en-US" sz="2400" dirty="0"/>
            </a:br>
            <a:r>
              <a:rPr lang="en-US" sz="2400" dirty="0"/>
              <a:t>had more benefits than harm vs. more|</a:t>
            </a:r>
            <a:br>
              <a:rPr lang="en-US" sz="2400" dirty="0"/>
            </a:br>
            <a:r>
              <a:rPr lang="en-US" sz="2400" dirty="0"/>
              <a:t>harm than benefits were more than 19</a:t>
            </a:r>
            <a:br>
              <a:rPr lang="en-US" sz="2400" dirty="0"/>
            </a:br>
            <a:r>
              <a:rPr lang="en-US" sz="2400" dirty="0"/>
              <a:t>times more likely to be </a:t>
            </a:r>
            <a:r>
              <a:rPr lang="en-US" sz="2400" dirty="0" smtClean="0"/>
              <a:t>problem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19.23, 95% CI = [4.31, 90.01]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18" y="3474720"/>
            <a:ext cx="2378940" cy="2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0337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Seniors constitute the fastest-growing segment of society.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1800" dirty="0"/>
              <a:t>(</a:t>
            </a:r>
            <a:r>
              <a:rPr lang="en-US" sz="1800" dirty="0" smtClean="0"/>
              <a:t>Statistics </a:t>
            </a:r>
            <a:r>
              <a:rPr lang="en-US" sz="1800" dirty="0"/>
              <a:t>Canada, 2012)</a:t>
            </a:r>
          </a:p>
          <a:p>
            <a:r>
              <a:rPr lang="en-US" sz="2400" dirty="0" smtClean="0"/>
              <a:t>Significant proportion experiencing gambling-related problems.</a:t>
            </a:r>
            <a:br>
              <a:rPr lang="en-US" sz="24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Petry</a:t>
            </a:r>
            <a:r>
              <a:rPr lang="en-US" sz="1800" dirty="0" smtClean="0"/>
              <a:t>, 2002)</a:t>
            </a:r>
          </a:p>
          <a:p>
            <a:r>
              <a:rPr lang="en-US" sz="2400" dirty="0" smtClean="0"/>
              <a:t>Lifecycle events (e.g., partner loss or cognitive decline) may make seniors vulnerable to poor choices and problem gambling.</a:t>
            </a:r>
            <a:br>
              <a:rPr lang="en-US" sz="2400" dirty="0" smtClean="0"/>
            </a:br>
            <a:r>
              <a:rPr lang="en-US" sz="1800" dirty="0" smtClean="0"/>
              <a:t>(Munro et al., 2003)</a:t>
            </a:r>
            <a:endParaRPr lang="en-CA" sz="2400" dirty="0"/>
          </a:p>
          <a:p>
            <a:r>
              <a:rPr lang="en-CA" sz="2400" dirty="0" smtClean="0"/>
              <a:t>Initially </a:t>
            </a:r>
            <a:r>
              <a:rPr lang="en-CA" sz="2400" dirty="0"/>
              <a:t>analyzed by McCready et al. (2014).</a:t>
            </a:r>
          </a:p>
          <a:p>
            <a:pPr lvl="1"/>
            <a:r>
              <a:rPr lang="en-CA" sz="2400" dirty="0"/>
              <a:t>Focused on descriptive statistics for demographic and gambling-related variables.</a:t>
            </a:r>
          </a:p>
          <a:p>
            <a:pPr lvl="1"/>
            <a:r>
              <a:rPr lang="en-CA" sz="2400" dirty="0"/>
              <a:t>Exploring predictors of problem gambling.</a:t>
            </a:r>
          </a:p>
          <a:p>
            <a:pPr lvl="1"/>
            <a:r>
              <a:rPr lang="en-CA" sz="2400" dirty="0"/>
              <a:t>The dataset provided a rich opportunity for further exploration.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6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Seniors who endorsed using gambling to escape or forget about worries were more than 3 times more likely to be problem </a:t>
            </a:r>
            <a:r>
              <a:rPr lang="en-US" sz="2400" dirty="0" smtClean="0"/>
              <a:t>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3.16, 95% CI = [1.56, 6.40]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34" y="3859636"/>
            <a:ext cx="2509240" cy="24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Seniors who endorsed the motive that gambling helps</a:t>
            </a:r>
            <a:br>
              <a:rPr lang="en-US" sz="2400" dirty="0"/>
            </a:br>
            <a:r>
              <a:rPr lang="en-US" sz="2400" dirty="0"/>
              <a:t>when they were feeling anxious, nervous, or depressed </a:t>
            </a:r>
            <a:br>
              <a:rPr lang="en-US" sz="2400" dirty="0"/>
            </a:br>
            <a:r>
              <a:rPr lang="en-US" sz="2400" dirty="0"/>
              <a:t>were also more than 3 times more likely to be problem </a:t>
            </a:r>
            <a:br>
              <a:rPr lang="en-US" sz="2400" dirty="0"/>
            </a:br>
            <a:r>
              <a:rPr lang="en-US" sz="2400" dirty="0" smtClean="0"/>
              <a:t>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3.26, 95% CI = [1.42, 7.98]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45" y="2844298"/>
            <a:ext cx="2400743" cy="30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Seniors who played slots/EGMs monthly or more</a:t>
            </a:r>
            <a:br>
              <a:rPr lang="en-US" sz="2400" dirty="0"/>
            </a:br>
            <a:r>
              <a:rPr lang="en-US" sz="2400" dirty="0"/>
              <a:t>often vs. those who played less frequently were</a:t>
            </a:r>
            <a:br>
              <a:rPr lang="en-US" sz="2400" dirty="0"/>
            </a:br>
            <a:r>
              <a:rPr lang="en-US" sz="2400" dirty="0"/>
              <a:t>more than 10 times more likely to be problem</a:t>
            </a:r>
            <a:br>
              <a:rPr lang="en-US" sz="2400" dirty="0"/>
            </a:br>
            <a:r>
              <a:rPr lang="en-US" sz="2400" dirty="0" smtClean="0"/>
              <a:t>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10.04, </a:t>
            </a:r>
            <a:r>
              <a:rPr lang="en-US" sz="2400" dirty="0">
                <a:solidFill>
                  <a:srgbClr val="FF0000"/>
                </a:solidFill>
              </a:rPr>
              <a:t>95% CI = [1.22, 75.81]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Seniors who spent at least $1000 annually were</a:t>
            </a:r>
            <a:br>
              <a:rPr lang="en-US" sz="2400" dirty="0"/>
            </a:br>
            <a:r>
              <a:rPr lang="en-US" sz="2400" dirty="0"/>
              <a:t>more than twice as likely to be problem </a:t>
            </a:r>
            <a:r>
              <a:rPr lang="en-US" sz="2400" dirty="0" smtClean="0"/>
              <a:t>gamblers.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 = 2.18, 95% CI = [1.19, 3.99]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64" y="2093976"/>
            <a:ext cx="3515914" cy="219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64" y="4775200"/>
            <a:ext cx="2808042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does it all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Overall, one distinct contribution was the examination of conditional effects of person-level and environmental variables.</a:t>
            </a:r>
          </a:p>
          <a:p>
            <a:pPr lvl="1"/>
            <a:r>
              <a:rPr lang="en-US" sz="2400" dirty="0"/>
              <a:t>No significant person X environment effects.</a:t>
            </a:r>
          </a:p>
          <a:p>
            <a:r>
              <a:rPr lang="en-US" sz="2400" dirty="0"/>
              <a:t>Though not covered here, the three outcomes failed to show one distinct demographic profile of at-risk </a:t>
            </a:r>
            <a:r>
              <a:rPr lang="en-US" sz="2400" dirty="0" smtClean="0"/>
              <a:t>seniors.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 help </a:t>
            </a:r>
            <a:r>
              <a:rPr lang="en-US" sz="2400" dirty="0" smtClean="0"/>
              <a:t>inform:</a:t>
            </a:r>
            <a:endParaRPr lang="en-US" sz="2400" dirty="0"/>
          </a:p>
          <a:p>
            <a:pPr lvl="1"/>
            <a:r>
              <a:rPr lang="en-US" sz="2400" dirty="0"/>
              <a:t>Ontario Lottery and Gaming Corporation (OLG</a:t>
            </a:r>
            <a:r>
              <a:rPr lang="en-US" sz="2400" dirty="0" smtClean="0"/>
              <a:t>);</a:t>
            </a:r>
            <a:endParaRPr lang="en-US" sz="2400" dirty="0"/>
          </a:p>
          <a:p>
            <a:pPr lvl="1"/>
            <a:r>
              <a:rPr lang="en-US" sz="2400" dirty="0"/>
              <a:t>Policy </a:t>
            </a:r>
            <a:r>
              <a:rPr lang="en-US" sz="2400" dirty="0" smtClean="0"/>
              <a:t>makers;</a:t>
            </a:r>
            <a:endParaRPr lang="en-US" sz="2400" dirty="0"/>
          </a:p>
          <a:p>
            <a:pPr lvl="1"/>
            <a:r>
              <a:rPr lang="en-US" sz="2400" dirty="0"/>
              <a:t>Future </a:t>
            </a:r>
            <a:r>
              <a:rPr lang="en-US" sz="2400" dirty="0" smtClean="0"/>
              <a:t>research.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8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err="1"/>
              <a:t>Missingness</a:t>
            </a:r>
            <a:endParaRPr lang="en-CA" sz="2400" dirty="0"/>
          </a:p>
          <a:p>
            <a:pPr lvl="1"/>
            <a:r>
              <a:rPr lang="en-CA" sz="2400" dirty="0"/>
              <a:t>Females vs. males: OR 1.70, 95% CI [1.42, 2.05]</a:t>
            </a:r>
          </a:p>
          <a:p>
            <a:pPr lvl="1"/>
            <a:r>
              <a:rPr lang="en-CA" sz="2400" dirty="0"/>
              <a:t>Age (75+) vs. young-old  OR 1.32, 95% CI [1.08, 1.62]</a:t>
            </a:r>
          </a:p>
          <a:p>
            <a:pPr lvl="1"/>
            <a:r>
              <a:rPr lang="en-CA" sz="2400" dirty="0"/>
              <a:t>Primary analysis used </a:t>
            </a:r>
            <a:r>
              <a:rPr lang="en-CA" sz="2400" dirty="0" err="1"/>
              <a:t>listwise</a:t>
            </a:r>
            <a:r>
              <a:rPr lang="en-CA" sz="2400" dirty="0"/>
              <a:t> </a:t>
            </a:r>
            <a:r>
              <a:rPr lang="en-CA" sz="2400" dirty="0" smtClean="0"/>
              <a:t>deletion. </a:t>
            </a:r>
            <a:r>
              <a:rPr lang="en-CA" sz="2400" dirty="0"/>
              <a:t>(N=1401 vs. N=2301)</a:t>
            </a:r>
          </a:p>
          <a:p>
            <a:pPr lvl="1"/>
            <a:r>
              <a:rPr lang="en-CA" sz="2400" dirty="0"/>
              <a:t>Problems generalizing results to females and seniors over the age of </a:t>
            </a:r>
            <a:r>
              <a:rPr lang="en-CA" sz="2400" dirty="0" smtClean="0"/>
              <a:t>75.</a:t>
            </a:r>
            <a:endParaRPr lang="en-CA" sz="2400" dirty="0"/>
          </a:p>
          <a:p>
            <a:r>
              <a:rPr lang="en-CA" sz="2400" dirty="0"/>
              <a:t>Exploratory aspects, specifically the data-driven approach, can make it difficult to interpret results along theoretical </a:t>
            </a:r>
            <a:r>
              <a:rPr lang="en-CA" sz="2400" dirty="0" smtClean="0"/>
              <a:t>lines.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540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146" y="3361974"/>
            <a:ext cx="15578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93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7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20349"/>
              </p:ext>
            </p:extLst>
          </p:nvPr>
        </p:nvGraphicFramePr>
        <p:xfrm>
          <a:off x="840509" y="240147"/>
          <a:ext cx="10629484" cy="56004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92304">
                  <a:extLst>
                    <a:ext uri="{9D8B030D-6E8A-4147-A177-3AD203B41FA5}">
                      <a16:colId xmlns:a16="http://schemas.microsoft.com/office/drawing/2014/main" xmlns="" val="335578805"/>
                    </a:ext>
                  </a:extLst>
                </a:gridCol>
                <a:gridCol w="997082">
                  <a:extLst>
                    <a:ext uri="{9D8B030D-6E8A-4147-A177-3AD203B41FA5}">
                      <a16:colId xmlns:a16="http://schemas.microsoft.com/office/drawing/2014/main" xmlns="" val="805060955"/>
                    </a:ext>
                  </a:extLst>
                </a:gridCol>
                <a:gridCol w="797664">
                  <a:extLst>
                    <a:ext uri="{9D8B030D-6E8A-4147-A177-3AD203B41FA5}">
                      <a16:colId xmlns:a16="http://schemas.microsoft.com/office/drawing/2014/main" xmlns="" val="2803522405"/>
                    </a:ext>
                  </a:extLst>
                </a:gridCol>
                <a:gridCol w="1208685">
                  <a:extLst>
                    <a:ext uri="{9D8B030D-6E8A-4147-A177-3AD203B41FA5}">
                      <a16:colId xmlns:a16="http://schemas.microsoft.com/office/drawing/2014/main" xmlns="" val="3423536218"/>
                    </a:ext>
                  </a:extLst>
                </a:gridCol>
                <a:gridCol w="1303961">
                  <a:extLst>
                    <a:ext uri="{9D8B030D-6E8A-4147-A177-3AD203B41FA5}">
                      <a16:colId xmlns:a16="http://schemas.microsoft.com/office/drawing/2014/main" xmlns="" val="3748466863"/>
                    </a:ext>
                  </a:extLst>
                </a:gridCol>
                <a:gridCol w="1303961">
                  <a:extLst>
                    <a:ext uri="{9D8B030D-6E8A-4147-A177-3AD203B41FA5}">
                      <a16:colId xmlns:a16="http://schemas.microsoft.com/office/drawing/2014/main" xmlns="" val="3296846784"/>
                    </a:ext>
                  </a:extLst>
                </a:gridCol>
                <a:gridCol w="1425827">
                  <a:extLst>
                    <a:ext uri="{9D8B030D-6E8A-4147-A177-3AD203B41FA5}">
                      <a16:colId xmlns:a16="http://schemas.microsoft.com/office/drawing/2014/main" xmlns="" val="2130993233"/>
                    </a:ext>
                  </a:extLst>
                </a:gridCol>
              </a:tblGrid>
              <a:tr h="35208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3.7: Effects on gambling at slot machines and EGMs monthly or more often versus less often.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9865852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50819398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CA" sz="14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log-odds</a:t>
                      </a:r>
                      <a:endParaRPr lang="en-CA" sz="14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  <a:endParaRPr lang="en-CA" sz="14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CA" sz="1400" b="1" u="sng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1)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-value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CA" sz="14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95% </a:t>
                      </a:r>
                      <a:r>
                        <a:rPr lang="en-CA" sz="1400" b="1" i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</a:t>
                      </a:r>
                      <a:endParaRPr lang="en-CA" sz="14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78940481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128877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81.70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CA" sz="14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6868429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Old-old vs. young-old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.022*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[1.05, 1.78]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68854252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 vs. 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.001*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[0.53, 0.85]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60678321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49474061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 of approach gambling motives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.726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[0.94, 1.10]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3103443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Escape or forget worries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.443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[0.79, 1.74]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85762349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Helps negative </a:t>
                      </a:r>
                      <a:r>
                        <a:rPr lang="en-CA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feelings</a:t>
                      </a:r>
                      <a:r>
                        <a:rPr lang="en-CA" sz="1400" baseline="30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.025*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[1.10, 4.26]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6951003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fill time/boredom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23.59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[1.49, 2.56]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7678090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94831000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Proximity 0-10 km vs over 100 km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.006*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[1.33, 5.27]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2621444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Proximity 11-25 km vs over 100 km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.011*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[1.23, 4.85]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16596696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Proximity 26-50 km vs over 100 km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.031*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[1.07, 4.25]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63082701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Proximity 51-100 km vs over 100 km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.970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[0.48, 2.14]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46310608"/>
                  </a:ext>
                </a:extLst>
              </a:tr>
              <a:tr h="439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 alone vs. Come with someone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.011*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[1.09, 1.96]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18024297"/>
                  </a:ext>
                </a:extLst>
              </a:tr>
              <a:tr h="439288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Note. </a:t>
                      </a:r>
                      <a:r>
                        <a:rPr lang="en-CA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CA" sz="14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Wald test statistic, </a:t>
                      </a:r>
                      <a:r>
                        <a:rPr lang="en-CA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degrees of freedom, </a:t>
                      </a:r>
                      <a:r>
                        <a:rPr lang="en-CA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odds ratio, and </a:t>
                      </a:r>
                      <a:r>
                        <a:rPr lang="en-CA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confidence interval. *</a:t>
                      </a:r>
                      <a:r>
                        <a:rPr lang="en-CA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&lt;.05. </a:t>
                      </a:r>
                      <a:r>
                        <a:rPr lang="en-CA" sz="1400" kern="1200" baseline="30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CA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feelings include feeling anxious, nervous, or depressed.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3087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3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263353"/>
              </p:ext>
            </p:extLst>
          </p:nvPr>
        </p:nvGraphicFramePr>
        <p:xfrm>
          <a:off x="840509" y="240147"/>
          <a:ext cx="10629484" cy="533295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92304">
                  <a:extLst>
                    <a:ext uri="{9D8B030D-6E8A-4147-A177-3AD203B41FA5}">
                      <a16:colId xmlns:a16="http://schemas.microsoft.com/office/drawing/2014/main" xmlns="" val="335578805"/>
                    </a:ext>
                  </a:extLst>
                </a:gridCol>
                <a:gridCol w="997082">
                  <a:extLst>
                    <a:ext uri="{9D8B030D-6E8A-4147-A177-3AD203B41FA5}">
                      <a16:colId xmlns:a16="http://schemas.microsoft.com/office/drawing/2014/main" xmlns="" val="805060955"/>
                    </a:ext>
                  </a:extLst>
                </a:gridCol>
                <a:gridCol w="797664">
                  <a:extLst>
                    <a:ext uri="{9D8B030D-6E8A-4147-A177-3AD203B41FA5}">
                      <a16:colId xmlns:a16="http://schemas.microsoft.com/office/drawing/2014/main" xmlns="" val="2803522405"/>
                    </a:ext>
                  </a:extLst>
                </a:gridCol>
                <a:gridCol w="1208685">
                  <a:extLst>
                    <a:ext uri="{9D8B030D-6E8A-4147-A177-3AD203B41FA5}">
                      <a16:colId xmlns:a16="http://schemas.microsoft.com/office/drawing/2014/main" xmlns="" val="3423536218"/>
                    </a:ext>
                  </a:extLst>
                </a:gridCol>
                <a:gridCol w="1303961">
                  <a:extLst>
                    <a:ext uri="{9D8B030D-6E8A-4147-A177-3AD203B41FA5}">
                      <a16:colId xmlns:a16="http://schemas.microsoft.com/office/drawing/2014/main" xmlns="" val="3748466863"/>
                    </a:ext>
                  </a:extLst>
                </a:gridCol>
                <a:gridCol w="1303961">
                  <a:extLst>
                    <a:ext uri="{9D8B030D-6E8A-4147-A177-3AD203B41FA5}">
                      <a16:colId xmlns:a16="http://schemas.microsoft.com/office/drawing/2014/main" xmlns="" val="3296846784"/>
                    </a:ext>
                  </a:extLst>
                </a:gridCol>
                <a:gridCol w="1425827">
                  <a:extLst>
                    <a:ext uri="{9D8B030D-6E8A-4147-A177-3AD203B41FA5}">
                      <a16:colId xmlns:a16="http://schemas.microsoft.com/office/drawing/2014/main" xmlns="" val="2130993233"/>
                    </a:ext>
                  </a:extLst>
                </a:gridCol>
              </a:tblGrid>
              <a:tr h="35208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3.8: Effects on gambling expenditure of $1,000 or more per year versus less than $1,000.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9865852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50819398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log-odds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CA" sz="1400" b="1" u="sng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1)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CA" sz="1400" b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-value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CA" sz="1400" b="1" u="sng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CA" sz="14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95% </a:t>
                      </a:r>
                      <a:r>
                        <a:rPr lang="en-CA" sz="1400" b="1" i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</a:t>
                      </a:r>
                      <a:endParaRPr lang="en-CA" sz="14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78940481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4520256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-1.74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91.57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</a:t>
                      </a:r>
                      <a:r>
                        <a:rPr lang="en-CA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128877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 vs. Male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3.98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.046*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[0.66, 1.00]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868429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8854252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types legal vs. some types legal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-0.27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.010*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[0.62, 0.94]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60678321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types legal vs. all types illegal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-0.50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4.33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.038*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[0.38, 0.97]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76092449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 of approach gambling motives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11.77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.001*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[1.05, 1.20]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49474061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Escape or forget worries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4.19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.041*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[1.01, 1.90]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3103443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Helps negative </a:t>
                      </a:r>
                      <a:r>
                        <a:rPr lang="en-CA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feelings</a:t>
                      </a:r>
                      <a:r>
                        <a:rPr lang="en-CA" sz="1400" baseline="30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.996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[0.65, 1.55]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85762349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fill time/boredom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21.36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&lt;.001*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1.65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[1.34, 2.04]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951003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767809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 with organized group vs. not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-0.79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9.25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.002*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[0.28, 0.76]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55549351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 alone vs. Come with someone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&lt;.001*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1.51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[1.20, 1.90]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831000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621444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slots/EGMs monthly or more 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1.17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51.93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3.22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[2.34, 4.42]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16596696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63082701"/>
                  </a:ext>
                </a:extLst>
              </a:tr>
              <a:tr h="144012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Note</a:t>
                      </a: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CA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CA" sz="1400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Wald test statistic, </a:t>
                      </a:r>
                      <a:r>
                        <a:rPr lang="en-CA" sz="14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degrees of freedom, </a:t>
                      </a:r>
                      <a:r>
                        <a:rPr lang="en-CA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odds ratio, and </a:t>
                      </a:r>
                      <a:r>
                        <a:rPr lang="en-CA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</a:t>
                      </a:r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confidence interval.</a:t>
                      </a: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CA" sz="1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&lt;.05. </a:t>
                      </a:r>
                      <a:r>
                        <a:rPr lang="en-CA" sz="1400" baseline="30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CA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feelings include feeling anxious, nervous, or depressed.</a:t>
                      </a: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04631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7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764282"/>
              </p:ext>
            </p:extLst>
          </p:nvPr>
        </p:nvGraphicFramePr>
        <p:xfrm>
          <a:off x="840509" y="240147"/>
          <a:ext cx="10629484" cy="67648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92304">
                  <a:extLst>
                    <a:ext uri="{9D8B030D-6E8A-4147-A177-3AD203B41FA5}">
                      <a16:colId xmlns:a16="http://schemas.microsoft.com/office/drawing/2014/main" xmlns="" val="335578805"/>
                    </a:ext>
                  </a:extLst>
                </a:gridCol>
                <a:gridCol w="997082">
                  <a:extLst>
                    <a:ext uri="{9D8B030D-6E8A-4147-A177-3AD203B41FA5}">
                      <a16:colId xmlns:a16="http://schemas.microsoft.com/office/drawing/2014/main" xmlns="" val="805060955"/>
                    </a:ext>
                  </a:extLst>
                </a:gridCol>
                <a:gridCol w="797664">
                  <a:extLst>
                    <a:ext uri="{9D8B030D-6E8A-4147-A177-3AD203B41FA5}">
                      <a16:colId xmlns:a16="http://schemas.microsoft.com/office/drawing/2014/main" xmlns="" val="2803522405"/>
                    </a:ext>
                  </a:extLst>
                </a:gridCol>
                <a:gridCol w="1208685">
                  <a:extLst>
                    <a:ext uri="{9D8B030D-6E8A-4147-A177-3AD203B41FA5}">
                      <a16:colId xmlns:a16="http://schemas.microsoft.com/office/drawing/2014/main" xmlns="" val="3423536218"/>
                    </a:ext>
                  </a:extLst>
                </a:gridCol>
                <a:gridCol w="1303961">
                  <a:extLst>
                    <a:ext uri="{9D8B030D-6E8A-4147-A177-3AD203B41FA5}">
                      <a16:colId xmlns:a16="http://schemas.microsoft.com/office/drawing/2014/main" xmlns="" val="3748466863"/>
                    </a:ext>
                  </a:extLst>
                </a:gridCol>
                <a:gridCol w="1303961">
                  <a:extLst>
                    <a:ext uri="{9D8B030D-6E8A-4147-A177-3AD203B41FA5}">
                      <a16:colId xmlns:a16="http://schemas.microsoft.com/office/drawing/2014/main" xmlns="" val="3296846784"/>
                    </a:ext>
                  </a:extLst>
                </a:gridCol>
                <a:gridCol w="1425827">
                  <a:extLst>
                    <a:ext uri="{9D8B030D-6E8A-4147-A177-3AD203B41FA5}">
                      <a16:colId xmlns:a16="http://schemas.microsoft.com/office/drawing/2014/main" xmlns="" val="2130993233"/>
                    </a:ext>
                  </a:extLst>
                </a:gridCol>
              </a:tblGrid>
              <a:tr h="35208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Table 3.9: Effects on problem gambling (PGSI total score &gt; 8 versus ≤ 8).</a:t>
                      </a:r>
                      <a:endParaRPr lang="en-CA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9865852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2850819398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effectLst/>
                        </a:rPr>
                        <a:t>Parameter</a:t>
                      </a:r>
                      <a:endParaRPr lang="en-CA" sz="1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effectLst/>
                        </a:rPr>
                        <a:t>log-odds</a:t>
                      </a:r>
                      <a:endParaRPr lang="en-CA" sz="1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effectLst/>
                        </a:rPr>
                        <a:t>S.E.</a:t>
                      </a:r>
                      <a:endParaRPr lang="en-CA" sz="1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effectLst/>
                        </a:rPr>
                        <a:t>X</a:t>
                      </a:r>
                      <a:r>
                        <a:rPr lang="en-CA" sz="1400" b="1" u="sng" baseline="30000" dirty="0">
                          <a:effectLst/>
                        </a:rPr>
                        <a:t>2</a:t>
                      </a:r>
                      <a:r>
                        <a:rPr lang="en-CA" sz="1400" b="1" u="sng" dirty="0">
                          <a:effectLst/>
                        </a:rPr>
                        <a:t>(</a:t>
                      </a:r>
                      <a:r>
                        <a:rPr lang="en-CA" sz="1400" b="1" u="sng" dirty="0" err="1">
                          <a:effectLst/>
                        </a:rPr>
                        <a:t>df</a:t>
                      </a:r>
                      <a:r>
                        <a:rPr lang="en-CA" sz="1400" b="1" u="sng" dirty="0">
                          <a:effectLst/>
                        </a:rPr>
                        <a:t> = 1)</a:t>
                      </a:r>
                      <a:endParaRPr lang="en-CA" sz="1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effectLst/>
                        </a:rPr>
                        <a:t>p-value</a:t>
                      </a:r>
                      <a:endParaRPr lang="en-CA" sz="1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effectLst/>
                        </a:rPr>
                        <a:t>OR</a:t>
                      </a:r>
                      <a:endParaRPr lang="en-CA" sz="1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u="sng" dirty="0">
                          <a:effectLst/>
                        </a:rPr>
                        <a:t>OR 95% CI</a:t>
                      </a:r>
                      <a:endParaRPr lang="en-CA" sz="1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3478940481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3630476687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Intercept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-4.93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1.08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20.67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&lt;.001*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1554520256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Old-old vs. young-old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-0.24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0.40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.526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0.79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[0.38, 1.65]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128877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Married vs. nor Married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-0.70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5.12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.024*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0.50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[0.27, 0.91]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6868429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Employed vs. not Employed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13.07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&lt;.001*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3.33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[1.74, 6.40]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6623249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Born out of vs. Born in Canada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0.49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2.59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.108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1.64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[0.90, 2.98]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68854252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960678321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All types legal vs. some types legal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-0.57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0.32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3.11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.078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0.57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[0.30, 1.07]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3976092449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All types legal vs. all types illegal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0.46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0.57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.451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1.42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[0.57, 3.51]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9474061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More harms vs. equal harms and benefits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-1.63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22.43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&lt;.001*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[0.10, 0.38]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93103443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More harms vs. less harms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-2.97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0.77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14.94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&lt;.001*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0.05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[0.01, 0.23]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5762349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Count of approach gambling motives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-0.19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0.10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3.69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.055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0.83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[0.68, 1.00]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951003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Escape or forget worries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1.15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10.16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.001*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3.16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[1.56, 6.40]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2455441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Helps negative feelings</a:t>
                      </a:r>
                      <a:r>
                        <a:rPr lang="en-CA" sz="1400" baseline="30000">
                          <a:effectLst/>
                        </a:rPr>
                        <a:t>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1.21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0.44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7.55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.006*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3.36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[1.42, 7.98]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767809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To fill time/boredom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-0.15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0.22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.638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0.86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[0.47, 1.59]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55549351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1394831000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Come alone vs. Come with someone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0.48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2.38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.123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1.61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[0.88, 2.96]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extLst>
                  <a:ext uri="{0D108BD9-81ED-4DB2-BD59-A6C34878D82A}">
                    <a16:rowId xmlns:a16="http://schemas.microsoft.com/office/drawing/2014/main" xmlns="" val="323216207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621444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Play slots/EGMs monthly or more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2.31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1.03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5.00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.025*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10.04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[1.33, 75.81]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16596696"/>
                  </a:ext>
                </a:extLst>
              </a:tr>
              <a:tr h="290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Spend more than $1,000 on gambling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0.78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0.31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6.34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solidFill>
                            <a:srgbClr val="FF0000"/>
                          </a:solidFill>
                          <a:effectLst/>
                        </a:rPr>
                        <a:t>.012*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2.18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[1.19, 3.99]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3082701"/>
                  </a:ext>
                </a:extLst>
              </a:tr>
              <a:tr h="14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046310608"/>
                  </a:ext>
                </a:extLst>
              </a:tr>
              <a:tr h="439288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Note. X</a:t>
                      </a:r>
                      <a:r>
                        <a:rPr lang="en-CA" sz="1400" baseline="30000" dirty="0">
                          <a:effectLst/>
                        </a:rPr>
                        <a:t>2</a:t>
                      </a:r>
                      <a:r>
                        <a:rPr lang="en-CA" sz="1400" dirty="0">
                          <a:effectLst/>
                        </a:rPr>
                        <a:t> = Wald test statistic, </a:t>
                      </a:r>
                      <a:r>
                        <a:rPr lang="en-CA" sz="1400" dirty="0" err="1">
                          <a:effectLst/>
                        </a:rPr>
                        <a:t>df</a:t>
                      </a:r>
                      <a:r>
                        <a:rPr lang="en-CA" sz="1400" dirty="0">
                          <a:effectLst/>
                        </a:rPr>
                        <a:t> = degrees of freedom, OR = odds ratio, and CI = confidence interval. *p &lt;.05. </a:t>
                      </a:r>
                      <a:r>
                        <a:rPr lang="en-CA" sz="1400" baseline="30000" dirty="0" err="1">
                          <a:effectLst/>
                        </a:rPr>
                        <a:t>a</a:t>
                      </a:r>
                      <a:r>
                        <a:rPr lang="en-CA" sz="1400" dirty="0" err="1">
                          <a:effectLst/>
                        </a:rPr>
                        <a:t>Negative</a:t>
                      </a:r>
                      <a:r>
                        <a:rPr lang="en-CA" sz="1400" dirty="0">
                          <a:effectLst/>
                        </a:rPr>
                        <a:t> feelings include feeling anxious, nervous, or depressed.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19" marR="51619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02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03378"/>
          </a:xfrm>
        </p:spPr>
        <p:txBody>
          <a:bodyPr>
            <a:noAutofit/>
          </a:bodyPr>
          <a:lstStyle/>
          <a:p>
            <a:r>
              <a:rPr lang="en-US" sz="2400" dirty="0"/>
              <a:t>Seniors constitute the fastest-growing segment of society. </a:t>
            </a:r>
            <a:br>
              <a:rPr lang="en-US" sz="2400" dirty="0"/>
            </a:br>
            <a:r>
              <a:rPr lang="en-US" sz="1800" dirty="0"/>
              <a:t>(</a:t>
            </a:r>
            <a:r>
              <a:rPr lang="en-US" sz="1800" dirty="0" smtClean="0"/>
              <a:t>Statistics </a:t>
            </a:r>
            <a:r>
              <a:rPr lang="en-US" sz="1800" dirty="0"/>
              <a:t>Canada, 2012</a:t>
            </a:r>
            <a:r>
              <a:rPr lang="en-US" sz="18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Significant proportion experiencing gambling-related problems.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Petry</a:t>
            </a:r>
            <a:r>
              <a:rPr lang="en-US" sz="1800" dirty="0" smtClean="0"/>
              <a:t>, 2002)</a:t>
            </a:r>
          </a:p>
          <a:p>
            <a:r>
              <a:rPr lang="en-US" sz="2400" dirty="0" smtClean="0"/>
              <a:t>Lifecycle events (e.g., partner loss or cognitive decline) may make seniors vulnerable to poor choices and problem gambling.</a:t>
            </a:r>
            <a:br>
              <a:rPr lang="en-US" sz="2400" dirty="0" smtClean="0"/>
            </a:br>
            <a:r>
              <a:rPr lang="en-US" sz="1800" dirty="0" smtClean="0"/>
              <a:t>(Munro et al., 2003)</a:t>
            </a:r>
            <a:endParaRPr lang="en-CA" sz="2400" dirty="0" smtClean="0"/>
          </a:p>
          <a:p>
            <a:r>
              <a:rPr lang="en-CA" sz="2400" dirty="0" smtClean="0"/>
              <a:t>Initially analyzed by McCready et al. (2014).</a:t>
            </a:r>
          </a:p>
          <a:p>
            <a:pPr lvl="1"/>
            <a:r>
              <a:rPr lang="en-CA" sz="2400" dirty="0" smtClean="0"/>
              <a:t>Focused on descriptive statistics for demographic and gambling-related variables.</a:t>
            </a:r>
          </a:p>
          <a:p>
            <a:pPr lvl="1"/>
            <a:r>
              <a:rPr lang="en-CA" sz="2400" dirty="0" smtClean="0"/>
              <a:t>Exploring predictors of problem gambling.</a:t>
            </a:r>
          </a:p>
          <a:p>
            <a:pPr lvl="1"/>
            <a:r>
              <a:rPr lang="en-CA" sz="2400" dirty="0" smtClean="0"/>
              <a:t>The dataset provided a rich opportunity for further exploration.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8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Screening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Chi-square tests of independence were used to test marginal effects of each covariate, person-level, and environmental variable per to inclusion in the final model.</a:t>
            </a:r>
          </a:p>
          <a:p>
            <a:r>
              <a:rPr lang="en-CA" dirty="0" err="1"/>
              <a:t>Benjamini</a:t>
            </a:r>
            <a:r>
              <a:rPr lang="en-CA" dirty="0"/>
              <a:t>-Hochberg (1995) procedure was used to control for the false discovery rate.</a:t>
            </a:r>
          </a:p>
          <a:p>
            <a:r>
              <a:rPr lang="en-CA" dirty="0"/>
              <a:t>Missing data analyses was used to determine of </a:t>
            </a:r>
            <a:r>
              <a:rPr lang="en-CA" dirty="0" err="1"/>
              <a:t>missingness</a:t>
            </a:r>
            <a:r>
              <a:rPr lang="en-CA" dirty="0"/>
              <a:t> of each variable was able to predict gambling-related outcomes.</a:t>
            </a:r>
          </a:p>
          <a:p>
            <a:r>
              <a:rPr lang="en-CA" dirty="0"/>
              <a:t>Sparse responses also precluded some variables from entering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3615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03378"/>
          </a:xfrm>
        </p:spPr>
        <p:txBody>
          <a:bodyPr>
            <a:noAutofit/>
          </a:bodyPr>
          <a:lstStyle/>
          <a:p>
            <a:r>
              <a:rPr lang="en-US" sz="2400" dirty="0"/>
              <a:t>Seniors constitute the fastest-growing segment of society. </a:t>
            </a:r>
            <a:br>
              <a:rPr lang="en-US" sz="2400" dirty="0"/>
            </a:br>
            <a:r>
              <a:rPr lang="en-US" sz="1800" dirty="0"/>
              <a:t>(</a:t>
            </a:r>
            <a:r>
              <a:rPr lang="en-US" sz="1800" dirty="0" smtClean="0"/>
              <a:t>Statistics </a:t>
            </a:r>
            <a:r>
              <a:rPr lang="en-US" sz="1800" dirty="0"/>
              <a:t>Canada, 2012)</a:t>
            </a:r>
          </a:p>
          <a:p>
            <a:r>
              <a:rPr lang="en-US" sz="2400" dirty="0" smtClean="0"/>
              <a:t>Significant proportion experiencing gambling-related problems.</a:t>
            </a:r>
            <a:br>
              <a:rPr lang="en-US" sz="24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Petry</a:t>
            </a:r>
            <a:r>
              <a:rPr lang="en-US" sz="1800" dirty="0" smtClean="0"/>
              <a:t>, 2002)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Lifecycle events (e.g., partner loss or cognitive decline) may make seniors vulnerable to poor choices and problem gambling.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1800" dirty="0" smtClean="0"/>
              <a:t>(Munro et al., 2003)</a:t>
            </a:r>
            <a:endParaRPr lang="en-CA" sz="2400" dirty="0"/>
          </a:p>
          <a:p>
            <a:r>
              <a:rPr lang="en-CA" sz="2400" dirty="0" smtClean="0"/>
              <a:t>Initially </a:t>
            </a:r>
            <a:r>
              <a:rPr lang="en-CA" sz="2400" dirty="0"/>
              <a:t>analyzed by McCready et al. (2014).</a:t>
            </a:r>
          </a:p>
          <a:p>
            <a:pPr lvl="1"/>
            <a:r>
              <a:rPr lang="en-CA" sz="2400" dirty="0"/>
              <a:t>Focused on descriptive statistics for demographic and gambling-related variables.</a:t>
            </a:r>
          </a:p>
          <a:p>
            <a:pPr lvl="1"/>
            <a:r>
              <a:rPr lang="en-CA" sz="2400" dirty="0"/>
              <a:t>Exploring predictors of problem gambling.</a:t>
            </a:r>
          </a:p>
          <a:p>
            <a:pPr lvl="1"/>
            <a:r>
              <a:rPr lang="en-CA" sz="2400" dirty="0"/>
              <a:t>The dataset provided a rich opportunity for further exploration.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03378"/>
          </a:xfrm>
        </p:spPr>
        <p:txBody>
          <a:bodyPr>
            <a:noAutofit/>
          </a:bodyPr>
          <a:lstStyle/>
          <a:p>
            <a:r>
              <a:rPr lang="en-US" sz="2400" dirty="0"/>
              <a:t>Seniors constitute the fastest-growing segment of society. </a:t>
            </a:r>
            <a:br>
              <a:rPr lang="en-US" sz="2400" dirty="0"/>
            </a:br>
            <a:r>
              <a:rPr lang="en-US" sz="1800" dirty="0"/>
              <a:t>(</a:t>
            </a:r>
            <a:r>
              <a:rPr lang="en-US" sz="1800" dirty="0" smtClean="0"/>
              <a:t>Statistics </a:t>
            </a:r>
            <a:r>
              <a:rPr lang="en-US" sz="1800" dirty="0"/>
              <a:t>Canada, 2012)</a:t>
            </a:r>
          </a:p>
          <a:p>
            <a:r>
              <a:rPr lang="en-US" sz="2400" dirty="0" smtClean="0"/>
              <a:t>Significant proportion experiencing gambling-related problems.</a:t>
            </a:r>
            <a:br>
              <a:rPr lang="en-US" sz="24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Petry</a:t>
            </a:r>
            <a:r>
              <a:rPr lang="en-US" sz="1800" dirty="0" smtClean="0"/>
              <a:t>, 2002)</a:t>
            </a:r>
          </a:p>
          <a:p>
            <a:r>
              <a:rPr lang="en-US" sz="2400" dirty="0" smtClean="0"/>
              <a:t>Lifecycle events (e.g., partner loss or cognitive decline) may make seniors vulnerable to poor choices and problem gambling.</a:t>
            </a:r>
            <a:br>
              <a:rPr lang="en-US" sz="2400" dirty="0" smtClean="0"/>
            </a:br>
            <a:r>
              <a:rPr lang="en-US" sz="1800" dirty="0" smtClean="0"/>
              <a:t>(Munro et al., 2003)</a:t>
            </a:r>
            <a:endParaRPr lang="en-CA" sz="2400" dirty="0"/>
          </a:p>
          <a:p>
            <a:r>
              <a:rPr lang="en-CA" sz="2400" dirty="0" smtClean="0">
                <a:solidFill>
                  <a:srgbClr val="FF0000"/>
                </a:solidFill>
              </a:rPr>
              <a:t>Initially </a:t>
            </a:r>
            <a:r>
              <a:rPr lang="en-CA" sz="2400" dirty="0">
                <a:solidFill>
                  <a:srgbClr val="FF0000"/>
                </a:solidFill>
              </a:rPr>
              <a:t>analyzed by McCready et al. (2014).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Focused on descriptive statistics for demographic and gambling-related variables.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Exploring predictors of problem gambling.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The dataset provided a rich opportunity for further exploration.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2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Ontario Seniors gambling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Gambling Research Exchange Ontario (GREO)</a:t>
            </a:r>
          </a:p>
          <a:p>
            <a:r>
              <a:rPr lang="en-CA" sz="2400" dirty="0"/>
              <a:t>Exit interviews gathered at 7 casinos around Ontario in 2013.</a:t>
            </a:r>
          </a:p>
          <a:p>
            <a:pPr lvl="1"/>
            <a:r>
              <a:rPr lang="en-CA" sz="2400" dirty="0"/>
              <a:t>Seniors (aged 55+) were randomly selected to participate in </a:t>
            </a:r>
            <a:r>
              <a:rPr lang="en-CA" sz="2400" dirty="0" smtClean="0"/>
              <a:t>an interview </a:t>
            </a:r>
            <a:r>
              <a:rPr lang="en-CA" sz="2400" dirty="0"/>
              <a:t>upon exiting the casino.</a:t>
            </a:r>
          </a:p>
          <a:p>
            <a:r>
              <a:rPr lang="en-CA" sz="2400" dirty="0"/>
              <a:t>142 variables collected; we focused on </a:t>
            </a:r>
            <a:r>
              <a:rPr lang="en-CA" sz="2400" dirty="0" smtClean="0"/>
              <a:t>a subset of 15 </a:t>
            </a:r>
            <a:r>
              <a:rPr lang="en-CA" sz="2400" dirty="0"/>
              <a:t>variables.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69" y="5078437"/>
            <a:ext cx="4868579" cy="10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Explore conditional effects of the following on problem gambling:</a:t>
            </a:r>
          </a:p>
          <a:p>
            <a:pPr lvl="1"/>
            <a:r>
              <a:rPr lang="en-US" sz="2400" dirty="0"/>
              <a:t>Person-level variables;</a:t>
            </a:r>
          </a:p>
          <a:p>
            <a:pPr lvl="1"/>
            <a:r>
              <a:rPr lang="en-US" sz="2400" dirty="0"/>
              <a:t>Environmental variables;</a:t>
            </a:r>
          </a:p>
          <a:p>
            <a:pPr lvl="1"/>
            <a:r>
              <a:rPr lang="en-US" sz="2400" dirty="0"/>
              <a:t>Gambling related </a:t>
            </a:r>
            <a:r>
              <a:rPr lang="en-US" sz="2400" dirty="0" err="1"/>
              <a:t>behaviours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Person-by-environment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183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Age</a:t>
            </a:r>
          </a:p>
          <a:p>
            <a:r>
              <a:rPr lang="en-CA" sz="2400" dirty="0"/>
              <a:t>Marital status</a:t>
            </a:r>
          </a:p>
          <a:p>
            <a:r>
              <a:rPr lang="en-CA" sz="2400" dirty="0"/>
              <a:t>Employment status</a:t>
            </a:r>
          </a:p>
          <a:p>
            <a:r>
              <a:rPr lang="en-CA" sz="2400" dirty="0"/>
              <a:t>Ethnicity</a:t>
            </a:r>
          </a:p>
        </p:txBody>
      </p:sp>
    </p:spTree>
    <p:extLst>
      <p:ext uri="{BB962C8B-B14F-4D97-AF65-F5344CB8AC3E}">
        <p14:creationId xmlns:p14="http://schemas.microsoft.com/office/powerpoint/2010/main" val="34594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1029</TotalTime>
  <Words>1706</Words>
  <Application>Microsoft Office PowerPoint</Application>
  <PresentationFormat>Widescreen</PresentationFormat>
  <Paragraphs>598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Rockwell</vt:lpstr>
      <vt:lpstr>Rockwell Condensed</vt:lpstr>
      <vt:lpstr>Times New Roman</vt:lpstr>
      <vt:lpstr>Wingdings</vt:lpstr>
      <vt:lpstr>Wood Type</vt:lpstr>
      <vt:lpstr>Predictors of problem gambling among seniors in Ontario</vt:lpstr>
      <vt:lpstr>Outline</vt:lpstr>
      <vt:lpstr>background</vt:lpstr>
      <vt:lpstr>background</vt:lpstr>
      <vt:lpstr>background</vt:lpstr>
      <vt:lpstr>background</vt:lpstr>
      <vt:lpstr>Ontario Seniors gambling data</vt:lpstr>
      <vt:lpstr>Purpose of research</vt:lpstr>
      <vt:lpstr>Covariates</vt:lpstr>
      <vt:lpstr>Covariates</vt:lpstr>
      <vt:lpstr>Covariates</vt:lpstr>
      <vt:lpstr>Covariates</vt:lpstr>
      <vt:lpstr>Covariates</vt:lpstr>
      <vt:lpstr>Person-level</vt:lpstr>
      <vt:lpstr>Person-level</vt:lpstr>
      <vt:lpstr>Person-level</vt:lpstr>
      <vt:lpstr>Person-level</vt:lpstr>
      <vt:lpstr>Person-level</vt:lpstr>
      <vt:lpstr>Person-level</vt:lpstr>
      <vt:lpstr>Person-level</vt:lpstr>
      <vt:lpstr>Environmental-level</vt:lpstr>
      <vt:lpstr>Gambling-related variables</vt:lpstr>
      <vt:lpstr>Gambling-related variables</vt:lpstr>
      <vt:lpstr>Gambling-related variables</vt:lpstr>
      <vt:lpstr>Dependent variable</vt:lpstr>
      <vt:lpstr>Analyses</vt:lpstr>
      <vt:lpstr>Results</vt:lpstr>
      <vt:lpstr>Results</vt:lpstr>
      <vt:lpstr>Results</vt:lpstr>
      <vt:lpstr>Results</vt:lpstr>
      <vt:lpstr>Results</vt:lpstr>
      <vt:lpstr>Results</vt:lpstr>
      <vt:lpstr>But what does it all mean?</vt:lpstr>
      <vt:lpstr>Limitations</vt:lpstr>
      <vt:lpstr>questions</vt:lpstr>
      <vt:lpstr>Additional slides</vt:lpstr>
      <vt:lpstr>PowerPoint Presentation</vt:lpstr>
      <vt:lpstr>PowerPoint Presentation</vt:lpstr>
      <vt:lpstr>PowerPoint Presentation</vt:lpstr>
      <vt:lpstr>Screening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of problem gambling among seniors in Ontario</dc:title>
  <dc:creator>Mark Adkins</dc:creator>
  <cp:lastModifiedBy>Mark Adkins</cp:lastModifiedBy>
  <cp:revision>128</cp:revision>
  <dcterms:created xsi:type="dcterms:W3CDTF">2016-09-11T18:47:10Z</dcterms:created>
  <dcterms:modified xsi:type="dcterms:W3CDTF">2016-09-19T13:15:47Z</dcterms:modified>
</cp:coreProperties>
</file>