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9" r:id="rId4"/>
    <p:sldId id="258" r:id="rId5"/>
    <p:sldId id="260" r:id="rId6"/>
    <p:sldId id="261" r:id="rId7"/>
    <p:sldId id="263" r:id="rId8"/>
    <p:sldId id="264" r:id="rId9"/>
    <p:sldId id="265" r:id="rId10"/>
    <p:sldId id="293" r:id="rId11"/>
    <p:sldId id="283" r:id="rId12"/>
    <p:sldId id="282" r:id="rId13"/>
    <p:sldId id="266" r:id="rId14"/>
    <p:sldId id="269" r:id="rId15"/>
    <p:sldId id="270" r:id="rId16"/>
    <p:sldId id="271" r:id="rId17"/>
    <p:sldId id="279" r:id="rId18"/>
    <p:sldId id="303" r:id="rId19"/>
    <p:sldId id="291" r:id="rId20"/>
    <p:sldId id="294" r:id="rId21"/>
    <p:sldId id="298" r:id="rId22"/>
    <p:sldId id="301" r:id="rId23"/>
    <p:sldId id="307" r:id="rId24"/>
    <p:sldId id="288" r:id="rId25"/>
    <p:sldId id="278" r:id="rId26"/>
    <p:sldId id="304" r:id="rId27"/>
    <p:sldId id="305" r:id="rId28"/>
    <p:sldId id="306" r:id="rId29"/>
    <p:sldId id="308" r:id="rId30"/>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CFCC"/>
    <a:srgbClr val="F4B39B"/>
    <a:srgbClr val="E99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76994" autoAdjust="0"/>
  </p:normalViewPr>
  <p:slideViewPr>
    <p:cSldViewPr snapToGrid="0">
      <p:cViewPr varScale="1">
        <p:scale>
          <a:sx n="55" d="100"/>
          <a:sy n="55" d="100"/>
        </p:scale>
        <p:origin x="1134" y="78"/>
      </p:cViewPr>
      <p:guideLst/>
    </p:cSldViewPr>
  </p:slideViewPr>
  <p:outlineViewPr>
    <p:cViewPr>
      <p:scale>
        <a:sx n="33" d="100"/>
        <a:sy n="33" d="100"/>
      </p:scale>
      <p:origin x="0" y="-21480"/>
    </p:cViewPr>
  </p:outlineViewPr>
  <p:notesTextViewPr>
    <p:cViewPr>
      <p:scale>
        <a:sx n="1" d="1"/>
        <a:sy n="1" d="1"/>
      </p:scale>
      <p:origin x="0" y="-24"/>
    </p:cViewPr>
  </p:notesTextViewPr>
  <p:sorterViewPr>
    <p:cViewPr>
      <p:scale>
        <a:sx n="100" d="100"/>
        <a:sy n="100" d="100"/>
      </p:scale>
      <p:origin x="0" y="-6366"/>
    </p:cViewPr>
  </p:sorterViewPr>
  <p:notesViewPr>
    <p:cSldViewPr snapToGrid="0">
      <p:cViewPr varScale="1">
        <p:scale>
          <a:sx n="111" d="100"/>
          <a:sy n="111" d="100"/>
        </p:scale>
        <p:origin x="18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1C27348-821F-4800-9313-69F02C8F1B17}" type="datetimeFigureOut">
              <a:rPr lang="en-CA" smtClean="0"/>
              <a:t>2017-11-14</a:t>
            </a:fld>
            <a:endParaRPr lang="en-C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D70E36C-ED40-437B-88F5-43307AFAB9CA}" type="slidenum">
              <a:rPr lang="en-CA" smtClean="0"/>
              <a:t>‹#›</a:t>
            </a:fld>
            <a:endParaRPr lang="en-CA"/>
          </a:p>
        </p:txBody>
      </p:sp>
    </p:spTree>
    <p:extLst>
      <p:ext uri="{BB962C8B-B14F-4D97-AF65-F5344CB8AC3E}">
        <p14:creationId xmlns:p14="http://schemas.microsoft.com/office/powerpoint/2010/main" val="241036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70E36C-ED40-437B-88F5-43307AFAB9CA}" type="slidenum">
              <a:rPr lang="en-CA" smtClean="0"/>
              <a:t>1</a:t>
            </a:fld>
            <a:endParaRPr lang="en-CA"/>
          </a:p>
        </p:txBody>
      </p:sp>
    </p:spTree>
    <p:extLst>
      <p:ext uri="{BB962C8B-B14F-4D97-AF65-F5344CB8AC3E}">
        <p14:creationId xmlns:p14="http://schemas.microsoft.com/office/powerpoint/2010/main" val="104018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70E36C-ED40-437B-88F5-43307AFAB9CA}" type="slidenum">
              <a:rPr lang="en-CA" smtClean="0"/>
              <a:t>21</a:t>
            </a:fld>
            <a:endParaRPr lang="en-CA"/>
          </a:p>
        </p:txBody>
      </p:sp>
    </p:spTree>
    <p:extLst>
      <p:ext uri="{BB962C8B-B14F-4D97-AF65-F5344CB8AC3E}">
        <p14:creationId xmlns:p14="http://schemas.microsoft.com/office/powerpoint/2010/main" val="2693918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only methods that maintained proper coverage, I’ve put together an illustration which showcases the methods with the best relative efficiency across all 180 design conditions. I want to highlight a few things.</a:t>
            </a:r>
          </a:p>
          <a:p>
            <a:endParaRPr lang="en-CA" dirty="0"/>
          </a:p>
          <a:p>
            <a:pPr marL="228600" indent="-228600">
              <a:buFont typeface="+mj-lt"/>
              <a:buAutoNum type="arabicPeriod"/>
            </a:pPr>
            <a:r>
              <a:rPr lang="en-CA" dirty="0"/>
              <a:t>When the errors were sampled from a normal distribution, all of the methods had comparable coverage and efficiencies. It is recommended that the less computationally intensive standard method be used.</a:t>
            </a:r>
          </a:p>
          <a:p>
            <a:pPr marL="228600" indent="-228600">
              <a:buFont typeface="+mj-lt"/>
              <a:buAutoNum type="arabicPeriod"/>
            </a:pPr>
            <a:r>
              <a:rPr lang="en-CA" dirty="0"/>
              <a:t>At samples sizes of 100 and 1000 the standard method is generally recommended.</a:t>
            </a:r>
          </a:p>
          <a:p>
            <a:pPr marL="228600" indent="-228600">
              <a:buFont typeface="+mj-lt"/>
              <a:buAutoNum type="arabicPeriod"/>
            </a:pPr>
            <a:r>
              <a:rPr lang="en-CA" dirty="0"/>
              <a:t>At sample sizes for 30 and 50, as the error distribution deviates further from normal, the percentile bootstrap CIs starts to systematically outperform the other methods.</a:t>
            </a:r>
          </a:p>
          <a:p>
            <a:pPr marL="228600" indent="-228600">
              <a:buFont typeface="+mj-lt"/>
              <a:buAutoNum type="arabicPeriod"/>
            </a:pPr>
            <a:endParaRPr lang="en-CA" dirty="0"/>
          </a:p>
          <a:p>
            <a:pPr marL="0" indent="0">
              <a:buFont typeface="+mj-lt"/>
              <a:buNone/>
            </a:pPr>
            <a:r>
              <a:rPr lang="en-CA" dirty="0"/>
              <a:t>As a final note regarding the simulation results. A single one-off simulation condition</a:t>
            </a:r>
          </a:p>
        </p:txBody>
      </p:sp>
      <p:sp>
        <p:nvSpPr>
          <p:cNvPr id="4" name="Slide Number Placeholder 3"/>
          <p:cNvSpPr>
            <a:spLocks noGrp="1"/>
          </p:cNvSpPr>
          <p:nvPr>
            <p:ph type="sldNum" sz="quarter" idx="10"/>
          </p:nvPr>
        </p:nvSpPr>
        <p:spPr/>
        <p:txBody>
          <a:bodyPr/>
          <a:lstStyle/>
          <a:p>
            <a:fld id="{FD70E36C-ED40-437B-88F5-43307AFAB9CA}" type="slidenum">
              <a:rPr lang="en-CA" smtClean="0"/>
              <a:t>22</a:t>
            </a:fld>
            <a:endParaRPr lang="en-CA"/>
          </a:p>
        </p:txBody>
      </p:sp>
    </p:spTree>
    <p:extLst>
      <p:ext uri="{BB962C8B-B14F-4D97-AF65-F5344CB8AC3E}">
        <p14:creationId xmlns:p14="http://schemas.microsoft.com/office/powerpoint/2010/main" val="3355215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only methods that maintained proper coverage, I’ve put together an illustration which showcases the methods with the best relative efficiency across all 180 design conditions. I want to highlight a few things.</a:t>
            </a:r>
          </a:p>
          <a:p>
            <a:endParaRPr lang="en-CA" dirty="0"/>
          </a:p>
          <a:p>
            <a:pPr marL="228600" indent="-228600">
              <a:buFont typeface="+mj-lt"/>
              <a:buAutoNum type="arabicPeriod"/>
            </a:pPr>
            <a:r>
              <a:rPr lang="en-CA" dirty="0"/>
              <a:t>When the errors were sampled from a normal distribution, all of the methods had comparable coverage and efficiencies. It is recommended that the less computationally intensive standard method be used.</a:t>
            </a:r>
          </a:p>
          <a:p>
            <a:pPr marL="228600" indent="-228600">
              <a:buFont typeface="+mj-lt"/>
              <a:buAutoNum type="arabicPeriod"/>
            </a:pPr>
            <a:r>
              <a:rPr lang="en-CA" dirty="0"/>
              <a:t>At samples sizes of 100 and 1000 the standard method is generally recommended.</a:t>
            </a:r>
          </a:p>
          <a:p>
            <a:pPr marL="228600" indent="-228600">
              <a:buFont typeface="+mj-lt"/>
              <a:buAutoNum type="arabicPeriod"/>
            </a:pPr>
            <a:r>
              <a:rPr lang="en-CA" dirty="0"/>
              <a:t>At sample sizes for 30 and 50, as the error distribution deviates further from normal, the percentile bootstrap CIs starts to systematically outperform the other methods.</a:t>
            </a:r>
          </a:p>
          <a:p>
            <a:pPr marL="228600" indent="-228600">
              <a:buFont typeface="+mj-lt"/>
              <a:buAutoNum type="arabicPeriod"/>
            </a:pPr>
            <a:endParaRPr lang="en-CA" dirty="0"/>
          </a:p>
        </p:txBody>
      </p:sp>
      <p:sp>
        <p:nvSpPr>
          <p:cNvPr id="4" name="Slide Number Placeholder 3"/>
          <p:cNvSpPr>
            <a:spLocks noGrp="1"/>
          </p:cNvSpPr>
          <p:nvPr>
            <p:ph type="sldNum" sz="quarter" idx="10"/>
          </p:nvPr>
        </p:nvSpPr>
        <p:spPr/>
        <p:txBody>
          <a:bodyPr/>
          <a:lstStyle/>
          <a:p>
            <a:fld id="{FD70E36C-ED40-437B-88F5-43307AFAB9CA}" type="slidenum">
              <a:rPr lang="en-CA" smtClean="0"/>
              <a:t>23</a:t>
            </a:fld>
            <a:endParaRPr lang="en-CA"/>
          </a:p>
        </p:txBody>
      </p:sp>
    </p:spTree>
    <p:extLst>
      <p:ext uri="{BB962C8B-B14F-4D97-AF65-F5344CB8AC3E}">
        <p14:creationId xmlns:p14="http://schemas.microsoft.com/office/powerpoint/2010/main" val="2438803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70E36C-ED40-437B-88F5-43307AFAB9CA}" type="slidenum">
              <a:rPr lang="en-CA" smtClean="0"/>
              <a:t>25</a:t>
            </a:fld>
            <a:endParaRPr lang="en-CA"/>
          </a:p>
        </p:txBody>
      </p:sp>
    </p:spTree>
    <p:extLst>
      <p:ext uri="{BB962C8B-B14F-4D97-AF65-F5344CB8AC3E}">
        <p14:creationId xmlns:p14="http://schemas.microsoft.com/office/powerpoint/2010/main" val="204601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Replication crisis</a:t>
            </a:r>
          </a:p>
          <a:p>
            <a:pPr marL="171450" indent="-171450">
              <a:buFont typeface="Arial" panose="020B0604020202020204" pitchFamily="34" charset="0"/>
              <a:buChar char="•"/>
            </a:pPr>
            <a:r>
              <a:rPr lang="en-CA" dirty="0"/>
              <a:t>Review General Linear Model</a:t>
            </a:r>
          </a:p>
          <a:p>
            <a:pPr marL="171450" indent="-171450">
              <a:buFont typeface="Arial" panose="020B0604020202020204" pitchFamily="34" charset="0"/>
              <a:buChar char="•"/>
            </a:pPr>
            <a:r>
              <a:rPr lang="en-CA" dirty="0"/>
              <a:t>Effect sizes and confidence intervals</a:t>
            </a:r>
          </a:p>
          <a:p>
            <a:pPr marL="171450" indent="-171450">
              <a:buFont typeface="Arial" panose="020B0604020202020204" pitchFamily="34" charset="0"/>
              <a:buChar char="•"/>
            </a:pPr>
            <a:r>
              <a:rPr lang="en-CA" dirty="0"/>
              <a:t>Techniques for resolving assumption violations</a:t>
            </a:r>
          </a:p>
          <a:p>
            <a:pPr marL="171450" indent="-171450">
              <a:buFont typeface="Arial" panose="020B0604020202020204" pitchFamily="34" charset="0"/>
              <a:buChar char="•"/>
            </a:pPr>
            <a:r>
              <a:rPr lang="en-CA" dirty="0"/>
              <a:t>Empirical example</a:t>
            </a:r>
          </a:p>
          <a:p>
            <a:pPr marL="171450" indent="-171450">
              <a:buFont typeface="Arial" panose="020B0604020202020204" pitchFamily="34" charset="0"/>
              <a:buChar char="•"/>
            </a:pPr>
            <a:r>
              <a:rPr lang="en-CA" dirty="0"/>
              <a:t>Monte Carlo simulation</a:t>
            </a:r>
          </a:p>
          <a:p>
            <a:pPr marL="171450" indent="-171450">
              <a:buFont typeface="Arial" panose="020B0604020202020204" pitchFamily="34" charset="0"/>
              <a:buChar char="•"/>
            </a:pPr>
            <a:r>
              <a:rPr lang="en-CA" dirty="0"/>
              <a:t>Recommendations</a:t>
            </a:r>
          </a:p>
          <a:p>
            <a:endParaRPr lang="en-CA" dirty="0"/>
          </a:p>
        </p:txBody>
      </p:sp>
      <p:sp>
        <p:nvSpPr>
          <p:cNvPr id="4" name="Slide Number Placeholder 3"/>
          <p:cNvSpPr>
            <a:spLocks noGrp="1"/>
          </p:cNvSpPr>
          <p:nvPr>
            <p:ph type="sldNum" sz="quarter" idx="10"/>
          </p:nvPr>
        </p:nvSpPr>
        <p:spPr/>
        <p:txBody>
          <a:bodyPr/>
          <a:lstStyle/>
          <a:p>
            <a:fld id="{FD70E36C-ED40-437B-88F5-43307AFAB9CA}" type="slidenum">
              <a:rPr lang="en-CA" smtClean="0"/>
              <a:t>2</a:t>
            </a:fld>
            <a:endParaRPr lang="en-CA"/>
          </a:p>
        </p:txBody>
      </p:sp>
    </p:spTree>
    <p:extLst>
      <p:ext uri="{BB962C8B-B14F-4D97-AF65-F5344CB8AC3E}">
        <p14:creationId xmlns:p14="http://schemas.microsoft.com/office/powerpoint/2010/main" val="60502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CA" sz="1600" dirty="0"/>
              <a:t>Failure to replicate research findings has caused concern that many research findings may be false</a:t>
            </a:r>
          </a:p>
          <a:p>
            <a:pPr marL="285750" indent="-285750">
              <a:buFont typeface="Arial" panose="020B0604020202020204" pitchFamily="34" charset="0"/>
              <a:buChar char="•"/>
            </a:pPr>
            <a:r>
              <a:rPr lang="en-CA" sz="1600" dirty="0"/>
              <a:t>These concerns led to a call for methodological reform</a:t>
            </a:r>
          </a:p>
          <a:p>
            <a:pPr marL="285750" indent="-285750">
              <a:buFont typeface="Arial" panose="020B0604020202020204" pitchFamily="34" charset="0"/>
              <a:buChar char="•"/>
            </a:pPr>
            <a:r>
              <a:rPr lang="en-CA" sz="1600" dirty="0"/>
              <a:t>Such as reporting ES and CI</a:t>
            </a:r>
          </a:p>
          <a:p>
            <a:pPr marL="285750" indent="-285750">
              <a:buFont typeface="Arial" panose="020B0604020202020204" pitchFamily="34" charset="0"/>
              <a:buChar char="•"/>
            </a:pPr>
            <a:r>
              <a:rPr lang="en-CA" sz="1600" dirty="0"/>
              <a:t>CI have great potential for improving methodological practice</a:t>
            </a:r>
          </a:p>
          <a:p>
            <a:pPr marL="742950" lvl="1" indent="-285750">
              <a:buFont typeface="Arial" panose="020B0604020202020204" pitchFamily="34" charset="0"/>
              <a:buChar char="•"/>
            </a:pPr>
            <a:r>
              <a:rPr lang="en-CA" sz="1600" dirty="0"/>
              <a:t>Given that ideal conditions tend to be the exception rather than the rule, studying CI performance under non-ideal conditions is a step in the right methodological direction</a:t>
            </a:r>
          </a:p>
        </p:txBody>
      </p:sp>
      <p:sp>
        <p:nvSpPr>
          <p:cNvPr id="4" name="Slide Number Placeholder 3"/>
          <p:cNvSpPr>
            <a:spLocks noGrp="1"/>
          </p:cNvSpPr>
          <p:nvPr>
            <p:ph type="sldNum" sz="quarter" idx="10"/>
          </p:nvPr>
        </p:nvSpPr>
        <p:spPr/>
        <p:txBody>
          <a:bodyPr/>
          <a:lstStyle/>
          <a:p>
            <a:fld id="{FD70E36C-ED40-437B-88F5-43307AFAB9CA}" type="slidenum">
              <a:rPr lang="en-CA" smtClean="0"/>
              <a:t>3</a:t>
            </a:fld>
            <a:endParaRPr lang="en-CA"/>
          </a:p>
        </p:txBody>
      </p:sp>
    </p:spTree>
    <p:extLst>
      <p:ext uri="{BB962C8B-B14F-4D97-AF65-F5344CB8AC3E}">
        <p14:creationId xmlns:p14="http://schemas.microsoft.com/office/powerpoint/2010/main" val="286759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Measure of the magnitude of a phenomenon</a:t>
            </a:r>
          </a:p>
          <a:p>
            <a:r>
              <a:rPr lang="en-CA" dirty="0"/>
              <a:t>P-values:</a:t>
            </a:r>
          </a:p>
          <a:p>
            <a:pPr marL="171450" indent="-171450">
              <a:buFont typeface="Arial" panose="020B0604020202020204" pitchFamily="34" charset="0"/>
              <a:buChar char="•"/>
            </a:pPr>
            <a:r>
              <a:rPr lang="en-CA"/>
              <a:t>Ho</a:t>
            </a:r>
            <a:r>
              <a:rPr lang="en-US"/>
              <a:t>l</a:t>
            </a:r>
            <a:r>
              <a:rPr lang="en-CA"/>
              <a:t>y </a:t>
            </a:r>
            <a:r>
              <a:rPr lang="en-CA" dirty="0"/>
              <a:t>grail</a:t>
            </a:r>
          </a:p>
          <a:p>
            <a:pPr marL="171450" indent="-171450">
              <a:buFont typeface="Arial" panose="020B0604020202020204" pitchFamily="34" charset="0"/>
              <a:buChar char="•"/>
            </a:pPr>
            <a:r>
              <a:rPr lang="en-CA" dirty="0"/>
              <a:t>often do not answer the questions we want</a:t>
            </a:r>
          </a:p>
          <a:p>
            <a:pPr marL="171450" indent="-171450">
              <a:buFont typeface="Arial" panose="020B0604020202020204" pitchFamily="34" charset="0"/>
              <a:buChar char="•"/>
            </a:pPr>
            <a:r>
              <a:rPr lang="en-CA" dirty="0"/>
              <a:t>Dance around (see video of the dancing p-values by Geoff Cumming</a:t>
            </a:r>
          </a:p>
        </p:txBody>
      </p:sp>
      <p:sp>
        <p:nvSpPr>
          <p:cNvPr id="4" name="Slide Number Placeholder 3"/>
          <p:cNvSpPr>
            <a:spLocks noGrp="1"/>
          </p:cNvSpPr>
          <p:nvPr>
            <p:ph type="sldNum" sz="quarter" idx="10"/>
          </p:nvPr>
        </p:nvSpPr>
        <p:spPr/>
        <p:txBody>
          <a:bodyPr/>
          <a:lstStyle/>
          <a:p>
            <a:fld id="{FD70E36C-ED40-437B-88F5-43307AFAB9CA}" type="slidenum">
              <a:rPr lang="en-CA" smtClean="0"/>
              <a:t>7</a:t>
            </a:fld>
            <a:endParaRPr lang="en-CA"/>
          </a:p>
        </p:txBody>
      </p:sp>
    </p:spTree>
    <p:extLst>
      <p:ext uri="{BB962C8B-B14F-4D97-AF65-F5344CB8AC3E}">
        <p14:creationId xmlns:p14="http://schemas.microsoft.com/office/powerpoint/2010/main" val="149865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Standard CIs are constructing from a theoretical sampling distribution.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CIs:</a:t>
            </a:r>
          </a:p>
          <a:p>
            <a:pPr marL="171450" indent="-171450">
              <a:buFont typeface="Arial" panose="020B0604020202020204" pitchFamily="34" charset="0"/>
              <a:buChar char="•"/>
            </a:pPr>
            <a:r>
              <a:rPr lang="en-CA" dirty="0"/>
              <a:t>Provide a set of plausible values for the effect size</a:t>
            </a:r>
          </a:p>
          <a:p>
            <a:pPr marL="171450" indent="-171450">
              <a:buFont typeface="Arial" panose="020B0604020202020204" pitchFamily="34" charset="0"/>
              <a:buChar char="•"/>
            </a:pPr>
            <a:r>
              <a:rPr lang="en-CA" dirty="0"/>
              <a:t>An indication of the precision for the point estimate of our effect sizes.</a:t>
            </a:r>
          </a:p>
        </p:txBody>
      </p:sp>
      <p:sp>
        <p:nvSpPr>
          <p:cNvPr id="4" name="Slide Number Placeholder 3"/>
          <p:cNvSpPr>
            <a:spLocks noGrp="1"/>
          </p:cNvSpPr>
          <p:nvPr>
            <p:ph type="sldNum" sz="quarter" idx="10"/>
          </p:nvPr>
        </p:nvSpPr>
        <p:spPr/>
        <p:txBody>
          <a:bodyPr/>
          <a:lstStyle/>
          <a:p>
            <a:fld id="{FD70E36C-ED40-437B-88F5-43307AFAB9CA}" type="slidenum">
              <a:rPr lang="en-CA" smtClean="0"/>
              <a:t>8</a:t>
            </a:fld>
            <a:endParaRPr lang="en-CA"/>
          </a:p>
        </p:txBody>
      </p:sp>
    </p:spTree>
    <p:extLst>
      <p:ext uri="{BB962C8B-B14F-4D97-AF65-F5344CB8AC3E}">
        <p14:creationId xmlns:p14="http://schemas.microsoft.com/office/powerpoint/2010/main" val="3028098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a way to illustrate these three properties I generated 20 samples and created standard CIs around the sample means.</a:t>
            </a:r>
          </a:p>
          <a:p>
            <a:r>
              <a:rPr lang="en-CA" dirty="0"/>
              <a:t>90% of the CIs captured the true population mean of 100</a:t>
            </a:r>
          </a:p>
          <a:p>
            <a:r>
              <a:rPr lang="en-CA" dirty="0"/>
              <a:t>5% created a CI too low.</a:t>
            </a:r>
          </a:p>
          <a:p>
            <a:r>
              <a:rPr lang="en-CA" dirty="0"/>
              <a:t>5% created a CI too high.</a:t>
            </a:r>
          </a:p>
          <a:p>
            <a:r>
              <a:rPr lang="en-CA" dirty="0"/>
              <a:t>The width of these CIs is how we could measure efficiency.</a:t>
            </a:r>
          </a:p>
        </p:txBody>
      </p:sp>
      <p:sp>
        <p:nvSpPr>
          <p:cNvPr id="4" name="Slide Number Placeholder 3"/>
          <p:cNvSpPr>
            <a:spLocks noGrp="1"/>
          </p:cNvSpPr>
          <p:nvPr>
            <p:ph type="sldNum" sz="quarter" idx="10"/>
          </p:nvPr>
        </p:nvSpPr>
        <p:spPr/>
        <p:txBody>
          <a:bodyPr/>
          <a:lstStyle/>
          <a:p>
            <a:fld id="{FD70E36C-ED40-437B-88F5-43307AFAB9CA}" type="slidenum">
              <a:rPr lang="en-CA" smtClean="0"/>
              <a:t>13</a:t>
            </a:fld>
            <a:endParaRPr lang="en-CA"/>
          </a:p>
        </p:txBody>
      </p:sp>
    </p:spTree>
    <p:extLst>
      <p:ext uri="{BB962C8B-B14F-4D97-AF65-F5344CB8AC3E}">
        <p14:creationId xmlns:p14="http://schemas.microsoft.com/office/powerpoint/2010/main" val="234507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CIs for the coefficient estimates after performing a logarithmic transformation are omitted from these charts due to the vastly different scale. Even a back-transformation of these CIs were not near these other methods.</a:t>
            </a:r>
          </a:p>
        </p:txBody>
      </p:sp>
      <p:sp>
        <p:nvSpPr>
          <p:cNvPr id="4" name="Slide Number Placeholder 3"/>
          <p:cNvSpPr>
            <a:spLocks noGrp="1"/>
          </p:cNvSpPr>
          <p:nvPr>
            <p:ph type="sldNum" sz="quarter" idx="10"/>
          </p:nvPr>
        </p:nvSpPr>
        <p:spPr/>
        <p:txBody>
          <a:bodyPr/>
          <a:lstStyle/>
          <a:p>
            <a:fld id="{FD70E36C-ED40-437B-88F5-43307AFAB9CA}" type="slidenum">
              <a:rPr lang="en-CA" smtClean="0"/>
              <a:t>18</a:t>
            </a:fld>
            <a:endParaRPr lang="en-CA"/>
          </a:p>
        </p:txBody>
      </p:sp>
    </p:spTree>
    <p:extLst>
      <p:ext uri="{BB962C8B-B14F-4D97-AF65-F5344CB8AC3E}">
        <p14:creationId xmlns:p14="http://schemas.microsoft.com/office/powerpoint/2010/main" val="2238588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to the main simulation, and one-off condition comparing an idealized condition using a large sample size, normally-distributed errors, only 2 predictors and low multi-collinearity condition was used to compare the effect of log transforming the DV had on the CIs. It was set up to mimic the model selection process which an applied researcher could follow. That is, if the distribution of the model-implied residuals could be normalized by a logarithmic transformation then it would be applied. Given that the simulation used known parameters it was quickly determined that</a:t>
            </a:r>
          </a:p>
        </p:txBody>
      </p:sp>
      <p:sp>
        <p:nvSpPr>
          <p:cNvPr id="4" name="Slide Number Placeholder 3"/>
          <p:cNvSpPr>
            <a:spLocks noGrp="1"/>
          </p:cNvSpPr>
          <p:nvPr>
            <p:ph type="sldNum" sz="quarter" idx="10"/>
          </p:nvPr>
        </p:nvSpPr>
        <p:spPr/>
        <p:txBody>
          <a:bodyPr/>
          <a:lstStyle/>
          <a:p>
            <a:fld id="{FD70E36C-ED40-437B-88F5-43307AFAB9CA}" type="slidenum">
              <a:rPr lang="en-CA" smtClean="0"/>
              <a:t>19</a:t>
            </a:fld>
            <a:endParaRPr lang="en-CA"/>
          </a:p>
        </p:txBody>
      </p:sp>
    </p:spTree>
    <p:extLst>
      <p:ext uri="{BB962C8B-B14F-4D97-AF65-F5344CB8AC3E}">
        <p14:creationId xmlns:p14="http://schemas.microsoft.com/office/powerpoint/2010/main" val="384733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X-axis is the design condition number</a:t>
            </a:r>
          </a:p>
          <a:p>
            <a:r>
              <a:rPr lang="en-CA" dirty="0"/>
              <a:t>Y-axis is the average coverage for all regression coefficients within every given model.</a:t>
            </a:r>
          </a:p>
          <a:p>
            <a:endParaRPr lang="en-CA" dirty="0"/>
          </a:p>
          <a:p>
            <a:r>
              <a:rPr lang="en-CA" dirty="0"/>
              <a:t>The first pane is the standard CIs</a:t>
            </a:r>
          </a:p>
          <a:p>
            <a:r>
              <a:rPr lang="en-CA" dirty="0"/>
              <a:t>The second pane is the percentile </a:t>
            </a:r>
            <a:r>
              <a:rPr lang="en-CA" dirty="0" err="1"/>
              <a:t>boostrapped</a:t>
            </a:r>
            <a:r>
              <a:rPr lang="en-CA" dirty="0"/>
              <a:t> CIs</a:t>
            </a:r>
          </a:p>
          <a:p>
            <a:r>
              <a:rPr lang="en-CA" dirty="0"/>
              <a:t>The third pane is the </a:t>
            </a:r>
            <a:r>
              <a:rPr lang="en-CA" dirty="0" err="1"/>
              <a:t>Bca</a:t>
            </a:r>
            <a:r>
              <a:rPr lang="en-CA" dirty="0"/>
              <a:t> bootstrapped CIs.</a:t>
            </a:r>
          </a:p>
          <a:p>
            <a:endParaRPr lang="en-CA" dirty="0"/>
          </a:p>
          <a:p>
            <a:r>
              <a:rPr lang="en-CA" dirty="0"/>
              <a:t>There is a 95% confidence band </a:t>
            </a:r>
            <a:r>
              <a:rPr lang="en-CA" dirty="0" err="1"/>
              <a:t>indiating</a:t>
            </a:r>
            <a:r>
              <a:rPr lang="en-CA" dirty="0"/>
              <a:t> the proportion of coverage expected given 1000</a:t>
            </a:r>
          </a:p>
          <a:p>
            <a:endParaRPr lang="en-CA" dirty="0"/>
          </a:p>
          <a:p>
            <a:r>
              <a:rPr lang="en-CA" dirty="0"/>
              <a:t>Each of the three colors indicates the three error distributions examined.</a:t>
            </a:r>
          </a:p>
          <a:p>
            <a:endParaRPr lang="en-CA" dirty="0"/>
          </a:p>
          <a:p>
            <a:r>
              <a:rPr lang="en-CA" dirty="0"/>
              <a:t>The spikes near 100% coverage are for the n=10 sample sizes. The standard error is s large that the width of the CIs is many times larger that those for larger sample sizes which allow them to envelop the simulation parameters.</a:t>
            </a:r>
          </a:p>
          <a:p>
            <a:endParaRPr lang="en-CA" dirty="0"/>
          </a:p>
          <a:p>
            <a:r>
              <a:rPr lang="en-CA" dirty="0"/>
              <a:t>I won’t discuss the upper and lower tail proportions as then were largely identical indicating symmetry.</a:t>
            </a:r>
          </a:p>
        </p:txBody>
      </p:sp>
      <p:sp>
        <p:nvSpPr>
          <p:cNvPr id="4" name="Slide Number Placeholder 3"/>
          <p:cNvSpPr>
            <a:spLocks noGrp="1"/>
          </p:cNvSpPr>
          <p:nvPr>
            <p:ph type="sldNum" sz="quarter" idx="10"/>
          </p:nvPr>
        </p:nvSpPr>
        <p:spPr/>
        <p:txBody>
          <a:bodyPr/>
          <a:lstStyle/>
          <a:p>
            <a:fld id="{FD70E36C-ED40-437B-88F5-43307AFAB9CA}" type="slidenum">
              <a:rPr lang="en-CA" smtClean="0"/>
              <a:t>20</a:t>
            </a:fld>
            <a:endParaRPr lang="en-CA"/>
          </a:p>
        </p:txBody>
      </p:sp>
    </p:spTree>
    <p:extLst>
      <p:ext uri="{BB962C8B-B14F-4D97-AF65-F5344CB8AC3E}">
        <p14:creationId xmlns:p14="http://schemas.microsoft.com/office/powerpoint/2010/main" val="297055229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389A41-ABA5-4A4F-B085-6E6E490F251F}" type="datetimeFigureOut">
              <a:rPr lang="en-CA" smtClean="0"/>
              <a:t>2017-11-14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6465EA-5013-45A7-AE3C-691B52EE4B39}" type="slidenum">
              <a:rPr lang="en-CA" smtClean="0"/>
              <a:t>‹#›</a:t>
            </a:fld>
            <a:endParaRPr lang="en-CA"/>
          </a:p>
        </p:txBody>
      </p:sp>
    </p:spTree>
    <p:extLst>
      <p:ext uri="{BB962C8B-B14F-4D97-AF65-F5344CB8AC3E}">
        <p14:creationId xmlns:p14="http://schemas.microsoft.com/office/powerpoint/2010/main" val="295208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89A41-ABA5-4A4F-B085-6E6E490F251F}" type="datetimeFigureOut">
              <a:rPr lang="en-CA" smtClean="0"/>
              <a:t>2017-11-14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6465EA-5013-45A7-AE3C-691B52EE4B39}" type="slidenum">
              <a:rPr lang="en-CA" smtClean="0"/>
              <a:t>‹#›</a:t>
            </a:fld>
            <a:endParaRPr lang="en-CA"/>
          </a:p>
        </p:txBody>
      </p:sp>
    </p:spTree>
    <p:extLst>
      <p:ext uri="{BB962C8B-B14F-4D97-AF65-F5344CB8AC3E}">
        <p14:creationId xmlns:p14="http://schemas.microsoft.com/office/powerpoint/2010/main" val="294229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89A41-ABA5-4A4F-B085-6E6E490F251F}" type="datetimeFigureOut">
              <a:rPr lang="en-CA" smtClean="0"/>
              <a:t>2017-11-14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6465EA-5013-45A7-AE3C-691B52EE4B39}" type="slidenum">
              <a:rPr lang="en-CA" smtClean="0"/>
              <a:t>‹#›</a:t>
            </a:fld>
            <a:endParaRPr lang="en-CA"/>
          </a:p>
        </p:txBody>
      </p:sp>
    </p:spTree>
    <p:extLst>
      <p:ext uri="{BB962C8B-B14F-4D97-AF65-F5344CB8AC3E}">
        <p14:creationId xmlns:p14="http://schemas.microsoft.com/office/powerpoint/2010/main" val="249649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89A41-ABA5-4A4F-B085-6E6E490F251F}" type="datetimeFigureOut">
              <a:rPr lang="en-CA" smtClean="0"/>
              <a:t>2017-11-14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86465EA-5013-45A7-AE3C-691B52EE4B39}" type="slidenum">
              <a:rPr lang="en-CA" smtClean="0"/>
              <a:t>‹#›</a:t>
            </a:fld>
            <a:endParaRPr lang="en-CA"/>
          </a:p>
        </p:txBody>
      </p:sp>
    </p:spTree>
    <p:extLst>
      <p:ext uri="{BB962C8B-B14F-4D97-AF65-F5344CB8AC3E}">
        <p14:creationId xmlns:p14="http://schemas.microsoft.com/office/powerpoint/2010/main" val="110639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39389A41-ABA5-4A4F-B085-6E6E490F251F}" type="datetimeFigureOut">
              <a:rPr lang="en-CA" smtClean="0"/>
              <a:t>2017-11-14</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6465EA-5013-45A7-AE3C-691B52EE4B39}" type="slidenum">
              <a:rPr lang="en-CA" smtClean="0"/>
              <a:t>‹#›</a:t>
            </a:fld>
            <a:endParaRPr lang="en-CA"/>
          </a:p>
        </p:txBody>
      </p:sp>
    </p:spTree>
    <p:extLst>
      <p:ext uri="{BB962C8B-B14F-4D97-AF65-F5344CB8AC3E}">
        <p14:creationId xmlns:p14="http://schemas.microsoft.com/office/powerpoint/2010/main" val="114039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89A41-ABA5-4A4F-B085-6E6E490F251F}" type="datetimeFigureOut">
              <a:rPr lang="en-CA" smtClean="0"/>
              <a:t>2017-11-14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86465EA-5013-45A7-AE3C-691B52EE4B39}" type="slidenum">
              <a:rPr lang="en-CA" smtClean="0"/>
              <a:t>‹#›</a:t>
            </a:fld>
            <a:endParaRPr lang="en-CA"/>
          </a:p>
        </p:txBody>
      </p:sp>
    </p:spTree>
    <p:extLst>
      <p:ext uri="{BB962C8B-B14F-4D97-AF65-F5344CB8AC3E}">
        <p14:creationId xmlns:p14="http://schemas.microsoft.com/office/powerpoint/2010/main" val="393228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89A41-ABA5-4A4F-B085-6E6E490F251F}" type="datetimeFigureOut">
              <a:rPr lang="en-CA" smtClean="0"/>
              <a:t>2017-11-14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86465EA-5013-45A7-AE3C-691B52EE4B39}" type="slidenum">
              <a:rPr lang="en-CA" smtClean="0"/>
              <a:t>‹#›</a:t>
            </a:fld>
            <a:endParaRPr lang="en-CA"/>
          </a:p>
        </p:txBody>
      </p:sp>
    </p:spTree>
    <p:extLst>
      <p:ext uri="{BB962C8B-B14F-4D97-AF65-F5344CB8AC3E}">
        <p14:creationId xmlns:p14="http://schemas.microsoft.com/office/powerpoint/2010/main" val="145270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89A41-ABA5-4A4F-B085-6E6E490F251F}" type="datetimeFigureOut">
              <a:rPr lang="en-CA" smtClean="0"/>
              <a:t>2017-11-14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86465EA-5013-45A7-AE3C-691B52EE4B39}" type="slidenum">
              <a:rPr lang="en-CA" smtClean="0"/>
              <a:t>‹#›</a:t>
            </a:fld>
            <a:endParaRPr lang="en-CA"/>
          </a:p>
        </p:txBody>
      </p:sp>
    </p:spTree>
    <p:extLst>
      <p:ext uri="{BB962C8B-B14F-4D97-AF65-F5344CB8AC3E}">
        <p14:creationId xmlns:p14="http://schemas.microsoft.com/office/powerpoint/2010/main" val="129198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89A41-ABA5-4A4F-B085-6E6E490F251F}" type="datetimeFigureOut">
              <a:rPr lang="en-CA" smtClean="0"/>
              <a:t>2017-11-14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86465EA-5013-45A7-AE3C-691B52EE4B39}" type="slidenum">
              <a:rPr lang="en-CA" smtClean="0"/>
              <a:t>‹#›</a:t>
            </a:fld>
            <a:endParaRPr lang="en-CA"/>
          </a:p>
        </p:txBody>
      </p:sp>
    </p:spTree>
    <p:extLst>
      <p:ext uri="{BB962C8B-B14F-4D97-AF65-F5344CB8AC3E}">
        <p14:creationId xmlns:p14="http://schemas.microsoft.com/office/powerpoint/2010/main" val="370530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389A41-ABA5-4A4F-B085-6E6E490F251F}" type="datetimeFigureOut">
              <a:rPr lang="en-CA" smtClean="0"/>
              <a:t>2017-11-14</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6465EA-5013-45A7-AE3C-691B52EE4B39}" type="slidenum">
              <a:rPr lang="en-CA" smtClean="0"/>
              <a:t>‹#›</a:t>
            </a:fld>
            <a:endParaRPr lang="en-CA"/>
          </a:p>
        </p:txBody>
      </p:sp>
    </p:spTree>
    <p:extLst>
      <p:ext uri="{BB962C8B-B14F-4D97-AF65-F5344CB8AC3E}">
        <p14:creationId xmlns:p14="http://schemas.microsoft.com/office/powerpoint/2010/main" val="217270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389A41-ABA5-4A4F-B085-6E6E490F251F}" type="datetimeFigureOut">
              <a:rPr lang="en-CA" smtClean="0"/>
              <a:t>2017-11-14</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6465EA-5013-45A7-AE3C-691B52EE4B39}" type="slidenum">
              <a:rPr lang="en-CA" smtClean="0"/>
              <a:t>‹#›</a:t>
            </a:fld>
            <a:endParaRPr lang="en-CA"/>
          </a:p>
        </p:txBody>
      </p:sp>
    </p:spTree>
    <p:extLst>
      <p:ext uri="{BB962C8B-B14F-4D97-AF65-F5344CB8AC3E}">
        <p14:creationId xmlns:p14="http://schemas.microsoft.com/office/powerpoint/2010/main" val="270062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9389A41-ABA5-4A4F-B085-6E6E490F251F}" type="datetimeFigureOut">
              <a:rPr lang="en-CA" smtClean="0"/>
              <a:t>2017-11-14</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6465EA-5013-45A7-AE3C-691B52EE4B39}" type="slidenum">
              <a:rPr lang="en-CA" smtClean="0"/>
              <a:t>‹#›</a:t>
            </a:fld>
            <a:endParaRPr lang="en-CA"/>
          </a:p>
        </p:txBody>
      </p:sp>
    </p:spTree>
    <p:extLst>
      <p:ext uri="{BB962C8B-B14F-4D97-AF65-F5344CB8AC3E}">
        <p14:creationId xmlns:p14="http://schemas.microsoft.com/office/powerpoint/2010/main" val="1040281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5400" dirty="0"/>
              <a:t>Best practices for constructing confidence intervals for the general linear model under nonnormality</a:t>
            </a:r>
          </a:p>
        </p:txBody>
      </p:sp>
      <p:sp>
        <p:nvSpPr>
          <p:cNvPr id="3" name="Subtitle 2"/>
          <p:cNvSpPr>
            <a:spLocks noGrp="1"/>
          </p:cNvSpPr>
          <p:nvPr>
            <p:ph type="subTitle" idx="1"/>
          </p:nvPr>
        </p:nvSpPr>
        <p:spPr>
          <a:xfrm>
            <a:off x="1051560" y="5172363"/>
            <a:ext cx="7891272" cy="609877"/>
          </a:xfrm>
        </p:spPr>
        <p:txBody>
          <a:bodyPr/>
          <a:lstStyle/>
          <a:p>
            <a:pPr algn="ctr"/>
            <a:r>
              <a:rPr lang="en-CA" dirty="0"/>
              <a:t>Mark Christopher Adkins</a:t>
            </a:r>
          </a:p>
        </p:txBody>
      </p:sp>
    </p:spTree>
    <p:extLst>
      <p:ext uri="{BB962C8B-B14F-4D97-AF65-F5344CB8AC3E}">
        <p14:creationId xmlns:p14="http://schemas.microsoft.com/office/powerpoint/2010/main" val="273856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Confidence intervals - properties</a:t>
            </a:r>
          </a:p>
        </p:txBody>
      </p:sp>
      <p:sp>
        <p:nvSpPr>
          <p:cNvPr id="3" name="Content Placeholder 2"/>
          <p:cNvSpPr>
            <a:spLocks noGrp="1"/>
          </p:cNvSpPr>
          <p:nvPr>
            <p:ph idx="1"/>
          </p:nvPr>
        </p:nvSpPr>
        <p:spPr/>
        <p:txBody>
          <a:bodyPr>
            <a:normAutofit/>
          </a:bodyPr>
          <a:lstStyle/>
          <a:p>
            <a:r>
              <a:rPr lang="en-CA" dirty="0"/>
              <a:t>Coverage:</a:t>
            </a:r>
          </a:p>
          <a:p>
            <a:pPr lvl="1"/>
            <a:r>
              <a:rPr lang="en-US" sz="2000" dirty="0"/>
              <a:t>The proportion of CIs, over repeated sampling, which are expected to contain the population parameter</a:t>
            </a:r>
          </a:p>
        </p:txBody>
      </p:sp>
    </p:spTree>
    <p:extLst>
      <p:ext uri="{BB962C8B-B14F-4D97-AF65-F5344CB8AC3E}">
        <p14:creationId xmlns:p14="http://schemas.microsoft.com/office/powerpoint/2010/main" val="202390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Confidence intervals - properties</a:t>
            </a:r>
          </a:p>
        </p:txBody>
      </p:sp>
      <p:sp>
        <p:nvSpPr>
          <p:cNvPr id="3" name="Content Placeholder 2"/>
          <p:cNvSpPr>
            <a:spLocks noGrp="1"/>
          </p:cNvSpPr>
          <p:nvPr>
            <p:ph idx="1"/>
          </p:nvPr>
        </p:nvSpPr>
        <p:spPr/>
        <p:txBody>
          <a:bodyPr>
            <a:normAutofit/>
          </a:bodyPr>
          <a:lstStyle/>
          <a:p>
            <a:r>
              <a:rPr lang="en-CA" dirty="0"/>
              <a:t>Coverage:</a:t>
            </a:r>
          </a:p>
          <a:p>
            <a:pPr lvl="1"/>
            <a:r>
              <a:rPr lang="en-US" sz="2000" dirty="0"/>
              <a:t>The proportion of CIs, over repeated sampling, which are expected to contain the population parameter</a:t>
            </a:r>
          </a:p>
          <a:p>
            <a:r>
              <a:rPr lang="en-CA" dirty="0"/>
              <a:t>Accuracy:</a:t>
            </a:r>
          </a:p>
          <a:p>
            <a:pPr lvl="1"/>
            <a:r>
              <a:rPr lang="en-CA" sz="2000" dirty="0"/>
              <a:t>R</a:t>
            </a:r>
            <a:r>
              <a:rPr lang="en-US" sz="2000" dirty="0"/>
              <a:t>elates to the tail probabilities associated with the lower and upper bounds</a:t>
            </a:r>
            <a:br>
              <a:rPr lang="en-US" sz="2000" dirty="0"/>
            </a:br>
            <a:r>
              <a:rPr lang="en-US" sz="2000" dirty="0"/>
              <a:t>Each tail probability should be approximately equal to </a:t>
            </a:r>
            <a:r>
              <a:rPr lang="el-GR" sz="2000" dirty="0">
                <a:cs typeface="Times New Roman" panose="02020603050405020304" pitchFamily="18" charset="0"/>
              </a:rPr>
              <a:t>α</a:t>
            </a:r>
            <a:r>
              <a:rPr lang="en-CA" sz="2000" dirty="0">
                <a:cs typeface="Times New Roman" panose="02020603050405020304" pitchFamily="18" charset="0"/>
              </a:rPr>
              <a:t>/2 allowing the CIs to capture the central (1-</a:t>
            </a:r>
            <a:r>
              <a:rPr lang="el-GR" sz="2000" dirty="0">
                <a:cs typeface="Times New Roman" panose="02020603050405020304" pitchFamily="18" charset="0"/>
              </a:rPr>
              <a:t> α</a:t>
            </a:r>
            <a:r>
              <a:rPr lang="en-CA" sz="2000" dirty="0">
                <a:cs typeface="Times New Roman" panose="02020603050405020304" pitchFamily="18" charset="0"/>
              </a:rPr>
              <a:t>)100%, while still remaining symmetrical about the parameter estimate.</a:t>
            </a:r>
          </a:p>
        </p:txBody>
      </p:sp>
    </p:spTree>
    <p:extLst>
      <p:ext uri="{BB962C8B-B14F-4D97-AF65-F5344CB8AC3E}">
        <p14:creationId xmlns:p14="http://schemas.microsoft.com/office/powerpoint/2010/main" val="131754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Confidence intervals - properties</a:t>
            </a:r>
          </a:p>
        </p:txBody>
      </p:sp>
      <p:sp>
        <p:nvSpPr>
          <p:cNvPr id="3" name="Content Placeholder 2"/>
          <p:cNvSpPr>
            <a:spLocks noGrp="1"/>
          </p:cNvSpPr>
          <p:nvPr>
            <p:ph idx="1"/>
          </p:nvPr>
        </p:nvSpPr>
        <p:spPr/>
        <p:txBody>
          <a:bodyPr>
            <a:normAutofit/>
          </a:bodyPr>
          <a:lstStyle/>
          <a:p>
            <a:r>
              <a:rPr lang="en-CA" dirty="0"/>
              <a:t>Coverage:</a:t>
            </a:r>
          </a:p>
          <a:p>
            <a:pPr lvl="1"/>
            <a:r>
              <a:rPr lang="en-US" sz="2000" dirty="0"/>
              <a:t>The proportion of CIs, over repeated sampling, which are expected to contain the population parameter</a:t>
            </a:r>
          </a:p>
          <a:p>
            <a:r>
              <a:rPr lang="en-CA" dirty="0"/>
              <a:t>Accuracy:</a:t>
            </a:r>
          </a:p>
          <a:p>
            <a:pPr lvl="1"/>
            <a:r>
              <a:rPr lang="en-CA" sz="2000" dirty="0"/>
              <a:t>R</a:t>
            </a:r>
            <a:r>
              <a:rPr lang="en-US" sz="2000" dirty="0"/>
              <a:t>elates to the tail probabilities associated with the lower and upper bounds</a:t>
            </a:r>
            <a:br>
              <a:rPr lang="en-US" sz="2000" dirty="0"/>
            </a:br>
            <a:r>
              <a:rPr lang="en-US" sz="2000" dirty="0"/>
              <a:t>Each tail probability should be approximately equal to </a:t>
            </a:r>
            <a:r>
              <a:rPr lang="el-GR" sz="2000" dirty="0">
                <a:cs typeface="Times New Roman" panose="02020603050405020304" pitchFamily="18" charset="0"/>
              </a:rPr>
              <a:t>α</a:t>
            </a:r>
            <a:r>
              <a:rPr lang="en-CA" sz="2000" dirty="0">
                <a:cs typeface="Times New Roman" panose="02020603050405020304" pitchFamily="18" charset="0"/>
              </a:rPr>
              <a:t>/2 allowing the CIs to capture the central (1-</a:t>
            </a:r>
            <a:r>
              <a:rPr lang="el-GR" sz="2000" dirty="0">
                <a:cs typeface="Times New Roman" panose="02020603050405020304" pitchFamily="18" charset="0"/>
              </a:rPr>
              <a:t> α</a:t>
            </a:r>
            <a:r>
              <a:rPr lang="en-CA" sz="2000" dirty="0">
                <a:cs typeface="Times New Roman" panose="02020603050405020304" pitchFamily="18" charset="0"/>
              </a:rPr>
              <a:t>)100%, while still remaining symmetrical about the parameter estimate.</a:t>
            </a:r>
          </a:p>
          <a:p>
            <a:r>
              <a:rPr lang="en-CA" dirty="0"/>
              <a:t>Efficiency:</a:t>
            </a:r>
          </a:p>
          <a:p>
            <a:pPr lvl="1"/>
            <a:r>
              <a:rPr lang="en-CA" sz="2000" dirty="0"/>
              <a:t>Relates to the width of an interval</a:t>
            </a:r>
          </a:p>
        </p:txBody>
      </p:sp>
    </p:spTree>
    <p:extLst>
      <p:ext uri="{BB962C8B-B14F-4D97-AF65-F5344CB8AC3E}">
        <p14:creationId xmlns:p14="http://schemas.microsoft.com/office/powerpoint/2010/main" val="624036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Confidence intervals - properties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374" y="1626144"/>
            <a:ext cx="7639348" cy="5041320"/>
          </a:xfrm>
        </p:spPr>
      </p:pic>
      <p:sp>
        <p:nvSpPr>
          <p:cNvPr id="4" name="Content Placeholder 2"/>
          <p:cNvSpPr txBox="1">
            <a:spLocks/>
          </p:cNvSpPr>
          <p:nvPr/>
        </p:nvSpPr>
        <p:spPr>
          <a:xfrm>
            <a:off x="1069848" y="212140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l-GR" dirty="0">
                <a:latin typeface="Times New Roman" panose="02020603050405020304" pitchFamily="18" charset="0"/>
                <a:cs typeface="Times New Roman" panose="02020603050405020304" pitchFamily="18" charset="0"/>
              </a:rPr>
              <a:t>μ</a:t>
            </a:r>
            <a:r>
              <a:rPr lang="en-CA" dirty="0">
                <a:latin typeface="Times New Roman" panose="02020603050405020304" pitchFamily="18" charset="0"/>
                <a:cs typeface="Times New Roman" panose="02020603050405020304" pitchFamily="18" charset="0"/>
              </a:rPr>
              <a:t> = 100</a:t>
            </a:r>
          </a:p>
          <a:p>
            <a:r>
              <a:rPr lang="en-CA" dirty="0">
                <a:latin typeface="Times New Roman" panose="02020603050405020304" pitchFamily="18" charset="0"/>
                <a:cs typeface="Times New Roman" panose="02020603050405020304" pitchFamily="18" charset="0"/>
              </a:rPr>
              <a:t>σ = 6</a:t>
            </a:r>
          </a:p>
          <a:p>
            <a:r>
              <a:rPr lang="en-CA" dirty="0">
                <a:latin typeface="Times New Roman" panose="02020603050405020304" pitchFamily="18" charset="0"/>
                <a:cs typeface="Times New Roman" panose="02020603050405020304" pitchFamily="18" charset="0"/>
              </a:rPr>
              <a:t>n = 30</a:t>
            </a:r>
            <a:endParaRPr lang="en-CA" dirty="0"/>
          </a:p>
        </p:txBody>
      </p:sp>
    </p:spTree>
    <p:extLst>
      <p:ext uri="{BB962C8B-B14F-4D97-AF65-F5344CB8AC3E}">
        <p14:creationId xmlns:p14="http://schemas.microsoft.com/office/powerpoint/2010/main" val="148388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WHAT’S A RESEARCHER TO DO?</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7274" y="4535054"/>
            <a:ext cx="3871576" cy="2322945"/>
          </a:xfrm>
        </p:spPr>
      </p:pic>
    </p:spTree>
    <p:extLst>
      <p:ext uri="{BB962C8B-B14F-4D97-AF65-F5344CB8AC3E}">
        <p14:creationId xmlns:p14="http://schemas.microsoft.com/office/powerpoint/2010/main" val="332572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WHAT’S A RESEARCHER TO DO?</a:t>
            </a:r>
          </a:p>
        </p:txBody>
      </p:sp>
      <p:sp>
        <p:nvSpPr>
          <p:cNvPr id="3" name="Content Placeholder 2"/>
          <p:cNvSpPr>
            <a:spLocks noGrp="1"/>
          </p:cNvSpPr>
          <p:nvPr>
            <p:ph idx="1"/>
          </p:nvPr>
        </p:nvSpPr>
        <p:spPr/>
        <p:txBody>
          <a:bodyPr>
            <a:normAutofit/>
          </a:bodyPr>
          <a:lstStyle/>
          <a:p>
            <a:r>
              <a:rPr lang="en-CA" dirty="0"/>
              <a:t>Ignore the assumption violation</a:t>
            </a:r>
          </a:p>
          <a:p>
            <a:pPr lvl="1"/>
            <a:r>
              <a:rPr lang="en-CA" sz="2000" dirty="0"/>
              <a:t>Rely on the robustness of the GLM to small violations</a:t>
            </a:r>
          </a:p>
          <a:p>
            <a:pPr lvl="1"/>
            <a:r>
              <a:rPr lang="en-CA" sz="2000" dirty="0"/>
              <a:t>Rely on the central limit theorem</a:t>
            </a:r>
          </a:p>
          <a:p>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1979894"/>
            <a:ext cx="1197428" cy="1197428"/>
          </a:xfrm>
          <a:prstGeom prst="rect">
            <a:avLst/>
          </a:prstGeom>
        </p:spPr>
      </p:pic>
    </p:spTree>
    <p:extLst>
      <p:ext uri="{BB962C8B-B14F-4D97-AF65-F5344CB8AC3E}">
        <p14:creationId xmlns:p14="http://schemas.microsoft.com/office/powerpoint/2010/main" val="390654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WHAT’S A RESEARCHER TO DO?</a:t>
            </a:r>
          </a:p>
        </p:txBody>
      </p:sp>
      <p:sp>
        <p:nvSpPr>
          <p:cNvPr id="3" name="Content Placeholder 2"/>
          <p:cNvSpPr>
            <a:spLocks noGrp="1"/>
          </p:cNvSpPr>
          <p:nvPr>
            <p:ph idx="1"/>
          </p:nvPr>
        </p:nvSpPr>
        <p:spPr/>
        <p:txBody>
          <a:bodyPr>
            <a:normAutofit/>
          </a:bodyPr>
          <a:lstStyle/>
          <a:p>
            <a:r>
              <a:rPr lang="en-CA" dirty="0"/>
              <a:t>Ignore the assumption violation</a:t>
            </a:r>
          </a:p>
          <a:p>
            <a:pPr lvl="1"/>
            <a:r>
              <a:rPr lang="en-CA" sz="2000" dirty="0"/>
              <a:t>Rely on the robustness of the GLM to small violations</a:t>
            </a:r>
          </a:p>
          <a:p>
            <a:pPr lvl="1"/>
            <a:r>
              <a:rPr lang="en-CA" sz="2000" dirty="0"/>
              <a:t>Rely on the central limit theorem</a:t>
            </a:r>
          </a:p>
          <a:p>
            <a:r>
              <a:rPr lang="en-CA" dirty="0"/>
              <a:t>Bootstrap resampling techniques</a:t>
            </a:r>
          </a:p>
          <a:p>
            <a:pPr lvl="1"/>
            <a:r>
              <a:rPr lang="en-CA" sz="2000" dirty="0"/>
              <a:t>Percentile </a:t>
            </a:r>
          </a:p>
          <a:p>
            <a:pPr lvl="1"/>
            <a:r>
              <a:rPr lang="en-CA" sz="2000" dirty="0"/>
              <a:t>Bias-corrected and accelerated</a:t>
            </a:r>
          </a:p>
        </p:txBody>
      </p:sp>
    </p:spTree>
    <p:extLst>
      <p:ext uri="{BB962C8B-B14F-4D97-AF65-F5344CB8AC3E}">
        <p14:creationId xmlns:p14="http://schemas.microsoft.com/office/powerpoint/2010/main" val="377457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Empirical example</a:t>
            </a:r>
          </a:p>
        </p:txBody>
      </p:sp>
      <p:sp>
        <p:nvSpPr>
          <p:cNvPr id="3" name="Content Placeholder 2"/>
          <p:cNvSpPr>
            <a:spLocks noGrp="1"/>
          </p:cNvSpPr>
          <p:nvPr>
            <p:ph idx="1"/>
          </p:nvPr>
        </p:nvSpPr>
        <p:spPr/>
        <p:txBody>
          <a:bodyPr>
            <a:noAutofit/>
          </a:bodyPr>
          <a:lstStyle/>
          <a:p>
            <a:r>
              <a:rPr lang="en-CA" dirty="0"/>
              <a:t>1971 Canadian census data</a:t>
            </a:r>
          </a:p>
          <a:p>
            <a:r>
              <a:rPr lang="en-CA" dirty="0"/>
              <a:t>Random sample of </a:t>
            </a:r>
            <a:r>
              <a:rPr lang="en-CA" i="1" dirty="0"/>
              <a:t>n</a:t>
            </a:r>
            <a:r>
              <a:rPr lang="en-CA" dirty="0"/>
              <a:t> = 30 occupations were selected</a:t>
            </a:r>
            <a:br>
              <a:rPr lang="en-CA" dirty="0"/>
            </a:br>
            <a:endParaRPr lang="en-CA" dirty="0"/>
          </a:p>
          <a:p>
            <a:pPr lvl="1"/>
            <a:r>
              <a:rPr lang="en-CA" sz="2000" dirty="0"/>
              <a:t>Wage = prestige + education + proportion of women</a:t>
            </a:r>
          </a:p>
          <a:p>
            <a:pPr lvl="2"/>
            <a:r>
              <a:rPr lang="en-CA" sz="2000" dirty="0"/>
              <a:t>Average income</a:t>
            </a:r>
          </a:p>
          <a:p>
            <a:pPr lvl="2"/>
            <a:r>
              <a:rPr lang="en-CA" sz="2000" dirty="0"/>
              <a:t>Occupational prestige</a:t>
            </a:r>
          </a:p>
          <a:p>
            <a:pPr lvl="2"/>
            <a:r>
              <a:rPr lang="en-CA" sz="2000" dirty="0"/>
              <a:t>Years of education</a:t>
            </a:r>
          </a:p>
          <a:p>
            <a:pPr lvl="2"/>
            <a:r>
              <a:rPr lang="en-CA" sz="2000" dirty="0"/>
              <a:t>Proportion of women within each occupation</a:t>
            </a:r>
            <a:endParaRPr lang="en-CA" sz="2200" dirty="0"/>
          </a:p>
        </p:txBody>
      </p:sp>
    </p:spTree>
    <p:extLst>
      <p:ext uri="{BB962C8B-B14F-4D97-AF65-F5344CB8AC3E}">
        <p14:creationId xmlns:p14="http://schemas.microsoft.com/office/powerpoint/2010/main" val="1818755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2D485D1-7BC8-49F6-8A13-2377ED31BCF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034" t="9757" r="5856" b="10832"/>
          <a:stretch/>
        </p:blipFill>
        <p:spPr>
          <a:xfrm>
            <a:off x="1406768" y="1635368"/>
            <a:ext cx="8370277" cy="5029201"/>
          </a:xfrm>
        </p:spPr>
      </p:pic>
      <p:sp>
        <p:nvSpPr>
          <p:cNvPr id="2" name="Title 1"/>
          <p:cNvSpPr>
            <a:spLocks noGrp="1"/>
          </p:cNvSpPr>
          <p:nvPr>
            <p:ph type="title"/>
          </p:nvPr>
        </p:nvSpPr>
        <p:spPr>
          <a:xfrm>
            <a:off x="1069848" y="484632"/>
            <a:ext cx="10058400" cy="1609344"/>
          </a:xfrm>
        </p:spPr>
        <p:txBody>
          <a:bodyPr/>
          <a:lstStyle/>
          <a:p>
            <a:r>
              <a:rPr lang="en-CA" dirty="0"/>
              <a:t>Empirical example - CI Method</a:t>
            </a:r>
          </a:p>
        </p:txBody>
      </p:sp>
    </p:spTree>
    <p:extLst>
      <p:ext uri="{BB962C8B-B14F-4D97-AF65-F5344CB8AC3E}">
        <p14:creationId xmlns:p14="http://schemas.microsoft.com/office/powerpoint/2010/main" val="3314974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Monte Carlo simulation</a:t>
            </a:r>
          </a:p>
        </p:txBody>
      </p:sp>
      <p:sp>
        <p:nvSpPr>
          <p:cNvPr id="3" name="Content Placeholder 2"/>
          <p:cNvSpPr>
            <a:spLocks noGrp="1"/>
          </p:cNvSpPr>
          <p:nvPr>
            <p:ph idx="1"/>
          </p:nvPr>
        </p:nvSpPr>
        <p:spPr>
          <a:xfrm>
            <a:off x="1069848" y="2121407"/>
            <a:ext cx="10058400" cy="4574668"/>
          </a:xfrm>
        </p:spPr>
        <p:txBody>
          <a:bodyPr>
            <a:normAutofit/>
          </a:bodyPr>
          <a:lstStyle/>
          <a:p>
            <a:pPr lvl="1"/>
            <a:r>
              <a:rPr lang="en-CA" sz="2000" dirty="0"/>
              <a:t>Factors:</a:t>
            </a:r>
          </a:p>
          <a:p>
            <a:pPr lvl="2"/>
            <a:r>
              <a:rPr lang="en-CA" sz="2000" dirty="0"/>
              <a:t>Sample size</a:t>
            </a:r>
            <a:br>
              <a:rPr lang="en-CA" sz="2000" dirty="0"/>
            </a:br>
            <a:endParaRPr lang="en-CA" sz="2000" dirty="0"/>
          </a:p>
          <a:p>
            <a:pPr lvl="2"/>
            <a:r>
              <a:rPr lang="en-CA" sz="2000" dirty="0"/>
              <a:t>Number of independent variables</a:t>
            </a:r>
            <a:br>
              <a:rPr lang="en-CA" sz="2000" dirty="0"/>
            </a:br>
            <a:endParaRPr lang="en-CA" sz="2000" dirty="0"/>
          </a:p>
          <a:p>
            <a:pPr lvl="2"/>
            <a:r>
              <a:rPr lang="en-CA" sz="2000" dirty="0"/>
              <a:t>Degree of multicollinearity</a:t>
            </a:r>
            <a:br>
              <a:rPr lang="en-CA" sz="2000" dirty="0"/>
            </a:br>
            <a:endParaRPr lang="en-CA" sz="2000" dirty="0"/>
          </a:p>
          <a:p>
            <a:pPr lvl="2"/>
            <a:r>
              <a:rPr lang="en-CA" sz="2000" dirty="0"/>
              <a:t>Non-normal error distributions</a:t>
            </a:r>
            <a:br>
              <a:rPr lang="en-CA" sz="2000" dirty="0"/>
            </a:br>
            <a:endParaRPr lang="en-CA" sz="2000" dirty="0"/>
          </a:p>
          <a:p>
            <a:pPr lvl="1"/>
            <a:r>
              <a:rPr lang="en-CA" sz="2200" dirty="0"/>
              <a:t>Technique to accommodate for assumption</a:t>
            </a:r>
            <a:br>
              <a:rPr lang="en-CA" sz="2200" dirty="0"/>
            </a:br>
            <a:r>
              <a:rPr lang="en-CA" sz="2200" dirty="0"/>
              <a:t>violations</a:t>
            </a:r>
          </a:p>
          <a:p>
            <a:pPr lvl="2"/>
            <a:endParaRPr lang="en-CA" sz="2000" dirty="0"/>
          </a:p>
          <a:p>
            <a:pPr lvl="2"/>
            <a:endParaRPr lang="en-CA" sz="2000" dirty="0"/>
          </a:p>
        </p:txBody>
      </p:sp>
    </p:spTree>
    <p:extLst>
      <p:ext uri="{BB962C8B-B14F-4D97-AF65-F5344CB8AC3E}">
        <p14:creationId xmlns:p14="http://schemas.microsoft.com/office/powerpoint/2010/main" val="326191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outline</a:t>
            </a:r>
          </a:p>
        </p:txBody>
      </p:sp>
      <p:sp>
        <p:nvSpPr>
          <p:cNvPr id="3" name="Content Placeholder 2"/>
          <p:cNvSpPr>
            <a:spLocks noGrp="1"/>
          </p:cNvSpPr>
          <p:nvPr>
            <p:ph idx="1"/>
          </p:nvPr>
        </p:nvSpPr>
        <p:spPr/>
        <p:txBody>
          <a:bodyPr>
            <a:normAutofit/>
          </a:bodyPr>
          <a:lstStyle/>
          <a:p>
            <a:r>
              <a:rPr lang="en-CA" dirty="0"/>
              <a:t>Replication crisis</a:t>
            </a:r>
          </a:p>
          <a:p>
            <a:r>
              <a:rPr lang="en-CA" dirty="0"/>
              <a:t>Review General Linear Model</a:t>
            </a:r>
          </a:p>
          <a:p>
            <a:r>
              <a:rPr lang="en-CA" dirty="0"/>
              <a:t>Effect sizes and confidence intervals</a:t>
            </a:r>
          </a:p>
          <a:p>
            <a:r>
              <a:rPr lang="en-CA" dirty="0"/>
              <a:t>Techniques for resolving assumption violations</a:t>
            </a:r>
          </a:p>
          <a:p>
            <a:r>
              <a:rPr lang="en-CA" dirty="0"/>
              <a:t>Empirical example</a:t>
            </a:r>
          </a:p>
          <a:p>
            <a:r>
              <a:rPr lang="en-CA" dirty="0"/>
              <a:t>Monte Carlo simulation</a:t>
            </a:r>
          </a:p>
          <a:p>
            <a:r>
              <a:rPr lang="en-CA" dirty="0"/>
              <a:t>Recommendations</a:t>
            </a:r>
          </a:p>
        </p:txBody>
      </p:sp>
    </p:spTree>
    <p:extLst>
      <p:ext uri="{BB962C8B-B14F-4D97-AF65-F5344CB8AC3E}">
        <p14:creationId xmlns:p14="http://schemas.microsoft.com/office/powerpoint/2010/main" val="759230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DC36CF2-DCBC-45CD-A8AF-64D26BE85ED8}"/>
              </a:ext>
            </a:extLst>
          </p:cNvPr>
          <p:cNvSpPr>
            <a:spLocks noGrp="1"/>
          </p:cNvSpPr>
          <p:nvPr>
            <p:ph type="title"/>
          </p:nvPr>
        </p:nvSpPr>
        <p:spPr>
          <a:xfrm>
            <a:off x="1069848" y="484632"/>
            <a:ext cx="10058400" cy="1609344"/>
          </a:xfrm>
        </p:spPr>
        <p:txBody>
          <a:bodyPr/>
          <a:lstStyle/>
          <a:p>
            <a:r>
              <a:rPr lang="en-CA" dirty="0"/>
              <a:t>Monte Carlo simulation - Results</a:t>
            </a:r>
          </a:p>
        </p:txBody>
      </p:sp>
      <p:pic>
        <p:nvPicPr>
          <p:cNvPr id="6" name="Picture" descr="Average Confidence Interval Coverages">
            <a:extLst>
              <a:ext uri="{FF2B5EF4-FFF2-40B4-BE49-F238E27FC236}">
                <a16:creationId xmlns:a16="http://schemas.microsoft.com/office/drawing/2014/main" id="{77B5B7B9-AFD0-4F1C-B4FA-5B784E88A5E6}"/>
              </a:ext>
            </a:extLst>
          </p:cNvPr>
          <p:cNvPicPr/>
          <p:nvPr/>
        </p:nvPicPr>
        <p:blipFill>
          <a:blip r:embed="rId3"/>
          <a:stretch>
            <a:fillRect/>
          </a:stretch>
        </p:blipFill>
        <p:spPr bwMode="auto">
          <a:xfrm>
            <a:off x="1535595" y="1827662"/>
            <a:ext cx="8484705" cy="4848403"/>
          </a:xfrm>
          <a:prstGeom prst="rect">
            <a:avLst/>
          </a:prstGeom>
          <a:noFill/>
          <a:ln w="9525">
            <a:noFill/>
            <a:headEnd/>
            <a:tailEnd/>
          </a:ln>
        </p:spPr>
      </p:pic>
    </p:spTree>
    <p:extLst>
      <p:ext uri="{BB962C8B-B14F-4D97-AF65-F5344CB8AC3E}">
        <p14:creationId xmlns:p14="http://schemas.microsoft.com/office/powerpoint/2010/main" val="2776705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DC36CF2-DCBC-45CD-A8AF-64D26BE85ED8}"/>
              </a:ext>
            </a:extLst>
          </p:cNvPr>
          <p:cNvSpPr>
            <a:spLocks noGrp="1"/>
          </p:cNvSpPr>
          <p:nvPr>
            <p:ph type="title"/>
          </p:nvPr>
        </p:nvSpPr>
        <p:spPr>
          <a:xfrm>
            <a:off x="1069848" y="484632"/>
            <a:ext cx="10058400" cy="1609344"/>
          </a:xfrm>
        </p:spPr>
        <p:txBody>
          <a:bodyPr/>
          <a:lstStyle/>
          <a:p>
            <a:r>
              <a:rPr lang="en-CA" dirty="0"/>
              <a:t>Monte Carlo simulation - Results</a:t>
            </a:r>
          </a:p>
        </p:txBody>
      </p:sp>
      <p:pic>
        <p:nvPicPr>
          <p:cNvPr id="5" name="Picture" descr="Average Confidence Interval Efficiencies">
            <a:extLst>
              <a:ext uri="{FF2B5EF4-FFF2-40B4-BE49-F238E27FC236}">
                <a16:creationId xmlns:a16="http://schemas.microsoft.com/office/drawing/2014/main" id="{3DB85BDB-0E9A-4753-A482-97F9D00919C5}"/>
              </a:ext>
            </a:extLst>
          </p:cNvPr>
          <p:cNvPicPr/>
          <p:nvPr/>
        </p:nvPicPr>
        <p:blipFill>
          <a:blip r:embed="rId3"/>
          <a:stretch>
            <a:fillRect/>
          </a:stretch>
        </p:blipFill>
        <p:spPr bwMode="auto">
          <a:xfrm>
            <a:off x="1537200" y="1828800"/>
            <a:ext cx="8450235" cy="4828706"/>
          </a:xfrm>
          <a:prstGeom prst="rect">
            <a:avLst/>
          </a:prstGeom>
          <a:noFill/>
          <a:ln w="9525">
            <a:noFill/>
            <a:headEnd/>
            <a:tailEnd/>
          </a:ln>
        </p:spPr>
      </p:pic>
    </p:spTree>
    <p:extLst>
      <p:ext uri="{BB962C8B-B14F-4D97-AF65-F5344CB8AC3E}">
        <p14:creationId xmlns:p14="http://schemas.microsoft.com/office/powerpoint/2010/main" val="1695717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DC36CF2-DCBC-45CD-A8AF-64D26BE85ED8}"/>
              </a:ext>
            </a:extLst>
          </p:cNvPr>
          <p:cNvSpPr>
            <a:spLocks noGrp="1"/>
          </p:cNvSpPr>
          <p:nvPr>
            <p:ph type="title"/>
          </p:nvPr>
        </p:nvSpPr>
        <p:spPr>
          <a:xfrm>
            <a:off x="1069848" y="484632"/>
            <a:ext cx="10058400" cy="1609344"/>
          </a:xfrm>
        </p:spPr>
        <p:txBody>
          <a:bodyPr/>
          <a:lstStyle/>
          <a:p>
            <a:r>
              <a:rPr lang="en-CA" dirty="0"/>
              <a:t>Recommendations</a:t>
            </a:r>
          </a:p>
        </p:txBody>
      </p:sp>
      <p:graphicFrame>
        <p:nvGraphicFramePr>
          <p:cNvPr id="10" name="Content Placeholder 9">
            <a:extLst>
              <a:ext uri="{FF2B5EF4-FFF2-40B4-BE49-F238E27FC236}">
                <a16:creationId xmlns:a16="http://schemas.microsoft.com/office/drawing/2014/main" id="{F42DE2D5-380D-4DDA-8303-575235A48D03}"/>
              </a:ext>
            </a:extLst>
          </p:cNvPr>
          <p:cNvGraphicFramePr>
            <a:graphicFrameLocks noGrp="1"/>
          </p:cNvGraphicFramePr>
          <p:nvPr>
            <p:ph idx="1"/>
            <p:extLst>
              <p:ext uri="{D42A27DB-BD31-4B8C-83A1-F6EECF244321}">
                <p14:modId xmlns:p14="http://schemas.microsoft.com/office/powerpoint/2010/main" val="2930534243"/>
              </p:ext>
            </p:extLst>
          </p:nvPr>
        </p:nvGraphicFramePr>
        <p:xfrm>
          <a:off x="395418" y="1933631"/>
          <a:ext cx="9436038" cy="4450080"/>
        </p:xfrm>
        <a:graphic>
          <a:graphicData uri="http://schemas.openxmlformats.org/drawingml/2006/table">
            <a:tbl>
              <a:tblPr firstRow="1" bandRow="1">
                <a:tableStyleId>{5C22544A-7EE6-4342-B048-85BDC9FD1C3A}</a:tableStyleId>
              </a:tblPr>
              <a:tblGrid>
                <a:gridCol w="1992822">
                  <a:extLst>
                    <a:ext uri="{9D8B030D-6E8A-4147-A177-3AD203B41FA5}">
                      <a16:colId xmlns:a16="http://schemas.microsoft.com/office/drawing/2014/main" val="1089587033"/>
                    </a:ext>
                  </a:extLst>
                </a:gridCol>
                <a:gridCol w="737616">
                  <a:extLst>
                    <a:ext uri="{9D8B030D-6E8A-4147-A177-3AD203B41FA5}">
                      <a16:colId xmlns:a16="http://schemas.microsoft.com/office/drawing/2014/main" val="2287609733"/>
                    </a:ext>
                  </a:extLst>
                </a:gridCol>
                <a:gridCol w="335280">
                  <a:extLst>
                    <a:ext uri="{9D8B030D-6E8A-4147-A177-3AD203B41FA5}">
                      <a16:colId xmlns:a16="http://schemas.microsoft.com/office/drawing/2014/main" val="878262162"/>
                    </a:ext>
                  </a:extLst>
                </a:gridCol>
                <a:gridCol w="335280">
                  <a:extLst>
                    <a:ext uri="{9D8B030D-6E8A-4147-A177-3AD203B41FA5}">
                      <a16:colId xmlns:a16="http://schemas.microsoft.com/office/drawing/2014/main" val="1912038746"/>
                    </a:ext>
                  </a:extLst>
                </a:gridCol>
                <a:gridCol w="335280">
                  <a:extLst>
                    <a:ext uri="{9D8B030D-6E8A-4147-A177-3AD203B41FA5}">
                      <a16:colId xmlns:a16="http://schemas.microsoft.com/office/drawing/2014/main" val="2073976325"/>
                    </a:ext>
                  </a:extLst>
                </a:gridCol>
                <a:gridCol w="335280">
                  <a:extLst>
                    <a:ext uri="{9D8B030D-6E8A-4147-A177-3AD203B41FA5}">
                      <a16:colId xmlns:a16="http://schemas.microsoft.com/office/drawing/2014/main" val="3469709974"/>
                    </a:ext>
                  </a:extLst>
                </a:gridCol>
                <a:gridCol w="335280">
                  <a:extLst>
                    <a:ext uri="{9D8B030D-6E8A-4147-A177-3AD203B41FA5}">
                      <a16:colId xmlns:a16="http://schemas.microsoft.com/office/drawing/2014/main" val="886605063"/>
                    </a:ext>
                  </a:extLst>
                </a:gridCol>
                <a:gridCol w="335280">
                  <a:extLst>
                    <a:ext uri="{9D8B030D-6E8A-4147-A177-3AD203B41FA5}">
                      <a16:colId xmlns:a16="http://schemas.microsoft.com/office/drawing/2014/main" val="3963026407"/>
                    </a:ext>
                  </a:extLst>
                </a:gridCol>
                <a:gridCol w="335280">
                  <a:extLst>
                    <a:ext uri="{9D8B030D-6E8A-4147-A177-3AD203B41FA5}">
                      <a16:colId xmlns:a16="http://schemas.microsoft.com/office/drawing/2014/main" val="2257594477"/>
                    </a:ext>
                  </a:extLst>
                </a:gridCol>
                <a:gridCol w="335280">
                  <a:extLst>
                    <a:ext uri="{9D8B030D-6E8A-4147-A177-3AD203B41FA5}">
                      <a16:colId xmlns:a16="http://schemas.microsoft.com/office/drawing/2014/main" val="1799424650"/>
                    </a:ext>
                  </a:extLst>
                </a:gridCol>
                <a:gridCol w="335280">
                  <a:extLst>
                    <a:ext uri="{9D8B030D-6E8A-4147-A177-3AD203B41FA5}">
                      <a16:colId xmlns:a16="http://schemas.microsoft.com/office/drawing/2014/main" val="1988705348"/>
                    </a:ext>
                  </a:extLst>
                </a:gridCol>
                <a:gridCol w="335280">
                  <a:extLst>
                    <a:ext uri="{9D8B030D-6E8A-4147-A177-3AD203B41FA5}">
                      <a16:colId xmlns:a16="http://schemas.microsoft.com/office/drawing/2014/main" val="3199124168"/>
                    </a:ext>
                  </a:extLst>
                </a:gridCol>
                <a:gridCol w="335280">
                  <a:extLst>
                    <a:ext uri="{9D8B030D-6E8A-4147-A177-3AD203B41FA5}">
                      <a16:colId xmlns:a16="http://schemas.microsoft.com/office/drawing/2014/main" val="759907388"/>
                    </a:ext>
                  </a:extLst>
                </a:gridCol>
                <a:gridCol w="335280">
                  <a:extLst>
                    <a:ext uri="{9D8B030D-6E8A-4147-A177-3AD203B41FA5}">
                      <a16:colId xmlns:a16="http://schemas.microsoft.com/office/drawing/2014/main" val="3478251904"/>
                    </a:ext>
                  </a:extLst>
                </a:gridCol>
                <a:gridCol w="335280">
                  <a:extLst>
                    <a:ext uri="{9D8B030D-6E8A-4147-A177-3AD203B41FA5}">
                      <a16:colId xmlns:a16="http://schemas.microsoft.com/office/drawing/2014/main" val="1453103571"/>
                    </a:ext>
                  </a:extLst>
                </a:gridCol>
                <a:gridCol w="335280">
                  <a:extLst>
                    <a:ext uri="{9D8B030D-6E8A-4147-A177-3AD203B41FA5}">
                      <a16:colId xmlns:a16="http://schemas.microsoft.com/office/drawing/2014/main" val="4043194935"/>
                    </a:ext>
                  </a:extLst>
                </a:gridCol>
                <a:gridCol w="335280">
                  <a:extLst>
                    <a:ext uri="{9D8B030D-6E8A-4147-A177-3AD203B41FA5}">
                      <a16:colId xmlns:a16="http://schemas.microsoft.com/office/drawing/2014/main" val="912984199"/>
                    </a:ext>
                  </a:extLst>
                </a:gridCol>
                <a:gridCol w="335280">
                  <a:extLst>
                    <a:ext uri="{9D8B030D-6E8A-4147-A177-3AD203B41FA5}">
                      <a16:colId xmlns:a16="http://schemas.microsoft.com/office/drawing/2014/main" val="16499293"/>
                    </a:ext>
                  </a:extLst>
                </a:gridCol>
                <a:gridCol w="335280">
                  <a:extLst>
                    <a:ext uri="{9D8B030D-6E8A-4147-A177-3AD203B41FA5}">
                      <a16:colId xmlns:a16="http://schemas.microsoft.com/office/drawing/2014/main" val="456265679"/>
                    </a:ext>
                  </a:extLst>
                </a:gridCol>
                <a:gridCol w="335280">
                  <a:extLst>
                    <a:ext uri="{9D8B030D-6E8A-4147-A177-3AD203B41FA5}">
                      <a16:colId xmlns:a16="http://schemas.microsoft.com/office/drawing/2014/main" val="1287535779"/>
                    </a:ext>
                  </a:extLst>
                </a:gridCol>
                <a:gridCol w="335280">
                  <a:extLst>
                    <a:ext uri="{9D8B030D-6E8A-4147-A177-3AD203B41FA5}">
                      <a16:colId xmlns:a16="http://schemas.microsoft.com/office/drawing/2014/main" val="2964547458"/>
                    </a:ext>
                  </a:extLst>
                </a:gridCol>
                <a:gridCol w="335280">
                  <a:extLst>
                    <a:ext uri="{9D8B030D-6E8A-4147-A177-3AD203B41FA5}">
                      <a16:colId xmlns:a16="http://schemas.microsoft.com/office/drawing/2014/main" val="1408256288"/>
                    </a:ext>
                  </a:extLst>
                </a:gridCol>
              </a:tblGrid>
              <a:tr h="370840">
                <a:tc gridSpan="2">
                  <a:txBody>
                    <a:bodyPr/>
                    <a:lstStyle/>
                    <a:p>
                      <a:r>
                        <a:rPr lang="en-CA" dirty="0"/>
                        <a:t>Sample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lnL w="12700" cap="flat" cmpd="sng" algn="ctr">
                      <a:solidFill>
                        <a:schemeClr val="tx1"/>
                      </a:solidFill>
                      <a:prstDash val="solid"/>
                      <a:round/>
                      <a:headEnd type="none" w="med" len="med"/>
                      <a:tailEnd type="none" w="med" len="med"/>
                    </a:lnL>
                  </a:tcPr>
                </a:tc>
                <a:tc gridSpan="5">
                  <a:txBody>
                    <a:bodyPr/>
                    <a:lstStyle/>
                    <a:p>
                      <a:r>
                        <a:rPr lang="en-CA" dirty="0"/>
                        <a:t>N = 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dirty="0"/>
                    </a:p>
                  </a:txBody>
                  <a:tcPr/>
                </a:tc>
                <a:tc gridSpan="5">
                  <a:txBody>
                    <a:bodyPr/>
                    <a:lstStyle/>
                    <a:p>
                      <a:r>
                        <a:rPr lang="en-CA" dirty="0"/>
                        <a:t>N =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dirty="0"/>
                    </a:p>
                  </a:txBody>
                  <a:tcPr/>
                </a:tc>
                <a:tc gridSpan="5">
                  <a:txBody>
                    <a:bodyPr/>
                    <a:lstStyle/>
                    <a:p>
                      <a:r>
                        <a:rPr lang="en-CA" dirty="0"/>
                        <a:t>N = 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dirty="0"/>
                    </a:p>
                  </a:txBody>
                  <a:tcPr/>
                </a:tc>
                <a:tc gridSpan="5">
                  <a:txBody>
                    <a:bodyPr/>
                    <a:lstStyle/>
                    <a:p>
                      <a:r>
                        <a:rPr lang="en-CA" dirty="0"/>
                        <a:t>N = 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dirty="0"/>
                    </a:p>
                  </a:txBody>
                  <a:tcPr/>
                </a:tc>
                <a:extLst>
                  <a:ext uri="{0D108BD9-81ED-4DB2-BD59-A6C34878D82A}">
                    <a16:rowId xmlns:a16="http://schemas.microsoft.com/office/drawing/2014/main" val="3207958093"/>
                  </a:ext>
                </a:extLst>
              </a:tr>
              <a:tr h="370840">
                <a:tc gridSpan="2">
                  <a:txBody>
                    <a:bodyPr/>
                    <a:lstStyle/>
                    <a:p>
                      <a:r>
                        <a:rPr lang="en-CA" b="1" dirty="0"/>
                        <a:t>Number of IVs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CA"/>
                    </a:p>
                  </a:txBody>
                  <a:tcPr>
                    <a:lnL w="12700" cap="flat" cmpd="sng" algn="ctr">
                      <a:solidFill>
                        <a:schemeClr val="tx1"/>
                      </a:solidFill>
                      <a:prstDash val="solid"/>
                      <a:round/>
                      <a:headEnd type="none" w="med" len="med"/>
                      <a:tailEnd type="none" w="med" len="med"/>
                    </a:lnL>
                  </a:tcPr>
                </a:tc>
                <a:tc rowSpan="2">
                  <a:txBody>
                    <a:bodyPr/>
                    <a:lstStyle/>
                    <a:p>
                      <a:r>
                        <a:rPr lang="en-CA" dirty="0"/>
                        <a:t>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B39B"/>
                    </a:solidFill>
                  </a:tcPr>
                </a:tc>
                <a:tc rowSpan="2">
                  <a:txBody>
                    <a:bodyPr/>
                    <a:lstStyle/>
                    <a:p>
                      <a:r>
                        <a:rPr lang="en-CA"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B39B"/>
                    </a:solidFill>
                  </a:tcPr>
                </a:tc>
                <a:tc rowSpan="2">
                  <a:txBody>
                    <a:bodyPr/>
                    <a:lstStyle/>
                    <a:p>
                      <a:r>
                        <a:rPr lang="en-CA"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rowSpan="2">
                  <a:txBody>
                    <a:bodyPr/>
                    <a:lstStyle/>
                    <a:p>
                      <a:r>
                        <a:rPr lang="en-CA" dirty="0"/>
                        <a:t>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14417927"/>
                  </a:ext>
                </a:extLst>
              </a:tr>
              <a:tr h="370840">
                <a:tc>
                  <a:txBody>
                    <a:bodyPr/>
                    <a:lstStyle/>
                    <a:p>
                      <a:r>
                        <a:rPr lang="en-CA" dirty="0"/>
                        <a:t>Error Dist.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CFCC"/>
                    </a:solidFill>
                  </a:tcPr>
                </a:tc>
                <a:tc>
                  <a:txBody>
                    <a:bodyPr/>
                    <a:lstStyle/>
                    <a:p>
                      <a:r>
                        <a:rPr lang="en-CA" dirty="0"/>
                        <a:t>Multi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4B39B"/>
                    </a:solidFill>
                  </a:tcPr>
                </a:tc>
                <a:tc v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4B39B"/>
                    </a:solidFill>
                  </a:tcPr>
                </a:tc>
                <a:tc vMerge="1">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4B39B"/>
                    </a:solidFill>
                  </a:tcPr>
                </a:tc>
                <a:tc vMerge="1">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vMerge="1">
                  <a:txBody>
                    <a:bodyPr/>
                    <a:lstStyle/>
                    <a:p>
                      <a:endParaRPr lang="en-CA"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c vMerge="1">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vMerge="1">
                  <a:txBody>
                    <a:bodyPr/>
                    <a:lstStyle/>
                    <a:p>
                      <a:endParaRPr lang="en-CA" dirty="0"/>
                    </a:p>
                  </a:txBody>
                  <a:tcPr>
                    <a:lnB w="12700" cap="flat" cmpd="sng" algn="ctr">
                      <a:solidFill>
                        <a:schemeClr val="tx1"/>
                      </a:solidFill>
                      <a:prstDash val="solid"/>
                      <a:round/>
                      <a:headEnd type="none" w="med" len="med"/>
                      <a:tailEnd type="none" w="med" len="med"/>
                    </a:lnB>
                    <a:noFill/>
                  </a:tcPr>
                </a:tc>
                <a:tc vMerge="1">
                  <a:txBody>
                    <a:bodyPr/>
                    <a:lstStyle/>
                    <a:p>
                      <a:endParaRPr lang="en-CA" dirty="0"/>
                    </a:p>
                  </a:txBody>
                  <a:tcPr>
                    <a:lnB w="12700" cap="flat" cmpd="sng" algn="ctr">
                      <a:solidFill>
                        <a:schemeClr val="tx1"/>
                      </a:solidFill>
                      <a:prstDash val="solid"/>
                      <a:round/>
                      <a:headEnd type="none" w="med" len="med"/>
                      <a:tailEnd type="none" w="med" len="med"/>
                    </a:lnB>
                    <a:noFill/>
                  </a:tcPr>
                </a:tc>
                <a:tc vMerge="1">
                  <a:txBody>
                    <a:bodyPr/>
                    <a:lstStyle/>
                    <a:p>
                      <a:endParaRPr lang="en-CA" dirty="0"/>
                    </a:p>
                  </a:txBody>
                  <a:tcPr>
                    <a:lnB w="12700" cap="flat" cmpd="sng" algn="ctr">
                      <a:solidFill>
                        <a:schemeClr val="tx1"/>
                      </a:solidFill>
                      <a:prstDash val="solid"/>
                      <a:round/>
                      <a:headEnd type="none" w="med" len="med"/>
                      <a:tailEnd type="none" w="med" len="med"/>
                    </a:lnB>
                    <a:noFill/>
                  </a:tcPr>
                </a:tc>
                <a:tc vMerge="1">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vMerge="1">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vMerge="1">
                  <a:txBody>
                    <a:bodyPr/>
                    <a:lstStyle/>
                    <a:p>
                      <a:endParaRPr lang="en-CA" dirty="0"/>
                    </a:p>
                  </a:txBody>
                  <a:tcPr>
                    <a:lnB w="12700" cap="flat" cmpd="sng" algn="ctr">
                      <a:solidFill>
                        <a:schemeClr val="tx1"/>
                      </a:solidFill>
                      <a:prstDash val="solid"/>
                      <a:round/>
                      <a:headEnd type="none" w="med" len="med"/>
                      <a:tailEnd type="none" w="med" len="med"/>
                    </a:lnB>
                    <a:noFill/>
                  </a:tcPr>
                </a:tc>
                <a:tc vMerge="1">
                  <a:txBody>
                    <a:bodyPr/>
                    <a:lstStyle/>
                    <a:p>
                      <a:endParaRPr lang="en-CA" dirty="0"/>
                    </a:p>
                  </a:txBody>
                  <a:tcPr>
                    <a:lnB w="12700" cap="flat" cmpd="sng" algn="ctr">
                      <a:solidFill>
                        <a:schemeClr val="tx1"/>
                      </a:solidFill>
                      <a:prstDash val="solid"/>
                      <a:round/>
                      <a:headEnd type="none" w="med" len="med"/>
                      <a:tailEnd type="none" w="med" len="med"/>
                    </a:lnB>
                    <a:noFill/>
                  </a:tcPr>
                </a:tc>
                <a:tc vMerge="1">
                  <a:txBody>
                    <a:bodyPr/>
                    <a:lstStyle/>
                    <a:p>
                      <a:endParaRPr lang="en-CA" dirty="0"/>
                    </a:p>
                  </a:txBody>
                  <a:tcPr>
                    <a:lnB w="12700" cap="flat" cmpd="sng" algn="ctr">
                      <a:solidFill>
                        <a:schemeClr val="tx1"/>
                      </a:solidFill>
                      <a:prstDash val="solid"/>
                      <a:round/>
                      <a:headEnd type="none" w="med" len="med"/>
                      <a:tailEnd type="none" w="med" len="med"/>
                    </a:lnB>
                    <a:noFill/>
                  </a:tcPr>
                </a:tc>
                <a:tc vMerge="1">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vMerge="1">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vMerge="1">
                  <a:txBody>
                    <a:bodyPr/>
                    <a:lstStyle/>
                    <a:p>
                      <a:endParaRPr lang="en-CA" dirty="0"/>
                    </a:p>
                  </a:txBody>
                  <a:tcPr>
                    <a:lnB w="12700" cap="flat" cmpd="sng" algn="ctr">
                      <a:solidFill>
                        <a:schemeClr val="tx1"/>
                      </a:solidFill>
                      <a:prstDash val="solid"/>
                      <a:round/>
                      <a:headEnd type="none" w="med" len="med"/>
                      <a:tailEnd type="none" w="med" len="med"/>
                    </a:lnB>
                    <a:noFill/>
                  </a:tcPr>
                </a:tc>
                <a:tc vMerge="1">
                  <a:txBody>
                    <a:bodyPr/>
                    <a:lstStyle/>
                    <a:p>
                      <a:endParaRPr lang="en-CA" dirty="0"/>
                    </a:p>
                  </a:txBody>
                  <a:tcPr>
                    <a:lnB w="12700" cap="flat" cmpd="sng" algn="ctr">
                      <a:solidFill>
                        <a:schemeClr val="tx1"/>
                      </a:solidFill>
                      <a:prstDash val="solid"/>
                      <a:round/>
                      <a:headEnd type="none" w="med" len="med"/>
                      <a:tailEnd type="none" w="med" len="med"/>
                    </a:lnB>
                    <a:noFill/>
                  </a:tcPr>
                </a:tc>
                <a:tc vMerge="1">
                  <a:txBody>
                    <a:bodyPr/>
                    <a:lstStyle/>
                    <a:p>
                      <a:endParaRPr lang="en-CA" dirty="0"/>
                    </a:p>
                  </a:txBody>
                  <a:tcPr>
                    <a:lnB w="12700" cap="flat" cmpd="sng" algn="ctr">
                      <a:solidFill>
                        <a:schemeClr val="tx1"/>
                      </a:solidFill>
                      <a:prstDash val="solid"/>
                      <a:round/>
                      <a:headEnd type="none" w="med" len="med"/>
                      <a:tailEnd type="none" w="med" len="med"/>
                    </a:lnB>
                    <a:noFill/>
                  </a:tcPr>
                </a:tc>
                <a:tc vMerge="1">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957570"/>
                  </a:ext>
                </a:extLst>
              </a:tr>
              <a:tr h="370840">
                <a:tc rowSpan="3">
                  <a:txBody>
                    <a:bodyPr/>
                    <a:lstStyle/>
                    <a:p>
                      <a:pPr algn="ctr"/>
                      <a:r>
                        <a:rPr lang="en-CA" dirty="0"/>
                        <a:t>Normal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CFCC"/>
                    </a:solidFill>
                  </a:tcPr>
                </a:tc>
                <a:tc>
                  <a:txBody>
                    <a:bodyPr/>
                    <a:lstStyle/>
                    <a:p>
                      <a:pPr algn="ctr"/>
                      <a:r>
                        <a:rPr lang="en-CA"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9D93"/>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00000"/>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923876750"/>
                  </a:ext>
                </a:extLst>
              </a:tr>
              <a:tr h="370840">
                <a:tc vMerge="1">
                  <a:txBody>
                    <a:bodyPr/>
                    <a:lstStyle/>
                    <a:p>
                      <a:endParaRPr lang="en-CA"/>
                    </a:p>
                  </a:txBody>
                  <a:tcPr/>
                </a:tc>
                <a:tc>
                  <a:txBody>
                    <a:bodyPr/>
                    <a:lstStyle/>
                    <a:p>
                      <a:pPr algn="ctr"/>
                      <a:r>
                        <a:rPr lang="en-CA"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9D93"/>
                    </a:solidFill>
                  </a:tcPr>
                </a:tc>
                <a:tc>
                  <a:txBody>
                    <a:bodyPr/>
                    <a:lstStyle/>
                    <a:p>
                      <a:endParaRPr lang="en-CA" dirty="0"/>
                    </a:p>
                  </a:txBody>
                  <a:tcPr>
                    <a:lnL w="12700" cap="flat" cmpd="sng" algn="ctr">
                      <a:solidFill>
                        <a:schemeClr val="tx1"/>
                      </a:solidFill>
                      <a:prstDash val="solid"/>
                      <a:round/>
                      <a:headEnd type="none" w="med" len="med"/>
                      <a:tailEnd type="none" w="med" len="med"/>
                    </a:lnL>
                    <a:solidFill>
                      <a:srgbClr val="FF0000"/>
                    </a:solidFill>
                  </a:tcPr>
                </a:tc>
                <a:tc>
                  <a:txBody>
                    <a:bodyPr/>
                    <a:lstStyle/>
                    <a:p>
                      <a:endParaRPr lang="en-CA"/>
                    </a:p>
                  </a:txBody>
                  <a:tcPr>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dirty="0"/>
                    </a:p>
                  </a:txBody>
                  <a:tcPr>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solidFill>
                      <a:srgbClr val="C00000"/>
                    </a:solidFill>
                  </a:tcPr>
                </a:tc>
                <a:tc>
                  <a:txBody>
                    <a:bodyPr/>
                    <a:lstStyle/>
                    <a:p>
                      <a:endParaRPr lang="en-CA"/>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endParaRPr lang="en-CA" dirty="0"/>
                    </a:p>
                  </a:txBody>
                  <a:tcPr>
                    <a:solidFill>
                      <a:schemeClr val="bg1">
                        <a:lumMod val="85000"/>
                      </a:schemeClr>
                    </a:solidFill>
                  </a:tcPr>
                </a:tc>
                <a:tc>
                  <a:txBody>
                    <a:bodyPr/>
                    <a:lstStyle/>
                    <a:p>
                      <a:endParaRPr lang="en-CA" dirty="0"/>
                    </a:p>
                  </a:txBody>
                  <a:tcPr>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923476738"/>
                  </a:ext>
                </a:extLst>
              </a:tr>
              <a:tr h="370840">
                <a:tc vMerge="1">
                  <a:txBody>
                    <a:bodyPr/>
                    <a:lstStyle/>
                    <a:p>
                      <a:endParaRPr lang="en-CA"/>
                    </a:p>
                  </a:txBody>
                  <a:tcPr/>
                </a:tc>
                <a:tc>
                  <a:txBody>
                    <a:bodyPr/>
                    <a:lstStyle/>
                    <a:p>
                      <a:pPr algn="ctr"/>
                      <a:r>
                        <a:rPr lang="en-CA"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9D93"/>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00000"/>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43353705"/>
                  </a:ext>
                </a:extLst>
              </a:tr>
              <a:tr h="370840">
                <a:tc rowSpan="3">
                  <a:txBody>
                    <a:bodyPr/>
                    <a:lstStyle/>
                    <a:p>
                      <a:pPr algn="ctr"/>
                      <a:r>
                        <a:rPr lang="en-CA" dirty="0"/>
                        <a:t>Contaminated-Normal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CFCC"/>
                    </a:solidFill>
                  </a:tcPr>
                </a:tc>
                <a:tc>
                  <a:txBody>
                    <a:bodyPr/>
                    <a:lstStyle/>
                    <a:p>
                      <a:pPr algn="ctr"/>
                      <a:r>
                        <a:rPr lang="en-CA"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9D93"/>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0000"/>
                    </a:solidFill>
                  </a:tcPr>
                </a:tc>
                <a:tc>
                  <a:txBody>
                    <a:bodyPr/>
                    <a:lstStyle/>
                    <a:p>
                      <a:endParaRPr lang="en-CA"/>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002060"/>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0000"/>
                    </a:solidFill>
                  </a:tcPr>
                </a:tc>
                <a:tc>
                  <a:txBody>
                    <a:bodyPr/>
                    <a:lstStyle/>
                    <a:p>
                      <a:endParaRPr lang="en-CA"/>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39194366"/>
                  </a:ext>
                </a:extLst>
              </a:tr>
              <a:tr h="370840">
                <a:tc vMerge="1">
                  <a:txBody>
                    <a:bodyPr/>
                    <a:lstStyle/>
                    <a:p>
                      <a:endParaRPr lang="en-CA"/>
                    </a:p>
                  </a:txBody>
                  <a:tcPr/>
                </a:tc>
                <a:tc>
                  <a:txBody>
                    <a:bodyPr/>
                    <a:lstStyle/>
                    <a:p>
                      <a:pPr algn="ctr"/>
                      <a:r>
                        <a:rPr lang="en-CA"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9D93"/>
                    </a:solidFill>
                  </a:tcPr>
                </a:tc>
                <a:tc>
                  <a:txBody>
                    <a:bodyPr/>
                    <a:lstStyle/>
                    <a:p>
                      <a:endParaRPr lang="en-CA" dirty="0"/>
                    </a:p>
                  </a:txBody>
                  <a:tcPr>
                    <a:lnL w="12700" cap="flat" cmpd="sng" algn="ctr">
                      <a:solidFill>
                        <a:schemeClr val="tx1"/>
                      </a:solidFill>
                      <a:prstDash val="solid"/>
                      <a:round/>
                      <a:headEnd type="none" w="med" len="med"/>
                      <a:tailEnd type="none" w="med" len="med"/>
                    </a:lnL>
                    <a:solidFill>
                      <a:srgbClr val="002060"/>
                    </a:solidFill>
                  </a:tcPr>
                </a:tc>
                <a:tc>
                  <a:txBody>
                    <a:bodyPr/>
                    <a:lstStyle/>
                    <a:p>
                      <a:endParaRPr lang="en-CA" dirty="0"/>
                    </a:p>
                  </a:txBody>
                  <a:tcPr>
                    <a:solidFill>
                      <a:srgbClr val="FF0000"/>
                    </a:solidFill>
                  </a:tcPr>
                </a:tc>
                <a:tc>
                  <a:txBody>
                    <a:bodyPr/>
                    <a:lstStyle/>
                    <a:p>
                      <a:endParaRPr lang="en-CA" dirty="0"/>
                    </a:p>
                  </a:txBody>
                  <a:tcPr>
                    <a:solidFill>
                      <a:srgbClr val="002060"/>
                    </a:solidFill>
                  </a:tcPr>
                </a:tc>
                <a:tc>
                  <a:txBody>
                    <a:bodyPr/>
                    <a:lstStyle/>
                    <a:p>
                      <a:endParaRPr lang="en-CA"/>
                    </a:p>
                  </a:txBody>
                  <a:tcPr>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CA"/>
                    </a:p>
                  </a:txBody>
                  <a:tcPr>
                    <a:lnL w="12700" cap="flat" cmpd="sng" algn="ctr">
                      <a:solidFill>
                        <a:schemeClr val="tx1"/>
                      </a:solidFill>
                      <a:prstDash val="solid"/>
                      <a:round/>
                      <a:headEnd type="none" w="med" len="med"/>
                      <a:tailEnd type="none" w="med" len="med"/>
                    </a:lnL>
                    <a:solidFill>
                      <a:srgbClr val="FF0000"/>
                    </a:solidFill>
                  </a:tcPr>
                </a:tc>
                <a:tc>
                  <a:txBody>
                    <a:bodyPr/>
                    <a:lstStyle/>
                    <a:p>
                      <a:endParaRPr lang="en-CA" dirty="0"/>
                    </a:p>
                  </a:txBody>
                  <a:tcPr>
                    <a:solidFill>
                      <a:srgbClr val="FF0000"/>
                    </a:solidFill>
                  </a:tcPr>
                </a:tc>
                <a:tc>
                  <a:txBody>
                    <a:bodyPr/>
                    <a:lstStyle/>
                    <a:p>
                      <a:endParaRPr lang="en-CA" dirty="0"/>
                    </a:p>
                  </a:txBody>
                  <a:tcPr>
                    <a:solidFill>
                      <a:srgbClr val="FF0000"/>
                    </a:solidFill>
                  </a:tcPr>
                </a:tc>
                <a:tc>
                  <a:txBody>
                    <a:bodyPr/>
                    <a:lstStyle/>
                    <a:p>
                      <a:endParaRPr lang="en-CA" dirty="0"/>
                    </a:p>
                  </a:txBody>
                  <a:tcPr>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solidFill>
                      <a:srgbClr val="FF0000"/>
                    </a:solidFill>
                  </a:tcPr>
                </a:tc>
                <a:tc>
                  <a:txBody>
                    <a:bodyPr/>
                    <a:lstStyle/>
                    <a:p>
                      <a:endParaRPr lang="en-CA" dirty="0"/>
                    </a:p>
                  </a:txBody>
                  <a:tcPr>
                    <a:solidFill>
                      <a:srgbClr val="FF0000"/>
                    </a:solidFill>
                  </a:tcPr>
                </a:tc>
                <a:tc>
                  <a:txBody>
                    <a:bodyPr/>
                    <a:lstStyle/>
                    <a:p>
                      <a:endParaRPr lang="en-CA" dirty="0"/>
                    </a:p>
                  </a:txBody>
                  <a:tcPr>
                    <a:solidFill>
                      <a:schemeClr val="bg1">
                        <a:lumMod val="85000"/>
                      </a:schemeClr>
                    </a:solidFill>
                  </a:tcPr>
                </a:tc>
                <a:tc>
                  <a:txBody>
                    <a:bodyPr/>
                    <a:lstStyle/>
                    <a:p>
                      <a:endParaRPr lang="en-CA" dirty="0"/>
                    </a:p>
                  </a:txBody>
                  <a:tcPr>
                    <a:solidFill>
                      <a:srgbClr val="FF0000"/>
                    </a:solidFill>
                  </a:tcPr>
                </a:tc>
                <a:tc>
                  <a:txBody>
                    <a:bodyPr/>
                    <a:lstStyle/>
                    <a:p>
                      <a:endParaRPr lang="en-CA" dirty="0"/>
                    </a:p>
                  </a:txBody>
                  <a:tcPr>
                    <a:lnR w="12700" cap="flat" cmpd="sng" algn="ctr">
                      <a:solidFill>
                        <a:schemeClr val="tx1"/>
                      </a:solidFill>
                      <a:prstDash val="solid"/>
                      <a:round/>
                      <a:headEnd type="none" w="med" len="med"/>
                      <a:tailEnd type="none" w="med" len="med"/>
                    </a:lnR>
                    <a:solidFill>
                      <a:srgbClr val="FF0000"/>
                    </a:solidFill>
                  </a:tcPr>
                </a:tc>
                <a:tc>
                  <a:txBody>
                    <a:bodyPr/>
                    <a:lstStyle/>
                    <a:p>
                      <a:endParaRPr lang="en-CA"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dirty="0"/>
                    </a:p>
                  </a:txBody>
                  <a:tcPr>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4217853014"/>
                  </a:ext>
                </a:extLst>
              </a:tr>
              <a:tr h="370840">
                <a:tc vMerge="1">
                  <a:txBody>
                    <a:bodyPr/>
                    <a:lstStyle/>
                    <a:p>
                      <a:endParaRPr lang="en-CA"/>
                    </a:p>
                  </a:txBody>
                  <a:tcPr/>
                </a:tc>
                <a:tc>
                  <a:txBody>
                    <a:bodyPr/>
                    <a:lstStyle/>
                    <a:p>
                      <a:pPr algn="ctr"/>
                      <a:r>
                        <a:rPr lang="en-CA"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9D93"/>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002060"/>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00000"/>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B0F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002060"/>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0000"/>
                    </a:solidFill>
                  </a:tcPr>
                </a:tc>
                <a:tc>
                  <a:txBody>
                    <a:bodyPr/>
                    <a:lstStyle/>
                    <a:p>
                      <a:endParaRPr lang="en-CA"/>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0000"/>
                    </a:solidFill>
                  </a:tcPr>
                </a:tc>
                <a:tc>
                  <a:txBody>
                    <a:bodyPr/>
                    <a:lstStyle/>
                    <a:p>
                      <a:endParaRPr lang="en-CA"/>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29986305"/>
                  </a:ext>
                </a:extLst>
              </a:tr>
              <a:tr h="370840">
                <a:tc rowSpan="3">
                  <a:txBody>
                    <a:bodyPr/>
                    <a:lstStyle/>
                    <a:p>
                      <a:pPr algn="ctr"/>
                      <a:r>
                        <a:rPr lang="en-CA" dirty="0"/>
                        <a:t>Highly Kurtotic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CFCC"/>
                    </a:solidFill>
                  </a:tcPr>
                </a:tc>
                <a:tc>
                  <a:txBody>
                    <a:bodyPr/>
                    <a:lstStyle/>
                    <a:p>
                      <a:pPr algn="ctr"/>
                      <a:r>
                        <a:rPr lang="en-CA"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9D93"/>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00206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00206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002060"/>
                    </a:solidFill>
                  </a:tcPr>
                </a:tc>
                <a:tc>
                  <a:txBody>
                    <a:bodyPr/>
                    <a:lstStyle/>
                    <a:p>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00206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rgbClr val="FF0000"/>
                    </a:solidFill>
                  </a:tcPr>
                </a:tc>
                <a:tc>
                  <a:txBody>
                    <a:bodyPr/>
                    <a:lstStyle/>
                    <a:p>
                      <a:endParaRPr lang="en-CA"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778226291"/>
                  </a:ext>
                </a:extLst>
              </a:tr>
              <a:tr h="370840">
                <a:tc vMerge="1">
                  <a:txBody>
                    <a:bodyPr/>
                    <a:lstStyle/>
                    <a:p>
                      <a:endParaRPr lang="en-CA"/>
                    </a:p>
                  </a:txBody>
                  <a:tcPr/>
                </a:tc>
                <a:tc>
                  <a:txBody>
                    <a:bodyPr/>
                    <a:lstStyle/>
                    <a:p>
                      <a:pPr algn="ctr"/>
                      <a:r>
                        <a:rPr lang="en-CA"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99D93"/>
                    </a:solidFill>
                  </a:tcPr>
                </a:tc>
                <a:tc>
                  <a:txBody>
                    <a:bodyPr/>
                    <a:lstStyle/>
                    <a:p>
                      <a:endParaRPr lang="en-CA" dirty="0"/>
                    </a:p>
                  </a:txBody>
                  <a:tcPr>
                    <a:lnL w="12700" cap="flat" cmpd="sng" algn="ctr">
                      <a:solidFill>
                        <a:schemeClr val="tx1"/>
                      </a:solidFill>
                      <a:prstDash val="solid"/>
                      <a:round/>
                      <a:headEnd type="none" w="med" len="med"/>
                      <a:tailEnd type="none" w="med" len="med"/>
                    </a:lnL>
                    <a:solidFill>
                      <a:srgbClr val="002060"/>
                    </a:solidFill>
                  </a:tcPr>
                </a:tc>
                <a:tc>
                  <a:txBody>
                    <a:bodyPr/>
                    <a:lstStyle/>
                    <a:p>
                      <a:endParaRPr lang="en-CA"/>
                    </a:p>
                  </a:txBody>
                  <a:tcPr>
                    <a:solidFill>
                      <a:srgbClr val="002060"/>
                    </a:solidFill>
                  </a:tcPr>
                </a:tc>
                <a:tc>
                  <a:txBody>
                    <a:bodyPr/>
                    <a:lstStyle/>
                    <a:p>
                      <a:endParaRPr lang="en-CA"/>
                    </a:p>
                  </a:txBody>
                  <a:tcPr>
                    <a:solidFill>
                      <a:srgbClr val="002060"/>
                    </a:solidFill>
                  </a:tcPr>
                </a:tc>
                <a:tc>
                  <a:txBody>
                    <a:bodyPr/>
                    <a:lstStyle/>
                    <a:p>
                      <a:endParaRPr lang="en-CA"/>
                    </a:p>
                  </a:txBody>
                  <a:tcPr>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solidFill>
                      <a:srgbClr val="C00000"/>
                    </a:solidFill>
                  </a:tcPr>
                </a:tc>
                <a:tc>
                  <a:txBody>
                    <a:bodyPr/>
                    <a:lstStyle/>
                    <a:p>
                      <a:endParaRPr lang="en-CA" dirty="0"/>
                    </a:p>
                  </a:txBody>
                  <a:tcPr>
                    <a:lnL w="12700" cap="flat" cmpd="sng" algn="ctr">
                      <a:solidFill>
                        <a:schemeClr val="tx1"/>
                      </a:solidFill>
                      <a:prstDash val="solid"/>
                      <a:round/>
                      <a:headEnd type="none" w="med" len="med"/>
                      <a:tailEnd type="none" w="med" len="med"/>
                    </a:lnL>
                    <a:solidFill>
                      <a:srgbClr val="FF0000"/>
                    </a:solidFill>
                  </a:tcPr>
                </a:tc>
                <a:tc>
                  <a:txBody>
                    <a:bodyPr/>
                    <a:lstStyle/>
                    <a:p>
                      <a:endParaRPr lang="en-CA" dirty="0"/>
                    </a:p>
                  </a:txBody>
                  <a:tcPr>
                    <a:solidFill>
                      <a:srgbClr val="002060"/>
                    </a:solidFill>
                  </a:tcPr>
                </a:tc>
                <a:tc>
                  <a:txBody>
                    <a:bodyPr/>
                    <a:lstStyle/>
                    <a:p>
                      <a:endParaRPr lang="en-CA" dirty="0"/>
                    </a:p>
                  </a:txBody>
                  <a:tcPr>
                    <a:solidFill>
                      <a:srgbClr val="002060"/>
                    </a:solidFill>
                  </a:tcPr>
                </a:tc>
                <a:tc>
                  <a:txBody>
                    <a:bodyPr/>
                    <a:lstStyle/>
                    <a:p>
                      <a:endParaRPr lang="en-CA" dirty="0"/>
                    </a:p>
                  </a:txBody>
                  <a:tcPr>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solidFill>
                      <a:srgbClr val="002060"/>
                    </a:solidFill>
                  </a:tcPr>
                </a:tc>
                <a:tc>
                  <a:txBody>
                    <a:bodyPr/>
                    <a:lstStyle/>
                    <a:p>
                      <a:endParaRPr lang="en-CA"/>
                    </a:p>
                  </a:txBody>
                  <a:tcPr>
                    <a:lnL w="12700" cap="flat" cmpd="sng" algn="ctr">
                      <a:solidFill>
                        <a:schemeClr val="tx1"/>
                      </a:solidFill>
                      <a:prstDash val="solid"/>
                      <a:round/>
                      <a:headEnd type="none" w="med" len="med"/>
                      <a:tailEnd type="none" w="med" len="med"/>
                    </a:lnL>
                    <a:solidFill>
                      <a:srgbClr val="FF0000"/>
                    </a:solidFill>
                  </a:tcPr>
                </a:tc>
                <a:tc>
                  <a:txBody>
                    <a:bodyPr/>
                    <a:lstStyle/>
                    <a:p>
                      <a:endParaRPr lang="en-CA" dirty="0"/>
                    </a:p>
                  </a:txBody>
                  <a:tcPr>
                    <a:solidFill>
                      <a:srgbClr val="FF0000"/>
                    </a:solidFill>
                  </a:tcPr>
                </a:tc>
                <a:tc>
                  <a:txBody>
                    <a:bodyPr/>
                    <a:lstStyle/>
                    <a:p>
                      <a:endParaRPr lang="en-CA" dirty="0"/>
                    </a:p>
                  </a:txBody>
                  <a:tcPr>
                    <a:solidFill>
                      <a:srgbClr val="FF0000"/>
                    </a:solidFill>
                  </a:tcPr>
                </a:tc>
                <a:tc>
                  <a:txBody>
                    <a:bodyPr/>
                    <a:lstStyle/>
                    <a:p>
                      <a:endParaRPr lang="en-CA" dirty="0"/>
                    </a:p>
                  </a:txBody>
                  <a:tcPr>
                    <a:solidFill>
                      <a:srgbClr val="002060"/>
                    </a:solidFill>
                  </a:tcPr>
                </a:tc>
                <a:tc>
                  <a:txBody>
                    <a:bodyPr/>
                    <a:lstStyle/>
                    <a:p>
                      <a:endParaRPr lang="en-CA"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endParaRPr lang="en-CA" dirty="0"/>
                    </a:p>
                  </a:txBody>
                  <a:tcPr>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a:p>
                  </a:txBody>
                  <a:tcPr>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4186077515"/>
                  </a:ext>
                </a:extLst>
              </a:tr>
              <a:tr h="370840">
                <a:tc vMerge="1">
                  <a:txBody>
                    <a:bodyPr/>
                    <a:lstStyle/>
                    <a:p>
                      <a:endParaRPr lang="en-CA" dirty="0"/>
                    </a:p>
                  </a:txBody>
                  <a:tcPr/>
                </a:tc>
                <a:tc>
                  <a:txBody>
                    <a:bodyPr/>
                    <a:lstStyle/>
                    <a:p>
                      <a:pPr algn="ctr"/>
                      <a:r>
                        <a:rPr lang="en-CA"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9D93"/>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002060"/>
                    </a:solidFill>
                  </a:tcPr>
                </a:tc>
                <a:tc>
                  <a:txBody>
                    <a:bodyPr/>
                    <a:lstStyle/>
                    <a:p>
                      <a:endParaRPr lang="en-CA"/>
                    </a:p>
                  </a:txBody>
                  <a:tcPr>
                    <a:lnB w="12700" cap="flat" cmpd="sng" algn="ctr">
                      <a:solidFill>
                        <a:schemeClr val="tx1"/>
                      </a:solidFill>
                      <a:prstDash val="solid"/>
                      <a:round/>
                      <a:headEnd type="none" w="med" len="med"/>
                      <a:tailEnd type="none" w="med" len="med"/>
                    </a:lnB>
                    <a:solidFill>
                      <a:srgbClr val="00206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002060"/>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00206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002060"/>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0000"/>
                    </a:solidFill>
                  </a:tcPr>
                </a:tc>
                <a:tc>
                  <a:txBody>
                    <a:bodyPr/>
                    <a:lstStyle/>
                    <a:p>
                      <a:endParaRPr lang="en-CA"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0000"/>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37806025"/>
                  </a:ext>
                </a:extLst>
              </a:tr>
            </a:tbl>
          </a:graphicData>
        </a:graphic>
      </p:graphicFrame>
      <p:graphicFrame>
        <p:nvGraphicFramePr>
          <p:cNvPr id="11" name="Table 10">
            <a:extLst>
              <a:ext uri="{FF2B5EF4-FFF2-40B4-BE49-F238E27FC236}">
                <a16:creationId xmlns:a16="http://schemas.microsoft.com/office/drawing/2014/main" id="{05AA8428-07ED-4FBC-B816-ED4F51A058ED}"/>
              </a:ext>
            </a:extLst>
          </p:cNvPr>
          <p:cNvGraphicFramePr>
            <a:graphicFrameLocks noGrp="1"/>
          </p:cNvGraphicFramePr>
          <p:nvPr>
            <p:extLst>
              <p:ext uri="{D42A27DB-BD31-4B8C-83A1-F6EECF244321}">
                <p14:modId xmlns:p14="http://schemas.microsoft.com/office/powerpoint/2010/main" val="1754681403"/>
              </p:ext>
            </p:extLst>
          </p:nvPr>
        </p:nvGraphicFramePr>
        <p:xfrm>
          <a:off x="9957216" y="1933631"/>
          <a:ext cx="2067966" cy="2931160"/>
        </p:xfrm>
        <a:graphic>
          <a:graphicData uri="http://schemas.openxmlformats.org/drawingml/2006/table">
            <a:tbl>
              <a:tblPr firstRow="1" bandRow="1">
                <a:tableStyleId>{5C22544A-7EE6-4342-B048-85BDC9FD1C3A}</a:tableStyleId>
              </a:tblPr>
              <a:tblGrid>
                <a:gridCol w="1484027">
                  <a:extLst>
                    <a:ext uri="{9D8B030D-6E8A-4147-A177-3AD203B41FA5}">
                      <a16:colId xmlns:a16="http://schemas.microsoft.com/office/drawing/2014/main" val="329680101"/>
                    </a:ext>
                  </a:extLst>
                </a:gridCol>
                <a:gridCol w="583939">
                  <a:extLst>
                    <a:ext uri="{9D8B030D-6E8A-4147-A177-3AD203B41FA5}">
                      <a16:colId xmlns:a16="http://schemas.microsoft.com/office/drawing/2014/main" val="590659788"/>
                    </a:ext>
                  </a:extLst>
                </a:gridCol>
              </a:tblGrid>
              <a:tr h="370840">
                <a:tc gridSpan="2">
                  <a:txBody>
                    <a:bodyPr/>
                    <a:lstStyle/>
                    <a:p>
                      <a:r>
                        <a:rPr lang="en-CA" dirty="0"/>
                        <a:t>Legend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dirty="0"/>
                    </a:p>
                  </a:txBody>
                  <a:tcPr/>
                </a:tc>
                <a:extLst>
                  <a:ext uri="{0D108BD9-81ED-4DB2-BD59-A6C34878D82A}">
                    <a16:rowId xmlns:a16="http://schemas.microsoft.com/office/drawing/2014/main" val="15841916"/>
                  </a:ext>
                </a:extLst>
              </a:tr>
              <a:tr h="640080">
                <a:tc>
                  <a:txBody>
                    <a:bodyPr/>
                    <a:lstStyle/>
                    <a:p>
                      <a:r>
                        <a:rPr lang="en-CA" dirty="0"/>
                        <a:t>Standard</a:t>
                      </a:r>
                    </a:p>
                    <a:p>
                      <a:r>
                        <a:rPr lang="en-CA" dirty="0"/>
                        <a:t>Only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CA"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2968509410"/>
                  </a:ext>
                </a:extLst>
              </a:tr>
              <a:tr h="640080">
                <a:tc>
                  <a:txBody>
                    <a:bodyPr/>
                    <a:lstStyle/>
                    <a:p>
                      <a:r>
                        <a:rPr lang="en-CA" dirty="0"/>
                        <a:t>Standard 5% Better</a:t>
                      </a:r>
                    </a:p>
                  </a:txBody>
                  <a:tcPr>
                    <a:lnL w="12700" cap="flat" cmpd="sng" algn="ctr">
                      <a:solidFill>
                        <a:schemeClr val="tx1"/>
                      </a:solidFill>
                      <a:prstDash val="solid"/>
                      <a:round/>
                      <a:headEnd type="none" w="med" len="med"/>
                      <a:tailEnd type="none" w="med" len="med"/>
                    </a:lnL>
                  </a:tcPr>
                </a:tc>
                <a:tc>
                  <a:txBody>
                    <a:bodyPr/>
                    <a:lstStyle/>
                    <a:p>
                      <a:endParaRPr lang="en-CA" dirty="0"/>
                    </a:p>
                  </a:txBody>
                  <a:tcPr>
                    <a:lnR w="12700" cap="flat" cmpd="sng" algn="ctr">
                      <a:solidFill>
                        <a:schemeClr val="tx1"/>
                      </a:solidFill>
                      <a:prstDash val="solid"/>
                      <a:round/>
                      <a:headEnd type="none" w="med" len="med"/>
                      <a:tailEnd type="none" w="med" len="med"/>
                    </a:lnR>
                    <a:solidFill>
                      <a:srgbClr val="C00000"/>
                    </a:solidFill>
                  </a:tcPr>
                </a:tc>
                <a:extLst>
                  <a:ext uri="{0D108BD9-81ED-4DB2-BD59-A6C34878D82A}">
                    <a16:rowId xmlns:a16="http://schemas.microsoft.com/office/drawing/2014/main" val="2484807146"/>
                  </a:ext>
                </a:extLst>
              </a:tr>
              <a:tr h="640080">
                <a:tc>
                  <a:txBody>
                    <a:bodyPr/>
                    <a:lstStyle/>
                    <a:p>
                      <a:r>
                        <a:rPr lang="en-CA" dirty="0"/>
                        <a:t>Percentile Only</a:t>
                      </a:r>
                    </a:p>
                  </a:txBody>
                  <a:tcPr>
                    <a:lnL w="12700" cap="flat" cmpd="sng" algn="ctr">
                      <a:solidFill>
                        <a:schemeClr val="tx1"/>
                      </a:solidFill>
                      <a:prstDash val="solid"/>
                      <a:round/>
                      <a:headEnd type="none" w="med" len="med"/>
                      <a:tailEnd type="none" w="med" len="med"/>
                    </a:lnL>
                  </a:tcPr>
                </a:tc>
                <a:tc>
                  <a:txBody>
                    <a:bodyPr/>
                    <a:lstStyle/>
                    <a:p>
                      <a:endParaRPr lang="en-CA" dirty="0"/>
                    </a:p>
                  </a:txBody>
                  <a:tcPr>
                    <a:lnR w="12700" cap="flat" cmpd="sng" algn="ctr">
                      <a:solidFill>
                        <a:schemeClr val="tx1"/>
                      </a:solidFill>
                      <a:prstDash val="solid"/>
                      <a:round/>
                      <a:headEnd type="none" w="med" len="med"/>
                      <a:tailEnd type="none" w="med" len="med"/>
                    </a:lnR>
                    <a:solidFill>
                      <a:srgbClr val="00B0F0"/>
                    </a:solidFill>
                  </a:tcPr>
                </a:tc>
                <a:extLst>
                  <a:ext uri="{0D108BD9-81ED-4DB2-BD59-A6C34878D82A}">
                    <a16:rowId xmlns:a16="http://schemas.microsoft.com/office/drawing/2014/main" val="3904492714"/>
                  </a:ext>
                </a:extLst>
              </a:tr>
              <a:tr h="640080">
                <a:tc>
                  <a:txBody>
                    <a:bodyPr/>
                    <a:lstStyle/>
                    <a:p>
                      <a:r>
                        <a:rPr lang="en-CA" dirty="0"/>
                        <a:t>Percentile 5% Better</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614325888"/>
                  </a:ext>
                </a:extLst>
              </a:tr>
            </a:tbl>
          </a:graphicData>
        </a:graphic>
      </p:graphicFrame>
    </p:spTree>
    <p:extLst>
      <p:ext uri="{BB962C8B-B14F-4D97-AF65-F5344CB8AC3E}">
        <p14:creationId xmlns:p14="http://schemas.microsoft.com/office/powerpoint/2010/main" val="4005046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DC36CF2-DCBC-45CD-A8AF-64D26BE85ED8}"/>
              </a:ext>
            </a:extLst>
          </p:cNvPr>
          <p:cNvSpPr>
            <a:spLocks noGrp="1"/>
          </p:cNvSpPr>
          <p:nvPr>
            <p:ph type="title"/>
          </p:nvPr>
        </p:nvSpPr>
        <p:spPr>
          <a:xfrm>
            <a:off x="1069848" y="484632"/>
            <a:ext cx="10058400" cy="1609344"/>
          </a:xfrm>
        </p:spPr>
        <p:txBody>
          <a:bodyPr/>
          <a:lstStyle/>
          <a:p>
            <a:r>
              <a:rPr lang="en-CA" dirty="0"/>
              <a:t>Conclusion</a:t>
            </a:r>
          </a:p>
        </p:txBody>
      </p:sp>
      <p:sp>
        <p:nvSpPr>
          <p:cNvPr id="3" name="Content Placeholder 2">
            <a:extLst>
              <a:ext uri="{FF2B5EF4-FFF2-40B4-BE49-F238E27FC236}">
                <a16:creationId xmlns:a16="http://schemas.microsoft.com/office/drawing/2014/main" id="{17BA2C9B-5D45-43C7-B874-BF4870170F37}"/>
              </a:ext>
            </a:extLst>
          </p:cNvPr>
          <p:cNvSpPr>
            <a:spLocks noGrp="1"/>
          </p:cNvSpPr>
          <p:nvPr>
            <p:ph idx="1"/>
          </p:nvPr>
        </p:nvSpPr>
        <p:spPr/>
        <p:txBody>
          <a:bodyPr/>
          <a:lstStyle/>
          <a:p>
            <a:pPr marL="0" indent="0">
              <a:buNone/>
            </a:pPr>
            <a:endParaRPr lang="en-CA" dirty="0"/>
          </a:p>
        </p:txBody>
      </p:sp>
    </p:spTree>
    <p:extLst>
      <p:ext uri="{BB962C8B-B14F-4D97-AF65-F5344CB8AC3E}">
        <p14:creationId xmlns:p14="http://schemas.microsoft.com/office/powerpoint/2010/main" val="4177564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questions</a:t>
            </a:r>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2215135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Monte Carlo simulation</a:t>
            </a:r>
          </a:p>
        </p:txBody>
      </p:sp>
      <p:sp>
        <p:nvSpPr>
          <p:cNvPr id="3" name="Content Placeholder 2"/>
          <p:cNvSpPr>
            <a:spLocks noGrp="1"/>
          </p:cNvSpPr>
          <p:nvPr>
            <p:ph idx="1"/>
          </p:nvPr>
        </p:nvSpPr>
        <p:spPr>
          <a:xfrm>
            <a:off x="1069848" y="2121407"/>
            <a:ext cx="10058400" cy="4574668"/>
          </a:xfrm>
        </p:spPr>
        <p:txBody>
          <a:bodyPr>
            <a:normAutofit/>
          </a:bodyPr>
          <a:lstStyle/>
          <a:p>
            <a:r>
              <a:rPr lang="en-CA" sz="2200" dirty="0"/>
              <a:t>Compare the relative performance of CIs under a variety of data conditions</a:t>
            </a:r>
            <a:br>
              <a:rPr lang="en-CA" dirty="0"/>
            </a:br>
            <a:r>
              <a:rPr lang="en-CA" sz="1500" dirty="0"/>
              <a:t>Dudgeon, 2016</a:t>
            </a:r>
          </a:p>
          <a:p>
            <a:r>
              <a:rPr lang="en-CA" sz="2200" dirty="0"/>
              <a:t>Factors:</a:t>
            </a:r>
          </a:p>
          <a:p>
            <a:pPr lvl="1"/>
            <a:r>
              <a:rPr lang="en-CA" sz="1900" dirty="0"/>
              <a:t>Sample size:</a:t>
            </a:r>
          </a:p>
          <a:p>
            <a:pPr lvl="2"/>
            <a:r>
              <a:rPr lang="en-CA" dirty="0"/>
              <a:t>10, 30, 50, 100, 1000</a:t>
            </a:r>
          </a:p>
          <a:p>
            <a:pPr lvl="1"/>
            <a:r>
              <a:rPr lang="en-CA" sz="1900" dirty="0"/>
              <a:t>Number of predictors:</a:t>
            </a:r>
          </a:p>
          <a:p>
            <a:pPr lvl="2"/>
            <a:r>
              <a:rPr lang="en-CA" dirty="0"/>
              <a:t>2, 3, 4, 5, and 6 normally distributed</a:t>
            </a:r>
          </a:p>
          <a:p>
            <a:pPr lvl="1"/>
            <a:r>
              <a:rPr lang="en-CA" sz="1900" dirty="0"/>
              <a:t>Multicollinearity</a:t>
            </a:r>
          </a:p>
          <a:p>
            <a:pPr lvl="2"/>
            <a:r>
              <a:rPr lang="en-CA" sz="1700" dirty="0"/>
              <a:t>Kappa = 3, 6, and 9</a:t>
            </a:r>
          </a:p>
          <a:p>
            <a:pPr lvl="1"/>
            <a:r>
              <a:rPr lang="en-CA" sz="1900" dirty="0"/>
              <a:t>Distribution of residuals:</a:t>
            </a:r>
          </a:p>
          <a:p>
            <a:pPr lvl="2"/>
            <a:r>
              <a:rPr lang="en-CA" dirty="0"/>
              <a:t>Normal</a:t>
            </a:r>
          </a:p>
          <a:p>
            <a:pPr lvl="2"/>
            <a:r>
              <a:rPr lang="en-CA" dirty="0"/>
              <a:t>Contaminated-normal (skewness = 0 &amp; kurtosis = 22.73)</a:t>
            </a:r>
          </a:p>
          <a:p>
            <a:pPr lvl="2"/>
            <a:r>
              <a:rPr lang="en-CA" dirty="0"/>
              <a:t>Highly kurtotic (skewness = 0 &amp; kurtosis = 102.62)</a:t>
            </a:r>
          </a:p>
        </p:txBody>
      </p:sp>
    </p:spTree>
    <p:extLst>
      <p:ext uri="{BB962C8B-B14F-4D97-AF65-F5344CB8AC3E}">
        <p14:creationId xmlns:p14="http://schemas.microsoft.com/office/powerpoint/2010/main" val="97187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Empirical example – education</a:t>
            </a:r>
          </a:p>
        </p:txBody>
      </p:sp>
      <p:graphicFrame>
        <p:nvGraphicFramePr>
          <p:cNvPr id="6" name="Content Placeholder 5"/>
          <p:cNvGraphicFramePr>
            <a:graphicFrameLocks noGrp="1"/>
          </p:cNvGraphicFramePr>
          <p:nvPr>
            <p:ph idx="1"/>
            <p:extLst/>
          </p:nvPr>
        </p:nvGraphicFramePr>
        <p:xfrm>
          <a:off x="1292162" y="2733919"/>
          <a:ext cx="9607675" cy="2447681"/>
        </p:xfrm>
        <a:graphic>
          <a:graphicData uri="http://schemas.openxmlformats.org/drawingml/2006/table">
            <a:tbl>
              <a:tblPr firstRow="1" bandRow="1">
                <a:tableStyleId>{5C22544A-7EE6-4342-B048-85BDC9FD1C3A}</a:tableStyleId>
              </a:tblPr>
              <a:tblGrid>
                <a:gridCol w="1921535">
                  <a:extLst>
                    <a:ext uri="{9D8B030D-6E8A-4147-A177-3AD203B41FA5}">
                      <a16:colId xmlns:a16="http://schemas.microsoft.com/office/drawing/2014/main" val="805147428"/>
                    </a:ext>
                  </a:extLst>
                </a:gridCol>
                <a:gridCol w="3843070">
                  <a:extLst>
                    <a:ext uri="{9D8B030D-6E8A-4147-A177-3AD203B41FA5}">
                      <a16:colId xmlns:a16="http://schemas.microsoft.com/office/drawing/2014/main" val="3300909853"/>
                    </a:ext>
                  </a:extLst>
                </a:gridCol>
                <a:gridCol w="3843070">
                  <a:extLst>
                    <a:ext uri="{9D8B030D-6E8A-4147-A177-3AD203B41FA5}">
                      <a16:colId xmlns:a16="http://schemas.microsoft.com/office/drawing/2014/main" val="2405065135"/>
                    </a:ext>
                  </a:extLst>
                </a:gridCol>
              </a:tblGrid>
              <a:tr h="370840">
                <a:tc>
                  <a:txBody>
                    <a:bodyPr/>
                    <a:lstStyle/>
                    <a:p>
                      <a:r>
                        <a:rPr lang="en-CA" dirty="0"/>
                        <a:t>CI Type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CA" dirty="0"/>
                        <a:t>Lower Bound</a:t>
                      </a:r>
                    </a:p>
                  </a:txBody>
                  <a:tcPr>
                    <a:lnT w="12700" cap="flat" cmpd="sng" algn="ctr">
                      <a:solidFill>
                        <a:schemeClr val="tx1"/>
                      </a:solidFill>
                      <a:prstDash val="solid"/>
                      <a:round/>
                      <a:headEnd type="none" w="med" len="med"/>
                      <a:tailEnd type="none" w="med" len="med"/>
                    </a:lnT>
                  </a:tcPr>
                </a:tc>
                <a:tc>
                  <a:txBody>
                    <a:bodyPr/>
                    <a:lstStyle/>
                    <a:p>
                      <a:pPr algn="ctr"/>
                      <a:r>
                        <a:rPr lang="en-CA" dirty="0"/>
                        <a:t>Upper Bound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84795566"/>
                  </a:ext>
                </a:extLst>
              </a:tr>
              <a:tr h="370840">
                <a:tc>
                  <a:txBody>
                    <a:bodyPr/>
                    <a:lstStyle/>
                    <a:p>
                      <a:pPr algn="l"/>
                      <a:r>
                        <a:rPr lang="en-CA" dirty="0"/>
                        <a:t>Standard</a:t>
                      </a:r>
                    </a:p>
                  </a:txBody>
                  <a:tcPr>
                    <a:lnL w="12700" cap="flat" cmpd="sng" algn="ctr">
                      <a:solidFill>
                        <a:schemeClr val="tx1"/>
                      </a:solidFill>
                      <a:prstDash val="solid"/>
                      <a:round/>
                      <a:headEnd type="none" w="med" len="med"/>
                      <a:tailEnd type="none" w="med" len="med"/>
                    </a:lnL>
                  </a:tcPr>
                </a:tc>
                <a:tc>
                  <a:txBody>
                    <a:bodyPr/>
                    <a:lstStyle/>
                    <a:p>
                      <a:pPr algn="ctr"/>
                      <a:r>
                        <a:rPr lang="en-CA" dirty="0"/>
                        <a:t>-259.49</a:t>
                      </a:r>
                    </a:p>
                  </a:txBody>
                  <a:tcPr anchor="ctr"/>
                </a:tc>
                <a:tc>
                  <a:txBody>
                    <a:bodyPr/>
                    <a:lstStyle/>
                    <a:p>
                      <a:pPr algn="ctr"/>
                      <a:r>
                        <a:rPr lang="en-CA" dirty="0"/>
                        <a:t>699.95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56487428"/>
                  </a:ext>
                </a:extLst>
              </a:tr>
              <a:tr h="370840">
                <a:tc>
                  <a:txBody>
                    <a:bodyPr/>
                    <a:lstStyle/>
                    <a:p>
                      <a:r>
                        <a:rPr lang="en-CA" dirty="0"/>
                        <a:t>Log-transformed DV</a:t>
                      </a:r>
                    </a:p>
                  </a:txBody>
                  <a:tcPr>
                    <a:lnL w="12700" cap="flat" cmpd="sng" algn="ctr">
                      <a:solidFill>
                        <a:schemeClr val="tx1"/>
                      </a:solidFill>
                      <a:prstDash val="solid"/>
                      <a:round/>
                      <a:headEnd type="none" w="med" len="med"/>
                      <a:tailEnd type="none" w="med" len="med"/>
                    </a:lnL>
                  </a:tcPr>
                </a:tc>
                <a:tc>
                  <a:txBody>
                    <a:bodyPr/>
                    <a:lstStyle/>
                    <a:p>
                      <a:pPr algn="ctr"/>
                      <a:r>
                        <a:rPr lang="en-CA" dirty="0"/>
                        <a:t>-0.038</a:t>
                      </a:r>
                    </a:p>
                  </a:txBody>
                  <a:tcPr anchor="ctr"/>
                </a:tc>
                <a:tc>
                  <a:txBody>
                    <a:bodyPr/>
                    <a:lstStyle/>
                    <a:p>
                      <a:pPr algn="ctr"/>
                      <a:r>
                        <a:rPr lang="en-CA" dirty="0"/>
                        <a:t>0.094</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9585697"/>
                  </a:ext>
                </a:extLst>
              </a:tr>
              <a:tr h="370840">
                <a:tc>
                  <a:txBody>
                    <a:bodyPr/>
                    <a:lstStyle/>
                    <a:p>
                      <a:r>
                        <a:rPr lang="en-CA" dirty="0"/>
                        <a:t>Percentile Bootstrap</a:t>
                      </a:r>
                    </a:p>
                  </a:txBody>
                  <a:tcPr>
                    <a:lnL w="12700" cap="flat" cmpd="sng" algn="ctr">
                      <a:solidFill>
                        <a:schemeClr val="tx1"/>
                      </a:solidFill>
                      <a:prstDash val="solid"/>
                      <a:round/>
                      <a:headEnd type="none" w="med" len="med"/>
                      <a:tailEnd type="none" w="med" len="med"/>
                    </a:lnL>
                  </a:tcPr>
                </a:tc>
                <a:tc>
                  <a:txBody>
                    <a:bodyPr/>
                    <a:lstStyle/>
                    <a:p>
                      <a:pPr algn="ctr"/>
                      <a:r>
                        <a:rPr lang="en-CA" dirty="0"/>
                        <a:t>-213.10</a:t>
                      </a:r>
                    </a:p>
                  </a:txBody>
                  <a:tcPr anchor="ctr"/>
                </a:tc>
                <a:tc>
                  <a:txBody>
                    <a:bodyPr/>
                    <a:lstStyle/>
                    <a:p>
                      <a:pPr algn="ctr"/>
                      <a:r>
                        <a:rPr lang="en-CA" dirty="0"/>
                        <a:t>561.17</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20263132"/>
                  </a:ext>
                </a:extLst>
              </a:tr>
              <a:tr h="425841">
                <a:tc>
                  <a:txBody>
                    <a:bodyPr/>
                    <a:lstStyle/>
                    <a:p>
                      <a:r>
                        <a:rPr lang="en-CA" dirty="0" err="1"/>
                        <a:t>Bca</a:t>
                      </a:r>
                      <a:r>
                        <a:rPr lang="en-CA" dirty="0"/>
                        <a:t> Bootstrap</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CA" dirty="0"/>
                        <a:t>-186.02</a:t>
                      </a:r>
                    </a:p>
                  </a:txBody>
                  <a:tcPr anchor="ctr">
                    <a:lnB w="12700" cap="flat" cmpd="sng" algn="ctr">
                      <a:solidFill>
                        <a:schemeClr val="tx1"/>
                      </a:solidFill>
                      <a:prstDash val="solid"/>
                      <a:round/>
                      <a:headEnd type="none" w="med" len="med"/>
                      <a:tailEnd type="none" w="med" len="med"/>
                    </a:lnB>
                  </a:tcPr>
                </a:tc>
                <a:tc>
                  <a:txBody>
                    <a:bodyPr/>
                    <a:lstStyle/>
                    <a:p>
                      <a:pPr algn="ctr"/>
                      <a:r>
                        <a:rPr lang="en-CA" dirty="0"/>
                        <a:t>574.92</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625150"/>
                  </a:ext>
                </a:extLst>
              </a:tr>
            </a:tbl>
          </a:graphicData>
        </a:graphic>
      </p:graphicFrame>
    </p:spTree>
    <p:extLst>
      <p:ext uri="{BB962C8B-B14F-4D97-AF65-F5344CB8AC3E}">
        <p14:creationId xmlns:p14="http://schemas.microsoft.com/office/powerpoint/2010/main" val="2437491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Empirical example – Prestige</a:t>
            </a:r>
          </a:p>
        </p:txBody>
      </p:sp>
      <p:graphicFrame>
        <p:nvGraphicFramePr>
          <p:cNvPr id="6" name="Content Placeholder 5"/>
          <p:cNvGraphicFramePr>
            <a:graphicFrameLocks noGrp="1"/>
          </p:cNvGraphicFramePr>
          <p:nvPr>
            <p:ph idx="1"/>
            <p:extLst/>
          </p:nvPr>
        </p:nvGraphicFramePr>
        <p:xfrm>
          <a:off x="1292162" y="2733919"/>
          <a:ext cx="9607675" cy="2447681"/>
        </p:xfrm>
        <a:graphic>
          <a:graphicData uri="http://schemas.openxmlformats.org/drawingml/2006/table">
            <a:tbl>
              <a:tblPr firstRow="1" bandRow="1">
                <a:tableStyleId>{5C22544A-7EE6-4342-B048-85BDC9FD1C3A}</a:tableStyleId>
              </a:tblPr>
              <a:tblGrid>
                <a:gridCol w="1921535">
                  <a:extLst>
                    <a:ext uri="{9D8B030D-6E8A-4147-A177-3AD203B41FA5}">
                      <a16:colId xmlns:a16="http://schemas.microsoft.com/office/drawing/2014/main" val="805147428"/>
                    </a:ext>
                  </a:extLst>
                </a:gridCol>
                <a:gridCol w="3843070">
                  <a:extLst>
                    <a:ext uri="{9D8B030D-6E8A-4147-A177-3AD203B41FA5}">
                      <a16:colId xmlns:a16="http://schemas.microsoft.com/office/drawing/2014/main" val="3300909853"/>
                    </a:ext>
                  </a:extLst>
                </a:gridCol>
                <a:gridCol w="3843070">
                  <a:extLst>
                    <a:ext uri="{9D8B030D-6E8A-4147-A177-3AD203B41FA5}">
                      <a16:colId xmlns:a16="http://schemas.microsoft.com/office/drawing/2014/main" val="2405065135"/>
                    </a:ext>
                  </a:extLst>
                </a:gridCol>
              </a:tblGrid>
              <a:tr h="370840">
                <a:tc>
                  <a:txBody>
                    <a:bodyPr/>
                    <a:lstStyle/>
                    <a:p>
                      <a:r>
                        <a:rPr lang="en-CA" dirty="0"/>
                        <a:t>CI Type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CA" dirty="0"/>
                        <a:t>Lower Bound</a:t>
                      </a:r>
                    </a:p>
                  </a:txBody>
                  <a:tcPr>
                    <a:lnT w="12700" cap="flat" cmpd="sng" algn="ctr">
                      <a:solidFill>
                        <a:schemeClr val="tx1"/>
                      </a:solidFill>
                      <a:prstDash val="solid"/>
                      <a:round/>
                      <a:headEnd type="none" w="med" len="med"/>
                      <a:tailEnd type="none" w="med" len="med"/>
                    </a:lnT>
                  </a:tcPr>
                </a:tc>
                <a:tc>
                  <a:txBody>
                    <a:bodyPr/>
                    <a:lstStyle/>
                    <a:p>
                      <a:pPr algn="ctr"/>
                      <a:r>
                        <a:rPr lang="en-CA" dirty="0"/>
                        <a:t>Upper Bound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84795566"/>
                  </a:ext>
                </a:extLst>
              </a:tr>
              <a:tr h="370840">
                <a:tc>
                  <a:txBody>
                    <a:bodyPr/>
                    <a:lstStyle/>
                    <a:p>
                      <a:pPr algn="l"/>
                      <a:r>
                        <a:rPr lang="en-CA" dirty="0"/>
                        <a:t>Standard</a:t>
                      </a:r>
                    </a:p>
                  </a:txBody>
                  <a:tcPr>
                    <a:lnL w="12700" cap="flat" cmpd="sng" algn="ctr">
                      <a:solidFill>
                        <a:schemeClr val="tx1"/>
                      </a:solidFill>
                      <a:prstDash val="solid"/>
                      <a:round/>
                      <a:headEnd type="none" w="med" len="med"/>
                      <a:tailEnd type="none" w="med" len="med"/>
                    </a:lnL>
                  </a:tcPr>
                </a:tc>
                <a:tc>
                  <a:txBody>
                    <a:bodyPr/>
                    <a:lstStyle/>
                    <a:p>
                      <a:pPr algn="ctr"/>
                      <a:r>
                        <a:rPr lang="en-CA" dirty="0"/>
                        <a:t>18.13</a:t>
                      </a:r>
                    </a:p>
                  </a:txBody>
                  <a:tcPr anchor="ctr"/>
                </a:tc>
                <a:tc>
                  <a:txBody>
                    <a:bodyPr/>
                    <a:lstStyle/>
                    <a:p>
                      <a:pPr algn="ctr"/>
                      <a:r>
                        <a:rPr lang="en-CA" dirty="0"/>
                        <a:t>176.74</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56487428"/>
                  </a:ext>
                </a:extLst>
              </a:tr>
              <a:tr h="370840">
                <a:tc>
                  <a:txBody>
                    <a:bodyPr/>
                    <a:lstStyle/>
                    <a:p>
                      <a:r>
                        <a:rPr lang="en-CA" dirty="0"/>
                        <a:t>Log-transformed DV</a:t>
                      </a:r>
                    </a:p>
                  </a:txBody>
                  <a:tcPr>
                    <a:lnL w="12700" cap="flat" cmpd="sng" algn="ctr">
                      <a:solidFill>
                        <a:schemeClr val="tx1"/>
                      </a:solidFill>
                      <a:prstDash val="solid"/>
                      <a:round/>
                      <a:headEnd type="none" w="med" len="med"/>
                      <a:tailEnd type="none" w="med" len="med"/>
                    </a:lnL>
                  </a:tcPr>
                </a:tc>
                <a:tc>
                  <a:txBody>
                    <a:bodyPr/>
                    <a:lstStyle/>
                    <a:p>
                      <a:pPr algn="ctr"/>
                      <a:r>
                        <a:rPr lang="en-CA" dirty="0"/>
                        <a:t>0.005</a:t>
                      </a:r>
                    </a:p>
                  </a:txBody>
                  <a:tcPr anchor="ctr"/>
                </a:tc>
                <a:tc>
                  <a:txBody>
                    <a:bodyPr/>
                    <a:lstStyle/>
                    <a:p>
                      <a:pPr algn="ctr"/>
                      <a:r>
                        <a:rPr lang="en-CA" dirty="0"/>
                        <a:t>0.027</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9585697"/>
                  </a:ext>
                </a:extLst>
              </a:tr>
              <a:tr h="370840">
                <a:tc>
                  <a:txBody>
                    <a:bodyPr/>
                    <a:lstStyle/>
                    <a:p>
                      <a:r>
                        <a:rPr lang="en-CA" dirty="0"/>
                        <a:t>Percentile Bootstrap</a:t>
                      </a:r>
                    </a:p>
                  </a:txBody>
                  <a:tcPr>
                    <a:lnL w="12700" cap="flat" cmpd="sng" algn="ctr">
                      <a:solidFill>
                        <a:schemeClr val="tx1"/>
                      </a:solidFill>
                      <a:prstDash val="solid"/>
                      <a:round/>
                      <a:headEnd type="none" w="med" len="med"/>
                      <a:tailEnd type="none" w="med" len="med"/>
                    </a:lnL>
                  </a:tcPr>
                </a:tc>
                <a:tc>
                  <a:txBody>
                    <a:bodyPr/>
                    <a:lstStyle/>
                    <a:p>
                      <a:pPr algn="ctr"/>
                      <a:r>
                        <a:rPr lang="en-CA" dirty="0"/>
                        <a:t>16.59</a:t>
                      </a:r>
                    </a:p>
                  </a:txBody>
                  <a:tcPr anchor="ctr"/>
                </a:tc>
                <a:tc>
                  <a:txBody>
                    <a:bodyPr/>
                    <a:lstStyle/>
                    <a:p>
                      <a:pPr algn="ctr"/>
                      <a:r>
                        <a:rPr lang="en-CA" dirty="0"/>
                        <a:t>181.33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20263132"/>
                  </a:ext>
                </a:extLst>
              </a:tr>
              <a:tr h="425841">
                <a:tc>
                  <a:txBody>
                    <a:bodyPr/>
                    <a:lstStyle/>
                    <a:p>
                      <a:r>
                        <a:rPr lang="en-CA" dirty="0" err="1"/>
                        <a:t>Bca</a:t>
                      </a:r>
                      <a:r>
                        <a:rPr lang="en-CA" dirty="0"/>
                        <a:t> Bootstrap</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CA" dirty="0"/>
                        <a:t>16.62</a:t>
                      </a:r>
                    </a:p>
                  </a:txBody>
                  <a:tcPr anchor="ctr">
                    <a:lnB w="12700" cap="flat" cmpd="sng" algn="ctr">
                      <a:solidFill>
                        <a:schemeClr val="tx1"/>
                      </a:solidFill>
                      <a:prstDash val="solid"/>
                      <a:round/>
                      <a:headEnd type="none" w="med" len="med"/>
                      <a:tailEnd type="none" w="med" len="med"/>
                    </a:lnB>
                  </a:tcPr>
                </a:tc>
                <a:tc>
                  <a:txBody>
                    <a:bodyPr/>
                    <a:lstStyle/>
                    <a:p>
                      <a:pPr algn="ctr"/>
                      <a:r>
                        <a:rPr lang="en-CA" dirty="0"/>
                        <a:t>181.47</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625150"/>
                  </a:ext>
                </a:extLst>
              </a:tr>
            </a:tbl>
          </a:graphicData>
        </a:graphic>
      </p:graphicFrame>
    </p:spTree>
    <p:extLst>
      <p:ext uri="{BB962C8B-B14F-4D97-AF65-F5344CB8AC3E}">
        <p14:creationId xmlns:p14="http://schemas.microsoft.com/office/powerpoint/2010/main" val="3497375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Empirical example – Women</a:t>
            </a:r>
          </a:p>
        </p:txBody>
      </p:sp>
      <p:graphicFrame>
        <p:nvGraphicFramePr>
          <p:cNvPr id="6" name="Content Placeholder 5"/>
          <p:cNvGraphicFramePr>
            <a:graphicFrameLocks noGrp="1"/>
          </p:cNvGraphicFramePr>
          <p:nvPr>
            <p:ph idx="1"/>
            <p:extLst/>
          </p:nvPr>
        </p:nvGraphicFramePr>
        <p:xfrm>
          <a:off x="1292162" y="2733919"/>
          <a:ext cx="9607675" cy="2447681"/>
        </p:xfrm>
        <a:graphic>
          <a:graphicData uri="http://schemas.openxmlformats.org/drawingml/2006/table">
            <a:tbl>
              <a:tblPr firstRow="1" bandRow="1">
                <a:tableStyleId>{5C22544A-7EE6-4342-B048-85BDC9FD1C3A}</a:tableStyleId>
              </a:tblPr>
              <a:tblGrid>
                <a:gridCol w="1921535">
                  <a:extLst>
                    <a:ext uri="{9D8B030D-6E8A-4147-A177-3AD203B41FA5}">
                      <a16:colId xmlns:a16="http://schemas.microsoft.com/office/drawing/2014/main" val="805147428"/>
                    </a:ext>
                  </a:extLst>
                </a:gridCol>
                <a:gridCol w="3843070">
                  <a:extLst>
                    <a:ext uri="{9D8B030D-6E8A-4147-A177-3AD203B41FA5}">
                      <a16:colId xmlns:a16="http://schemas.microsoft.com/office/drawing/2014/main" val="3300909853"/>
                    </a:ext>
                  </a:extLst>
                </a:gridCol>
                <a:gridCol w="3843070">
                  <a:extLst>
                    <a:ext uri="{9D8B030D-6E8A-4147-A177-3AD203B41FA5}">
                      <a16:colId xmlns:a16="http://schemas.microsoft.com/office/drawing/2014/main" val="2405065135"/>
                    </a:ext>
                  </a:extLst>
                </a:gridCol>
              </a:tblGrid>
              <a:tr h="370840">
                <a:tc>
                  <a:txBody>
                    <a:bodyPr/>
                    <a:lstStyle/>
                    <a:p>
                      <a:r>
                        <a:rPr lang="en-CA" dirty="0"/>
                        <a:t>CI Type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CA" dirty="0"/>
                        <a:t>Lower Bound</a:t>
                      </a:r>
                    </a:p>
                  </a:txBody>
                  <a:tcPr>
                    <a:lnT w="12700" cap="flat" cmpd="sng" algn="ctr">
                      <a:solidFill>
                        <a:schemeClr val="tx1"/>
                      </a:solidFill>
                      <a:prstDash val="solid"/>
                      <a:round/>
                      <a:headEnd type="none" w="med" len="med"/>
                      <a:tailEnd type="none" w="med" len="med"/>
                    </a:lnT>
                  </a:tcPr>
                </a:tc>
                <a:tc>
                  <a:txBody>
                    <a:bodyPr/>
                    <a:lstStyle/>
                    <a:p>
                      <a:pPr algn="ctr"/>
                      <a:r>
                        <a:rPr lang="en-CA" dirty="0"/>
                        <a:t>Upper Bound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84795566"/>
                  </a:ext>
                </a:extLst>
              </a:tr>
              <a:tr h="370840">
                <a:tc>
                  <a:txBody>
                    <a:bodyPr/>
                    <a:lstStyle/>
                    <a:p>
                      <a:pPr algn="l"/>
                      <a:r>
                        <a:rPr lang="en-CA" dirty="0"/>
                        <a:t>Standard</a:t>
                      </a:r>
                    </a:p>
                  </a:txBody>
                  <a:tcPr>
                    <a:lnL w="12700" cap="flat" cmpd="sng" algn="ctr">
                      <a:solidFill>
                        <a:schemeClr val="tx1"/>
                      </a:solidFill>
                      <a:prstDash val="solid"/>
                      <a:round/>
                      <a:headEnd type="none" w="med" len="med"/>
                      <a:tailEnd type="none" w="med" len="med"/>
                    </a:lnL>
                  </a:tcPr>
                </a:tc>
                <a:tc>
                  <a:txBody>
                    <a:bodyPr/>
                    <a:lstStyle/>
                    <a:p>
                      <a:pPr algn="ctr"/>
                      <a:r>
                        <a:rPr lang="en-CA" dirty="0"/>
                        <a:t>-61.57</a:t>
                      </a:r>
                    </a:p>
                  </a:txBody>
                  <a:tcPr anchor="ctr"/>
                </a:tc>
                <a:tc>
                  <a:txBody>
                    <a:bodyPr/>
                    <a:lstStyle/>
                    <a:p>
                      <a:pPr algn="ctr"/>
                      <a:r>
                        <a:rPr lang="en-CA" dirty="0"/>
                        <a:t>-21.22</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56487428"/>
                  </a:ext>
                </a:extLst>
              </a:tr>
              <a:tr h="370840">
                <a:tc>
                  <a:txBody>
                    <a:bodyPr/>
                    <a:lstStyle/>
                    <a:p>
                      <a:r>
                        <a:rPr lang="en-CA" dirty="0"/>
                        <a:t>Log-transformed DV</a:t>
                      </a:r>
                    </a:p>
                  </a:txBody>
                  <a:tcPr>
                    <a:lnL w="12700" cap="flat" cmpd="sng" algn="ctr">
                      <a:solidFill>
                        <a:schemeClr val="tx1"/>
                      </a:solidFill>
                      <a:prstDash val="solid"/>
                      <a:round/>
                      <a:headEnd type="none" w="med" len="med"/>
                      <a:tailEnd type="none" w="med" len="med"/>
                    </a:lnL>
                  </a:tcPr>
                </a:tc>
                <a:tc>
                  <a:txBody>
                    <a:bodyPr/>
                    <a:lstStyle/>
                    <a:p>
                      <a:pPr algn="ctr"/>
                      <a:r>
                        <a:rPr lang="en-CA" dirty="0"/>
                        <a:t>-0.01</a:t>
                      </a:r>
                    </a:p>
                  </a:txBody>
                  <a:tcPr anchor="ctr"/>
                </a:tc>
                <a:tc>
                  <a:txBody>
                    <a:bodyPr/>
                    <a:lstStyle/>
                    <a:p>
                      <a:pPr algn="ctr"/>
                      <a:r>
                        <a:rPr lang="en-CA" dirty="0"/>
                        <a:t>-0.0006</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9585697"/>
                  </a:ext>
                </a:extLst>
              </a:tr>
              <a:tr h="370840">
                <a:tc>
                  <a:txBody>
                    <a:bodyPr/>
                    <a:lstStyle/>
                    <a:p>
                      <a:r>
                        <a:rPr lang="en-CA" dirty="0"/>
                        <a:t>Percentile Bootstrap</a:t>
                      </a:r>
                    </a:p>
                  </a:txBody>
                  <a:tcPr>
                    <a:lnL w="12700" cap="flat" cmpd="sng" algn="ctr">
                      <a:solidFill>
                        <a:schemeClr val="tx1"/>
                      </a:solidFill>
                      <a:prstDash val="solid"/>
                      <a:round/>
                      <a:headEnd type="none" w="med" len="med"/>
                      <a:tailEnd type="none" w="med" len="med"/>
                    </a:lnL>
                  </a:tcPr>
                </a:tc>
                <a:tc>
                  <a:txBody>
                    <a:bodyPr/>
                    <a:lstStyle/>
                    <a:p>
                      <a:pPr algn="ctr"/>
                      <a:r>
                        <a:rPr lang="en-CA" dirty="0"/>
                        <a:t>-54.01</a:t>
                      </a:r>
                    </a:p>
                  </a:txBody>
                  <a:tcPr anchor="ctr"/>
                </a:tc>
                <a:tc>
                  <a:txBody>
                    <a:bodyPr/>
                    <a:lstStyle/>
                    <a:p>
                      <a:pPr algn="ctr"/>
                      <a:r>
                        <a:rPr lang="en-CA" dirty="0"/>
                        <a:t>-26.93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20263132"/>
                  </a:ext>
                </a:extLst>
              </a:tr>
              <a:tr h="425841">
                <a:tc>
                  <a:txBody>
                    <a:bodyPr/>
                    <a:lstStyle/>
                    <a:p>
                      <a:r>
                        <a:rPr lang="en-CA" dirty="0" err="1"/>
                        <a:t>Bca</a:t>
                      </a:r>
                      <a:r>
                        <a:rPr lang="en-CA" dirty="0"/>
                        <a:t> Bootstrap</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CA" dirty="0"/>
                        <a:t>-56.71</a:t>
                      </a:r>
                    </a:p>
                  </a:txBody>
                  <a:tcPr anchor="ctr">
                    <a:lnB w="12700" cap="flat" cmpd="sng" algn="ctr">
                      <a:solidFill>
                        <a:schemeClr val="tx1"/>
                      </a:solidFill>
                      <a:prstDash val="solid"/>
                      <a:round/>
                      <a:headEnd type="none" w="med" len="med"/>
                      <a:tailEnd type="none" w="med" len="med"/>
                    </a:lnB>
                  </a:tcPr>
                </a:tc>
                <a:tc>
                  <a:txBody>
                    <a:bodyPr/>
                    <a:lstStyle/>
                    <a:p>
                      <a:pPr algn="ctr"/>
                      <a:r>
                        <a:rPr lang="en-CA" dirty="0"/>
                        <a:t>-29.38</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5625150"/>
                  </a:ext>
                </a:extLst>
              </a:tr>
            </a:tbl>
          </a:graphicData>
        </a:graphic>
      </p:graphicFrame>
    </p:spTree>
    <p:extLst>
      <p:ext uri="{BB962C8B-B14F-4D97-AF65-F5344CB8AC3E}">
        <p14:creationId xmlns:p14="http://schemas.microsoft.com/office/powerpoint/2010/main" val="74861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F7DC-4FB2-401A-8CFD-E8BD004E736D}"/>
              </a:ext>
            </a:extLst>
          </p:cNvPr>
          <p:cNvSpPr>
            <a:spLocks noGrp="1"/>
          </p:cNvSpPr>
          <p:nvPr>
            <p:ph type="title"/>
          </p:nvPr>
        </p:nvSpPr>
        <p:spPr/>
        <p:txBody>
          <a:bodyPr/>
          <a:lstStyle/>
          <a:p>
            <a:r>
              <a:rPr lang="en-CA" dirty="0"/>
              <a:t>Logarithmic Transformation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B15347-BC2D-47F6-8739-090EE30780EC}"/>
                  </a:ext>
                </a:extLst>
              </p:cNvPr>
              <p:cNvSpPr>
                <a:spLocks noGrp="1"/>
              </p:cNvSpPr>
              <p:nvPr>
                <p:ph idx="1"/>
              </p:nvPr>
            </p:nvSpPr>
            <p:spPr/>
            <p:txBody>
              <a:bodyPr>
                <a:normAutofit/>
              </a:bodyPr>
              <a:lstStyle/>
              <a:p>
                <a14:m>
                  <m:oMath xmlns:m="http://schemas.openxmlformats.org/officeDocument/2006/math">
                    <m:sSub>
                      <m:sSubPr>
                        <m:ctrlPr>
                          <a:rPr lang="en-CA" i="1" smtClean="0"/>
                        </m:ctrlPr>
                      </m:sSubPr>
                      <m:e>
                        <m:r>
                          <a:rPr lang="en-US" i="1"/>
                          <m:t>𝑙𝑜𝑔</m:t>
                        </m:r>
                        <m:r>
                          <a:rPr lang="en-US" i="1"/>
                          <m:t>(</m:t>
                        </m:r>
                        <m:r>
                          <a:rPr lang="en-US" i="1"/>
                          <m:t>𝑦</m:t>
                        </m:r>
                      </m:e>
                      <m:sub>
                        <m:r>
                          <a:rPr lang="en-US" i="1"/>
                          <m:t>𝑖</m:t>
                        </m:r>
                      </m:sub>
                    </m:sSub>
                    <m:r>
                      <a:rPr lang="en-US" i="1"/>
                      <m:t>)=</m:t>
                    </m:r>
                    <m:sSub>
                      <m:sSubPr>
                        <m:ctrlPr>
                          <a:rPr lang="en-CA" i="1"/>
                        </m:ctrlPr>
                      </m:sSubPr>
                      <m:e>
                        <m:r>
                          <a:rPr lang="en-US" i="1"/>
                          <m:t>𝛽</m:t>
                        </m:r>
                      </m:e>
                      <m:sub>
                        <m:r>
                          <a:rPr lang="en-US" i="1"/>
                          <m:t>0</m:t>
                        </m:r>
                      </m:sub>
                    </m:sSub>
                    <m:r>
                      <a:rPr lang="en-US" i="1"/>
                      <m:t>+</m:t>
                    </m:r>
                    <m:sSub>
                      <m:sSubPr>
                        <m:ctrlPr>
                          <a:rPr lang="en-CA" i="1"/>
                        </m:ctrlPr>
                      </m:sSubPr>
                      <m:e>
                        <m:r>
                          <a:rPr lang="en-US" i="1"/>
                          <m:t>𝛽</m:t>
                        </m:r>
                      </m:e>
                      <m:sub>
                        <m:r>
                          <a:rPr lang="en-US" i="1"/>
                          <m:t>1</m:t>
                        </m:r>
                      </m:sub>
                    </m:sSub>
                    <m:sSub>
                      <m:sSubPr>
                        <m:ctrlPr>
                          <a:rPr lang="en-CA" i="1"/>
                        </m:ctrlPr>
                      </m:sSubPr>
                      <m:e>
                        <m:r>
                          <a:rPr lang="en-US" i="1"/>
                          <m:t>𝑥</m:t>
                        </m:r>
                      </m:e>
                      <m:sub>
                        <m:r>
                          <a:rPr lang="en-US" i="1"/>
                          <m:t>1</m:t>
                        </m:r>
                        <m:r>
                          <a:rPr lang="en-US" i="1"/>
                          <m:t>𝑖</m:t>
                        </m:r>
                      </m:sub>
                    </m:sSub>
                    <m:r>
                      <a:rPr lang="en-US" i="1"/>
                      <m:t>+</m:t>
                    </m:r>
                    <m:sSub>
                      <m:sSubPr>
                        <m:ctrlPr>
                          <a:rPr lang="en-CA" i="1"/>
                        </m:ctrlPr>
                      </m:sSubPr>
                      <m:e>
                        <m:r>
                          <a:rPr lang="en-US" i="1"/>
                          <m:t>𝛽</m:t>
                        </m:r>
                      </m:e>
                      <m:sub>
                        <m:r>
                          <a:rPr lang="en-US" i="1"/>
                          <m:t>2</m:t>
                        </m:r>
                      </m:sub>
                    </m:sSub>
                    <m:sSub>
                      <m:sSubPr>
                        <m:ctrlPr>
                          <a:rPr lang="en-CA" i="1"/>
                        </m:ctrlPr>
                      </m:sSubPr>
                      <m:e>
                        <m:r>
                          <a:rPr lang="en-US" i="1"/>
                          <m:t>𝑥</m:t>
                        </m:r>
                      </m:e>
                      <m:sub>
                        <m:r>
                          <a:rPr lang="en-US" i="1"/>
                          <m:t>2</m:t>
                        </m:r>
                        <m:r>
                          <a:rPr lang="en-US" i="1"/>
                          <m:t>𝑖</m:t>
                        </m:r>
                      </m:sub>
                    </m:sSub>
                    <m:r>
                      <a:rPr lang="en-US" i="1"/>
                      <m:t>+ </m:t>
                    </m:r>
                    <m:sSub>
                      <m:sSubPr>
                        <m:ctrlPr>
                          <a:rPr lang="en-CA" i="1"/>
                        </m:ctrlPr>
                      </m:sSubPr>
                      <m:e>
                        <m:r>
                          <a:rPr lang="en-US" i="1"/>
                          <m:t>𝛽</m:t>
                        </m:r>
                      </m:e>
                      <m:sub>
                        <m:r>
                          <a:rPr lang="en-US" i="1"/>
                          <m:t>3</m:t>
                        </m:r>
                      </m:sub>
                    </m:sSub>
                    <m:sSub>
                      <m:sSubPr>
                        <m:ctrlPr>
                          <a:rPr lang="en-CA" i="1"/>
                        </m:ctrlPr>
                      </m:sSubPr>
                      <m:e>
                        <m:r>
                          <a:rPr lang="en-US" i="1"/>
                          <m:t>𝑥</m:t>
                        </m:r>
                      </m:e>
                      <m:sub>
                        <m:eqArr>
                          <m:eqArrPr>
                            <m:ctrlPr>
                              <a:rPr lang="en-US" i="1">
                                <a:latin typeface="Cambria Math" panose="02040503050406030204" pitchFamily="18" charset="0"/>
                              </a:rPr>
                            </m:ctrlPr>
                          </m:eqArrPr>
                          <m:e>
                            <m:r>
                              <a:rPr lang="en-US" i="1"/>
                              <m:t>3</m:t>
                            </m:r>
                            <m:r>
                              <a:rPr lang="en-US" i="1"/>
                              <m:t>𝑖</m:t>
                            </m:r>
                          </m:e>
                          <m:e/>
                        </m:eqArr>
                      </m:sub>
                    </m:sSub>
                    <m:r>
                      <a:rPr lang="en-US" i="1"/>
                      <m:t>+ </m:t>
                    </m:r>
                    <m:sSub>
                      <m:sSubPr>
                        <m:ctrlPr>
                          <a:rPr lang="en-CA" i="1"/>
                        </m:ctrlPr>
                      </m:sSubPr>
                      <m:e>
                        <m:r>
                          <a:rPr lang="en-US" i="1"/>
                          <m:t>𝜀</m:t>
                        </m:r>
                      </m:e>
                      <m:sub>
                        <m:r>
                          <a:rPr lang="en-US" i="1"/>
                          <m:t>𝑖</m:t>
                        </m:r>
                      </m:sub>
                    </m:sSub>
                  </m:oMath>
                </a14:m>
                <a:endParaRPr lang="en-CA" dirty="0"/>
              </a:p>
              <a:p>
                <a:pPr lvl="1"/>
                <a:r>
                  <a:rPr lang="en-US" sz="2000" dirty="0"/>
                  <a:t>Average coverage </a:t>
                </a:r>
                <a:r>
                  <a:rPr lang="en-US" sz="2000" i="1" dirty="0"/>
                  <a:t>M</a:t>
                </a:r>
                <a:r>
                  <a:rPr lang="en-US" sz="2000" dirty="0"/>
                  <a:t> = 0.94</a:t>
                </a:r>
              </a:p>
              <a:p>
                <a:pPr lvl="1"/>
                <a:r>
                  <a:rPr lang="en-US" sz="2000" dirty="0"/>
                  <a:t>Average efficiency </a:t>
                </a:r>
                <a:r>
                  <a:rPr lang="en-US" sz="2000" i="1" dirty="0"/>
                  <a:t>M</a:t>
                </a:r>
                <a:r>
                  <a:rPr lang="en-US" sz="2000" dirty="0"/>
                  <a:t> = 0.59</a:t>
                </a:r>
              </a:p>
              <a:p>
                <a:pPr lvl="1"/>
                <a:endParaRPr lang="en-US" sz="2000" dirty="0"/>
              </a:p>
              <a:p>
                <a:pPr lvl="1"/>
                <a:endParaRPr lang="en-CA" sz="2000" dirty="0"/>
              </a:p>
              <a:p>
                <a14:m>
                  <m:oMath xmlns:m="http://schemas.openxmlformats.org/officeDocument/2006/math">
                    <m:sSub>
                      <m:sSubPr>
                        <m:ctrlPr>
                          <a:rPr lang="en-CA" i="1"/>
                        </m:ctrlPr>
                      </m:sSubPr>
                      <m:e>
                        <m:r>
                          <a:rPr lang="en-US" i="1"/>
                          <m:t>𝑦</m:t>
                        </m:r>
                      </m:e>
                      <m:sub>
                        <m:r>
                          <a:rPr lang="en-US" i="1"/>
                          <m:t>𝑖</m:t>
                        </m:r>
                      </m:sub>
                    </m:sSub>
                    <m:r>
                      <a:rPr lang="en-US" i="1"/>
                      <m:t>=</m:t>
                    </m:r>
                    <m:sSub>
                      <m:sSubPr>
                        <m:ctrlPr>
                          <a:rPr lang="en-CA" i="1"/>
                        </m:ctrlPr>
                      </m:sSubPr>
                      <m:e>
                        <m:acc>
                          <m:accPr>
                            <m:chr m:val="̂"/>
                            <m:ctrlPr>
                              <a:rPr lang="en-CA" i="1"/>
                            </m:ctrlPr>
                          </m:accPr>
                          <m:e>
                            <m:r>
                              <a:rPr lang="en-US" i="1"/>
                              <m:t>𝛽</m:t>
                            </m:r>
                          </m:e>
                        </m:acc>
                      </m:e>
                      <m:sub>
                        <m:r>
                          <a:rPr lang="en-US" i="1"/>
                          <m:t>0</m:t>
                        </m:r>
                      </m:sub>
                    </m:sSub>
                    <m:r>
                      <a:rPr lang="en-US" i="1"/>
                      <m:t>+</m:t>
                    </m:r>
                    <m:sSub>
                      <m:sSubPr>
                        <m:ctrlPr>
                          <a:rPr lang="en-CA" i="1"/>
                        </m:ctrlPr>
                      </m:sSubPr>
                      <m:e>
                        <m:acc>
                          <m:accPr>
                            <m:chr m:val="̂"/>
                            <m:ctrlPr>
                              <a:rPr lang="en-CA" i="1"/>
                            </m:ctrlPr>
                          </m:accPr>
                          <m:e>
                            <m:r>
                              <a:rPr lang="en-US" i="1"/>
                              <m:t>𝛽</m:t>
                            </m:r>
                          </m:e>
                        </m:acc>
                      </m:e>
                      <m:sub>
                        <m:r>
                          <a:rPr lang="en-US" i="1"/>
                          <m:t>1</m:t>
                        </m:r>
                      </m:sub>
                    </m:sSub>
                    <m:sSub>
                      <m:sSubPr>
                        <m:ctrlPr>
                          <a:rPr lang="en-CA" i="1"/>
                        </m:ctrlPr>
                      </m:sSubPr>
                      <m:e>
                        <m:r>
                          <a:rPr lang="en-US" i="1"/>
                          <m:t>𝑥</m:t>
                        </m:r>
                      </m:e>
                      <m:sub>
                        <m:r>
                          <a:rPr lang="en-US" i="1"/>
                          <m:t>1</m:t>
                        </m:r>
                        <m:r>
                          <a:rPr lang="en-US" i="1"/>
                          <m:t>𝑖</m:t>
                        </m:r>
                      </m:sub>
                    </m:sSub>
                    <m:r>
                      <a:rPr lang="en-US" i="1"/>
                      <m:t>+</m:t>
                    </m:r>
                    <m:sSub>
                      <m:sSubPr>
                        <m:ctrlPr>
                          <a:rPr lang="en-CA" i="1"/>
                        </m:ctrlPr>
                      </m:sSubPr>
                      <m:e>
                        <m:acc>
                          <m:accPr>
                            <m:chr m:val="̂"/>
                            <m:ctrlPr>
                              <a:rPr lang="en-CA" i="1"/>
                            </m:ctrlPr>
                          </m:accPr>
                          <m:e>
                            <m:r>
                              <a:rPr lang="en-US" i="1"/>
                              <m:t>𝛽</m:t>
                            </m:r>
                          </m:e>
                        </m:acc>
                      </m:e>
                      <m:sub>
                        <m:r>
                          <a:rPr lang="en-US" i="1"/>
                          <m:t>2</m:t>
                        </m:r>
                      </m:sub>
                    </m:sSub>
                    <m:sSub>
                      <m:sSubPr>
                        <m:ctrlPr>
                          <a:rPr lang="en-CA" i="1"/>
                        </m:ctrlPr>
                      </m:sSubPr>
                      <m:e>
                        <m:r>
                          <a:rPr lang="en-US" i="1"/>
                          <m:t>𝑥</m:t>
                        </m:r>
                      </m:e>
                      <m:sub>
                        <m:r>
                          <a:rPr lang="en-US" i="1"/>
                          <m:t>2</m:t>
                        </m:r>
                        <m:r>
                          <a:rPr lang="en-US" i="1"/>
                          <m:t>𝑖</m:t>
                        </m:r>
                      </m:sub>
                    </m:sSub>
                    <m:r>
                      <a:rPr lang="en-US" i="1"/>
                      <m:t>+ </m:t>
                    </m:r>
                    <m:sSub>
                      <m:sSubPr>
                        <m:ctrlPr>
                          <a:rPr lang="en-CA" i="1"/>
                        </m:ctrlPr>
                      </m:sSubPr>
                      <m:e>
                        <m:acc>
                          <m:accPr>
                            <m:chr m:val="̂"/>
                            <m:ctrlPr>
                              <a:rPr lang="en-CA" i="1"/>
                            </m:ctrlPr>
                          </m:accPr>
                          <m:e>
                            <m:r>
                              <a:rPr lang="en-US" i="1"/>
                              <m:t>𝛽</m:t>
                            </m:r>
                          </m:e>
                        </m:acc>
                      </m:e>
                      <m:sub>
                        <m:r>
                          <a:rPr lang="en-US" i="1"/>
                          <m:t>3</m:t>
                        </m:r>
                      </m:sub>
                    </m:sSub>
                    <m:sSub>
                      <m:sSubPr>
                        <m:ctrlPr>
                          <a:rPr lang="en-CA" i="1"/>
                        </m:ctrlPr>
                      </m:sSubPr>
                      <m:e>
                        <m:r>
                          <a:rPr lang="en-US" i="1"/>
                          <m:t>𝑥</m:t>
                        </m:r>
                      </m:e>
                      <m:sub>
                        <m:r>
                          <a:rPr lang="en-US" i="1"/>
                          <m:t>3</m:t>
                        </m:r>
                        <m:r>
                          <a:rPr lang="en-US" i="1"/>
                          <m:t>𝑖</m:t>
                        </m:r>
                      </m:sub>
                    </m:sSub>
                    <m:r>
                      <a:rPr lang="en-US" i="1"/>
                      <m:t>+ </m:t>
                    </m:r>
                    <m:sSub>
                      <m:sSubPr>
                        <m:ctrlPr>
                          <a:rPr lang="en-CA" i="1"/>
                        </m:ctrlPr>
                      </m:sSubPr>
                      <m:e>
                        <m:acc>
                          <m:accPr>
                            <m:chr m:val="̂"/>
                            <m:ctrlPr>
                              <a:rPr lang="en-CA" i="1"/>
                            </m:ctrlPr>
                          </m:accPr>
                          <m:e>
                            <m:r>
                              <a:rPr lang="en-US" i="1"/>
                              <m:t>𝜀</m:t>
                            </m:r>
                          </m:e>
                        </m:acc>
                      </m:e>
                      <m:sub>
                        <m:r>
                          <a:rPr lang="en-US" i="1"/>
                          <m:t>𝑖</m:t>
                        </m:r>
                      </m:sub>
                    </m:sSub>
                  </m:oMath>
                </a14:m>
                <a:endParaRPr lang="en-CA" dirty="0"/>
              </a:p>
              <a:p>
                <a:pPr lvl="1"/>
                <a:r>
                  <a:rPr lang="en-CA" sz="2000" dirty="0"/>
                  <a:t>Average coverage M = 0.16</a:t>
                </a:r>
              </a:p>
              <a:p>
                <a:pPr lvl="1"/>
                <a:r>
                  <a:rPr lang="en-US" sz="2000" dirty="0"/>
                  <a:t>Average efficiency </a:t>
                </a:r>
                <a:r>
                  <a:rPr lang="en-US" sz="2000" i="1" dirty="0"/>
                  <a:t>M</a:t>
                </a:r>
                <a:r>
                  <a:rPr lang="en-US" sz="2000" dirty="0"/>
                  <a:t> = 58,846.14 </a:t>
                </a:r>
                <a:endParaRPr lang="en-CA" sz="2000" dirty="0"/>
              </a:p>
            </p:txBody>
          </p:sp>
        </mc:Choice>
        <mc:Fallback>
          <p:sp>
            <p:nvSpPr>
              <p:cNvPr id="3" name="Content Placeholder 2">
                <a:extLst>
                  <a:ext uri="{FF2B5EF4-FFF2-40B4-BE49-F238E27FC236}">
                    <a16:creationId xmlns:a16="http://schemas.microsoft.com/office/drawing/2014/main" id="{F0B15347-BC2D-47F6-8739-090EE30780EC}"/>
                  </a:ext>
                </a:extLst>
              </p:cNvPr>
              <p:cNvSpPr>
                <a:spLocks noGrp="1" noRot="1" noChangeAspect="1" noMove="1" noResize="1" noEditPoints="1" noAdjustHandles="1" noChangeArrowheads="1" noChangeShapeType="1" noTextEdit="1"/>
              </p:cNvSpPr>
              <p:nvPr>
                <p:ph idx="1"/>
              </p:nvPr>
            </p:nvSpPr>
            <p:spPr>
              <a:blipFill>
                <a:blip r:embed="rId2"/>
                <a:stretch>
                  <a:fillRect l="-303"/>
                </a:stretch>
              </a:blipFill>
            </p:spPr>
            <p:txBody>
              <a:bodyPr/>
              <a:lstStyle/>
              <a:p>
                <a:r>
                  <a:rPr lang="en-CA">
                    <a:noFill/>
                  </a:rPr>
                  <a:t> </a:t>
                </a:r>
              </a:p>
            </p:txBody>
          </p:sp>
        </mc:Fallback>
      </mc:AlternateContent>
    </p:spTree>
    <p:extLst>
      <p:ext uri="{BB962C8B-B14F-4D97-AF65-F5344CB8AC3E}">
        <p14:creationId xmlns:p14="http://schemas.microsoft.com/office/powerpoint/2010/main" val="100507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Replication crisis</a:t>
            </a:r>
          </a:p>
        </p:txBody>
      </p:sp>
      <p:sp>
        <p:nvSpPr>
          <p:cNvPr id="3" name="Content Placeholder 2"/>
          <p:cNvSpPr>
            <a:spLocks noGrp="1"/>
          </p:cNvSpPr>
          <p:nvPr>
            <p:ph idx="1"/>
          </p:nvPr>
        </p:nvSpPr>
        <p:spPr/>
        <p:txBody>
          <a:bodyPr>
            <a:normAutofit/>
          </a:bodyPr>
          <a:lstStyle/>
          <a:p>
            <a:r>
              <a:rPr lang="en-CA" dirty="0"/>
              <a:t>The failure to replicate research findings has caused concern that many research findings are false</a:t>
            </a:r>
            <a:br>
              <a:rPr lang="en-CA" dirty="0"/>
            </a:br>
            <a:r>
              <a:rPr lang="en-CA" sz="1600" dirty="0"/>
              <a:t>Ioannidis, 2005; Open Science Collaboration, 2015</a:t>
            </a:r>
          </a:p>
          <a:p>
            <a:r>
              <a:rPr lang="en-CA" dirty="0"/>
              <a:t>Renewed concerns regarding the dependability of psychological findings has led to a call for methodological reform</a:t>
            </a:r>
            <a:br>
              <a:rPr lang="en-CA" dirty="0"/>
            </a:br>
            <a:r>
              <a:rPr lang="en-CA" sz="1600" dirty="0" err="1"/>
              <a:t>Strangor</a:t>
            </a:r>
            <a:r>
              <a:rPr lang="en-CA" sz="1600" dirty="0"/>
              <a:t> &amp; Lemay, 2016; </a:t>
            </a:r>
            <a:r>
              <a:rPr lang="en-CA" sz="1600" dirty="0" err="1"/>
              <a:t>Vazire</a:t>
            </a:r>
            <a:r>
              <a:rPr lang="en-CA" sz="1600" dirty="0"/>
              <a:t>, 2015</a:t>
            </a:r>
          </a:p>
          <a:p>
            <a:r>
              <a:rPr lang="en-CA" dirty="0"/>
              <a:t>Reporting effect sizes and confidence intervals (CIs)</a:t>
            </a:r>
            <a:br>
              <a:rPr lang="en-CA" dirty="0"/>
            </a:br>
            <a:r>
              <a:rPr lang="en-CA" sz="1600" dirty="0"/>
              <a:t>Wilkinson, 1999; Nickerson, 2000; Cumming, 2014</a:t>
            </a:r>
          </a:p>
        </p:txBody>
      </p:sp>
    </p:spTree>
    <p:extLst>
      <p:ext uri="{BB962C8B-B14F-4D97-AF65-F5344CB8AC3E}">
        <p14:creationId xmlns:p14="http://schemas.microsoft.com/office/powerpoint/2010/main" val="411716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General linear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The general linear model (GLM) is a popular modeling framework that can be expressed as:</a:t>
                </a:r>
                <a:br>
                  <a:rPr lang="en-CA" i="1" dirty="0"/>
                </a:br>
                <a14:m>
                  <m:oMath xmlns:m="http://schemas.openxmlformats.org/officeDocument/2006/math">
                    <m:sSub>
                      <m:sSubPr>
                        <m:ctrlPr>
                          <a:rPr lang="en-CA" sz="3200" i="1">
                            <a:latin typeface="Cambria Math" panose="02040503050406030204" pitchFamily="18" charset="0"/>
                          </a:rPr>
                        </m:ctrlPr>
                      </m:sSubPr>
                      <m:e>
                        <m:r>
                          <a:rPr lang="en-US" sz="3200" i="1">
                            <a:latin typeface="Cambria Math" panose="02040503050406030204" pitchFamily="18" charset="0"/>
                          </a:rPr>
                          <m:t>𝑦</m:t>
                        </m:r>
                      </m:e>
                      <m:sub>
                        <m:r>
                          <a:rPr lang="en-CA" sz="3200" b="0" i="1" smtClean="0">
                            <a:latin typeface="Cambria Math" panose="02040503050406030204" pitchFamily="18" charset="0"/>
                          </a:rPr>
                          <m:t>𝑖</m:t>
                        </m:r>
                      </m:sub>
                    </m:sSub>
                    <m:r>
                      <a:rPr lang="en-US" sz="3200" i="1">
                        <a:latin typeface="Cambria Math" panose="02040503050406030204" pitchFamily="18" charset="0"/>
                      </a:rPr>
                      <m:t>=</m:t>
                    </m:r>
                    <m:sSub>
                      <m:sSubPr>
                        <m:ctrlPr>
                          <a:rPr lang="en-CA"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0</m:t>
                        </m:r>
                      </m:sub>
                    </m:sSub>
                    <m:r>
                      <a:rPr lang="en-US" sz="3200" i="1">
                        <a:latin typeface="Cambria Math" panose="02040503050406030204" pitchFamily="18" charset="0"/>
                      </a:rPr>
                      <m:t>+ </m:t>
                    </m:r>
                    <m:sSub>
                      <m:sSubPr>
                        <m:ctrlPr>
                          <a:rPr lang="en-CA"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1</m:t>
                        </m:r>
                      </m:sub>
                    </m:sSub>
                    <m:sSub>
                      <m:sSubPr>
                        <m:ctrlPr>
                          <a:rPr lang="en-CA"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r>
                          <a:rPr lang="en-CA" sz="3200" b="0" i="1" smtClean="0">
                            <a:latin typeface="Cambria Math" panose="02040503050406030204" pitchFamily="18" charset="0"/>
                          </a:rPr>
                          <m:t>𝑖</m:t>
                        </m:r>
                      </m:sub>
                    </m:sSub>
                    <m:r>
                      <a:rPr lang="en-US" sz="3200" i="1">
                        <a:latin typeface="Cambria Math" panose="02040503050406030204" pitchFamily="18" charset="0"/>
                      </a:rPr>
                      <m:t>+…+ </m:t>
                    </m:r>
                    <m:sSub>
                      <m:sSubPr>
                        <m:ctrlPr>
                          <a:rPr lang="en-CA" sz="3200" i="1">
                            <a:latin typeface="Cambria Math" panose="02040503050406030204" pitchFamily="18" charset="0"/>
                          </a:rPr>
                        </m:ctrlPr>
                      </m:sSubPr>
                      <m:e>
                        <m:r>
                          <a:rPr lang="en-US" sz="3200" i="1">
                            <a:latin typeface="Cambria Math" panose="02040503050406030204" pitchFamily="18" charset="0"/>
                          </a:rPr>
                          <m:t>𝑏</m:t>
                        </m:r>
                      </m:e>
                      <m:sub>
                        <m:r>
                          <a:rPr lang="en-CA" sz="3200" b="0" i="1" smtClean="0">
                            <a:latin typeface="Cambria Math" panose="02040503050406030204" pitchFamily="18" charset="0"/>
                          </a:rPr>
                          <m:t>𝑘</m:t>
                        </m:r>
                      </m:sub>
                    </m:sSub>
                    <m:sSub>
                      <m:sSubPr>
                        <m:ctrlPr>
                          <a:rPr lang="en-CA" sz="3200" i="1">
                            <a:latin typeface="Cambria Math" panose="02040503050406030204" pitchFamily="18" charset="0"/>
                          </a:rPr>
                        </m:ctrlPr>
                      </m:sSubPr>
                      <m:e>
                        <m:r>
                          <a:rPr lang="en-US" sz="3200" i="1">
                            <a:latin typeface="Cambria Math" panose="02040503050406030204" pitchFamily="18" charset="0"/>
                          </a:rPr>
                          <m:t>𝑥</m:t>
                        </m:r>
                      </m:e>
                      <m:sub>
                        <m:r>
                          <a:rPr lang="en-CA" sz="3200" b="0" i="1" smtClean="0">
                            <a:latin typeface="Cambria Math" panose="02040503050406030204" pitchFamily="18" charset="0"/>
                          </a:rPr>
                          <m:t>𝑘𝑖</m:t>
                        </m:r>
                      </m:sub>
                    </m:sSub>
                    <m:r>
                      <a:rPr lang="en-US" sz="3200" i="1">
                        <a:latin typeface="Cambria Math" panose="02040503050406030204" pitchFamily="18" charset="0"/>
                      </a:rPr>
                      <m:t>+ </m:t>
                    </m:r>
                    <m:sSub>
                      <m:sSubPr>
                        <m:ctrlPr>
                          <a:rPr lang="en-CA" sz="3200" i="1">
                            <a:latin typeface="Cambria Math" panose="02040503050406030204" pitchFamily="18" charset="0"/>
                          </a:rPr>
                        </m:ctrlPr>
                      </m:sSubPr>
                      <m:e>
                        <m:r>
                          <a:rPr lang="en-US" sz="3200" i="1">
                            <a:latin typeface="Cambria Math" panose="02040503050406030204" pitchFamily="18" charset="0"/>
                          </a:rPr>
                          <m:t>𝜀</m:t>
                        </m:r>
                      </m:e>
                      <m:sub>
                        <m:r>
                          <a:rPr lang="en-CA" sz="3200" b="0" i="1" smtClean="0">
                            <a:latin typeface="Cambria Math" panose="02040503050406030204" pitchFamily="18" charset="0"/>
                          </a:rPr>
                          <m:t>𝑖</m:t>
                        </m:r>
                      </m:sub>
                    </m:sSub>
                  </m:oMath>
                </a14:m>
                <a:br>
                  <a:rPr lang="en-CA" b="1" i="1" dirty="0"/>
                </a:br>
                <a:endParaRPr lang="en-CA"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303" t="-1504"/>
                </a:stretch>
              </a:blipFill>
            </p:spPr>
            <p:txBody>
              <a:bodyPr/>
              <a:lstStyle/>
              <a:p>
                <a:r>
                  <a:rPr lang="en-CA">
                    <a:noFill/>
                  </a:rPr>
                  <a:t> </a:t>
                </a:r>
              </a:p>
            </p:txBody>
          </p:sp>
        </mc:Fallback>
      </mc:AlternateContent>
      <p:sp>
        <p:nvSpPr>
          <p:cNvPr id="5" name="Arrow: Up 4"/>
          <p:cNvSpPr/>
          <p:nvPr/>
        </p:nvSpPr>
        <p:spPr>
          <a:xfrm>
            <a:off x="5768109" y="3279208"/>
            <a:ext cx="330939" cy="7085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0" name="Group 9">
            <a:extLst>
              <a:ext uri="{FF2B5EF4-FFF2-40B4-BE49-F238E27FC236}">
                <a16:creationId xmlns:a16="http://schemas.microsoft.com/office/drawing/2014/main" id="{952FF1EE-5D41-41AA-BE1D-DA8E84D92A35}"/>
              </a:ext>
            </a:extLst>
          </p:cNvPr>
          <p:cNvGrpSpPr/>
          <p:nvPr/>
        </p:nvGrpSpPr>
        <p:grpSpPr>
          <a:xfrm>
            <a:off x="1034609" y="3222521"/>
            <a:ext cx="2549993" cy="1192821"/>
            <a:chOff x="1911533" y="3195089"/>
            <a:chExt cx="2549993" cy="1192821"/>
          </a:xfrm>
        </p:grpSpPr>
        <p:sp>
          <p:nvSpPr>
            <p:cNvPr id="4" name="Arrow: Up 3"/>
            <p:cNvSpPr/>
            <p:nvPr/>
          </p:nvSpPr>
          <p:spPr>
            <a:xfrm rot="1858907">
              <a:off x="3733417" y="3195089"/>
              <a:ext cx="330939" cy="7085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1911533" y="3987800"/>
              <a:ext cx="2549993" cy="400110"/>
            </a:xfrm>
            <a:prstGeom prst="rect">
              <a:avLst/>
            </a:prstGeom>
            <a:noFill/>
          </p:spPr>
          <p:txBody>
            <a:bodyPr wrap="none" rtlCol="0">
              <a:spAutoFit/>
            </a:bodyPr>
            <a:lstStyle/>
            <a:p>
              <a:r>
                <a:rPr lang="en-CA" sz="2000" dirty="0"/>
                <a:t>Dependent variable</a:t>
              </a:r>
            </a:p>
          </p:txBody>
        </p:sp>
      </p:grpSp>
      <p:sp>
        <p:nvSpPr>
          <p:cNvPr id="8" name="TextBox 7"/>
          <p:cNvSpPr txBox="1"/>
          <p:nvPr/>
        </p:nvSpPr>
        <p:spPr>
          <a:xfrm>
            <a:off x="4634312" y="4015232"/>
            <a:ext cx="2862579" cy="707886"/>
          </a:xfrm>
          <a:prstGeom prst="rect">
            <a:avLst/>
          </a:prstGeom>
          <a:noFill/>
        </p:spPr>
        <p:txBody>
          <a:bodyPr wrap="none" rtlCol="0">
            <a:spAutoFit/>
          </a:bodyPr>
          <a:lstStyle/>
          <a:p>
            <a:r>
              <a:rPr lang="en-CA" sz="2000" dirty="0"/>
              <a:t>Linear combination of</a:t>
            </a:r>
            <a:br>
              <a:rPr lang="en-CA" sz="2000" dirty="0"/>
            </a:br>
            <a:r>
              <a:rPr lang="en-CA" sz="2000" dirty="0"/>
              <a:t>independent variables</a:t>
            </a:r>
          </a:p>
        </p:txBody>
      </p:sp>
      <p:grpSp>
        <p:nvGrpSpPr>
          <p:cNvPr id="11" name="Group 10">
            <a:extLst>
              <a:ext uri="{FF2B5EF4-FFF2-40B4-BE49-F238E27FC236}">
                <a16:creationId xmlns:a16="http://schemas.microsoft.com/office/drawing/2014/main" id="{333DFE02-1B5A-4692-A90B-987A41DC78AE}"/>
              </a:ext>
            </a:extLst>
          </p:cNvPr>
          <p:cNvGrpSpPr/>
          <p:nvPr/>
        </p:nvGrpSpPr>
        <p:grpSpPr>
          <a:xfrm>
            <a:off x="8896198" y="3186131"/>
            <a:ext cx="1196161" cy="1229211"/>
            <a:chOff x="7916069" y="3189475"/>
            <a:chExt cx="1196161" cy="1229211"/>
          </a:xfrm>
        </p:grpSpPr>
        <p:sp>
          <p:nvSpPr>
            <p:cNvPr id="6" name="Arrow: Up 5"/>
            <p:cNvSpPr/>
            <p:nvPr/>
          </p:nvSpPr>
          <p:spPr>
            <a:xfrm rot="19413818">
              <a:off x="8094150" y="3189475"/>
              <a:ext cx="330939" cy="7085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7916069" y="4018576"/>
              <a:ext cx="1196161" cy="400110"/>
            </a:xfrm>
            <a:prstGeom prst="rect">
              <a:avLst/>
            </a:prstGeom>
            <a:noFill/>
          </p:spPr>
          <p:txBody>
            <a:bodyPr wrap="none" rtlCol="0">
              <a:spAutoFit/>
            </a:bodyPr>
            <a:lstStyle/>
            <a:p>
              <a:r>
                <a:rPr lang="en-CA" sz="2000" dirty="0"/>
                <a:t>Residual</a:t>
              </a:r>
            </a:p>
          </p:txBody>
        </p:sp>
      </p:grpSp>
    </p:spTree>
    <p:extLst>
      <p:ext uri="{BB962C8B-B14F-4D97-AF65-F5344CB8AC3E}">
        <p14:creationId xmlns:p14="http://schemas.microsoft.com/office/powerpoint/2010/main" val="393647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General linear model - Assumptions</a:t>
            </a:r>
          </a:p>
        </p:txBody>
      </p:sp>
      <p:sp>
        <p:nvSpPr>
          <p:cNvPr id="3" name="Content Placeholder 2"/>
          <p:cNvSpPr>
            <a:spLocks noGrp="1"/>
          </p:cNvSpPr>
          <p:nvPr>
            <p:ph idx="1"/>
          </p:nvPr>
        </p:nvSpPr>
        <p:spPr/>
        <p:txBody>
          <a:bodyPr>
            <a:normAutofit/>
          </a:bodyPr>
          <a:lstStyle/>
          <a:p>
            <a:r>
              <a:rPr lang="en-CA" dirty="0"/>
              <a:t>Assumptions of the GLM:</a:t>
            </a:r>
          </a:p>
          <a:p>
            <a:pPr lvl="1"/>
            <a:r>
              <a:rPr lang="en-CA" sz="2000" dirty="0"/>
              <a:t>Independence of observations</a:t>
            </a:r>
          </a:p>
          <a:p>
            <a:pPr lvl="1"/>
            <a:r>
              <a:rPr lang="en-CA" sz="2000" dirty="0"/>
              <a:t>Linear relationship between independent variables and dependent variables</a:t>
            </a:r>
          </a:p>
          <a:p>
            <a:pPr lvl="1"/>
            <a:r>
              <a:rPr lang="en-CA" sz="2000" dirty="0"/>
              <a:t>Homogeneity of variance</a:t>
            </a:r>
          </a:p>
          <a:p>
            <a:pPr lvl="1"/>
            <a:r>
              <a:rPr lang="en-CA" sz="2000" dirty="0"/>
              <a:t>Normality of model implied residuals</a:t>
            </a:r>
          </a:p>
        </p:txBody>
      </p:sp>
    </p:spTree>
    <p:extLst>
      <p:ext uri="{BB962C8B-B14F-4D97-AF65-F5344CB8AC3E}">
        <p14:creationId xmlns:p14="http://schemas.microsoft.com/office/powerpoint/2010/main" val="66863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General linear model - Assumptions</a:t>
            </a:r>
          </a:p>
        </p:txBody>
      </p:sp>
      <p:sp>
        <p:nvSpPr>
          <p:cNvPr id="3" name="Content Placeholder 2"/>
          <p:cNvSpPr>
            <a:spLocks noGrp="1"/>
          </p:cNvSpPr>
          <p:nvPr>
            <p:ph idx="1"/>
          </p:nvPr>
        </p:nvSpPr>
        <p:spPr/>
        <p:txBody>
          <a:bodyPr>
            <a:normAutofit/>
          </a:bodyPr>
          <a:lstStyle/>
          <a:p>
            <a:r>
              <a:rPr lang="en-CA" dirty="0"/>
              <a:t>Assumptions of the GLM:</a:t>
            </a:r>
          </a:p>
          <a:p>
            <a:pPr lvl="1"/>
            <a:r>
              <a:rPr lang="en-CA" sz="2000" dirty="0"/>
              <a:t>Independence of observations</a:t>
            </a:r>
          </a:p>
          <a:p>
            <a:pPr lvl="1"/>
            <a:r>
              <a:rPr lang="en-CA" sz="2000" dirty="0"/>
              <a:t>Linear relationship between independent variables and dependent variables</a:t>
            </a:r>
          </a:p>
          <a:p>
            <a:pPr lvl="1"/>
            <a:r>
              <a:rPr lang="en-CA" sz="2000" dirty="0"/>
              <a:t>Homogeneity of variance</a:t>
            </a:r>
          </a:p>
          <a:p>
            <a:pPr lvl="1"/>
            <a:r>
              <a:rPr lang="en-CA" sz="2000" dirty="0">
                <a:solidFill>
                  <a:srgbClr val="FF0000"/>
                </a:solidFill>
              </a:rPr>
              <a:t>Normality of model implied residuals</a:t>
            </a:r>
          </a:p>
          <a:p>
            <a:pPr lvl="1"/>
            <a:endParaRPr lang="en-CA" sz="2000" dirty="0">
              <a:solidFill>
                <a:srgbClr val="FF0000"/>
              </a:solidFill>
            </a:endParaRPr>
          </a:p>
        </p:txBody>
      </p:sp>
      <p:sp>
        <p:nvSpPr>
          <p:cNvPr id="5" name="Rectangle 4"/>
          <p:cNvSpPr/>
          <p:nvPr/>
        </p:nvSpPr>
        <p:spPr>
          <a:xfrm>
            <a:off x="1431636" y="3429000"/>
            <a:ext cx="4701309" cy="570344"/>
          </a:xfrm>
          <a:prstGeom prst="rect">
            <a:avLst/>
          </a:prstGeom>
          <a:noFill/>
          <a:ln>
            <a:solidFill>
              <a:srgbClr val="FF0000"/>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61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General linear model - effect sizes</a:t>
            </a:r>
          </a:p>
        </p:txBody>
      </p:sp>
      <p:sp>
        <p:nvSpPr>
          <p:cNvPr id="3" name="Content Placeholder 2"/>
          <p:cNvSpPr>
            <a:spLocks noGrp="1"/>
          </p:cNvSpPr>
          <p:nvPr>
            <p:ph idx="1"/>
          </p:nvPr>
        </p:nvSpPr>
        <p:spPr>
          <a:xfrm>
            <a:off x="992214" y="2093976"/>
            <a:ext cx="10058400" cy="4050792"/>
          </a:xfrm>
        </p:spPr>
        <p:txBody>
          <a:bodyPr>
            <a:normAutofit/>
          </a:bodyPr>
          <a:lstStyle/>
          <a:p>
            <a:r>
              <a:rPr lang="en-CA" dirty="0"/>
              <a:t>Generally, an effect size is a “measure of the magnitude of a phenomenon being studied”</a:t>
            </a:r>
            <a:br>
              <a:rPr lang="en-CA" dirty="0"/>
            </a:br>
            <a:r>
              <a:rPr lang="en-CA" sz="1600" dirty="0"/>
              <a:t>Cohen, Cohen, West, Aiken, 2003, p. 47</a:t>
            </a:r>
          </a:p>
          <a:p>
            <a:r>
              <a:rPr lang="en-CA" dirty="0"/>
              <a:t>Focusing on effect sizes is beneficial:</a:t>
            </a:r>
          </a:p>
          <a:p>
            <a:pPr lvl="1"/>
            <a:r>
              <a:rPr lang="en-CA" sz="2000" dirty="0"/>
              <a:t>Shifts focus away from dichotomous thinking of the NHST framework</a:t>
            </a:r>
          </a:p>
          <a:p>
            <a:pPr lvl="1"/>
            <a:r>
              <a:rPr lang="en-CA" sz="2000" i="1" dirty="0"/>
              <a:t>p</a:t>
            </a:r>
            <a:r>
              <a:rPr lang="en-CA" sz="2000" dirty="0"/>
              <a:t>-values</a:t>
            </a:r>
            <a:endParaRPr lang="en-CA" sz="2000" i="1" dirty="0"/>
          </a:p>
          <a:p>
            <a:pPr lvl="1"/>
            <a:r>
              <a:rPr lang="en-CA" sz="2000" dirty="0"/>
              <a:t>Can answer questions of practical effect exists</a:t>
            </a:r>
            <a:br>
              <a:rPr lang="en-CA" sz="2000" dirty="0"/>
            </a:br>
            <a:endParaRPr lang="en-CA" sz="2000" dirty="0"/>
          </a:p>
          <a:p>
            <a:r>
              <a:rPr lang="en-CA" dirty="0"/>
              <a:t>Many different effect sizes within the GLM:</a:t>
            </a:r>
          </a:p>
          <a:p>
            <a:pPr lvl="1"/>
            <a:r>
              <a:rPr lang="en-CA" sz="2000" dirty="0"/>
              <a:t>Focus on unstandardized regression coefficients</a:t>
            </a:r>
          </a:p>
        </p:txBody>
      </p:sp>
    </p:spTree>
    <p:extLst>
      <p:ext uri="{BB962C8B-B14F-4D97-AF65-F5344CB8AC3E}">
        <p14:creationId xmlns:p14="http://schemas.microsoft.com/office/powerpoint/2010/main" val="347754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Confidence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Over repeated sampling, it is expected that (1-</a:t>
                </a:r>
                <a:r>
                  <a:rPr lang="el-GR" dirty="0">
                    <a:cs typeface="Times New Roman" panose="02020603050405020304" pitchFamily="18" charset="0"/>
                  </a:rPr>
                  <a:t>α</a:t>
                </a:r>
                <a:r>
                  <a:rPr lang="en-CA" dirty="0">
                    <a:cs typeface="Times New Roman" panose="02020603050405020304" pitchFamily="18" charset="0"/>
                  </a:rPr>
                  <a:t>)100% of similarly constructed CIs would cover the unknown parameter</a:t>
                </a:r>
              </a:p>
              <a:p>
                <a:r>
                  <a:rPr lang="en-CA" dirty="0">
                    <a:cs typeface="Times New Roman" panose="02020603050405020304" pitchFamily="18" charset="0"/>
                  </a:rPr>
                  <a:t>Standard CIs are calculated as follows:</a:t>
                </a:r>
                <a:br>
                  <a:rPr lang="en-CA" dirty="0">
                    <a:cs typeface="Times New Roman" panose="02020603050405020304" pitchFamily="18" charset="0"/>
                  </a:rPr>
                </a:br>
                <a:br>
                  <a:rPr lang="en-CA" dirty="0">
                    <a:cs typeface="Times New Roman" panose="02020603050405020304" pitchFamily="18" charset="0"/>
                  </a:rPr>
                </a:br>
                <a:endParaRPr lang="en-CA" dirty="0">
                  <a:cs typeface="Times New Roman" panose="02020603050405020304" pitchFamily="18" charset="0"/>
                </a:endParaRPr>
              </a:p>
              <a:p>
                <a:pPr marL="0" indent="0" algn="ctr">
                  <a:buNone/>
                </a:pPr>
                <a14:m>
                  <m:oMath xmlns:m="http://schemas.openxmlformats.org/officeDocument/2006/math">
                    <m:acc>
                      <m:accPr>
                        <m:chr m:val="̂"/>
                        <m:ctrlPr>
                          <a:rPr lang="en-CA" sz="3600" i="1">
                            <a:latin typeface="Cambria Math" panose="02040503050406030204" pitchFamily="18" charset="0"/>
                          </a:rPr>
                        </m:ctrlPr>
                      </m:accPr>
                      <m:e>
                        <m:sSub>
                          <m:sSubPr>
                            <m:ctrlPr>
                              <a:rPr lang="en-CA" sz="3600" i="1">
                                <a:latin typeface="Cambria Math" panose="02040503050406030204" pitchFamily="18" charset="0"/>
                              </a:rPr>
                            </m:ctrlPr>
                          </m:sSubPr>
                          <m:e>
                            <m:r>
                              <a:rPr lang="en-US" sz="3600" i="1">
                                <a:latin typeface="Cambria Math" panose="02040503050406030204" pitchFamily="18" charset="0"/>
                              </a:rPr>
                              <m:t>𝛽</m:t>
                            </m:r>
                          </m:e>
                          <m:sub>
                            <m:r>
                              <a:rPr lang="en-US" sz="3600" i="1">
                                <a:latin typeface="Cambria Math" panose="02040503050406030204" pitchFamily="18" charset="0"/>
                              </a:rPr>
                              <m:t>𝑘</m:t>
                            </m:r>
                          </m:sub>
                        </m:sSub>
                      </m:e>
                    </m:acc>
                    <m:r>
                      <a:rPr lang="en-US" sz="3600" i="1">
                        <a:latin typeface="Cambria Math" panose="02040503050406030204" pitchFamily="18" charset="0"/>
                      </a:rPr>
                      <m:t>±</m:t>
                    </m:r>
                    <m:sSub>
                      <m:sSubPr>
                        <m:ctrlPr>
                          <a:rPr lang="en-CA" sz="3600" i="1">
                            <a:latin typeface="Cambria Math" panose="02040503050406030204" pitchFamily="18" charset="0"/>
                          </a:rPr>
                        </m:ctrlPr>
                      </m:sSubPr>
                      <m:e>
                        <m:r>
                          <a:rPr lang="en-US" sz="3600" i="1">
                            <a:latin typeface="Cambria Math" panose="02040503050406030204" pitchFamily="18" charset="0"/>
                          </a:rPr>
                          <m:t>𝑡</m:t>
                        </m:r>
                      </m:e>
                      <m:sub>
                        <m:r>
                          <a:rPr lang="en-US" sz="3600" i="1">
                            <a:latin typeface="Cambria Math" panose="02040503050406030204" pitchFamily="18" charset="0"/>
                          </a:rPr>
                          <m:t>1−</m:t>
                        </m:r>
                        <m:f>
                          <m:fPr>
                            <m:ctrlPr>
                              <a:rPr lang="en-CA" sz="3600" i="1">
                                <a:latin typeface="Cambria Math" panose="02040503050406030204" pitchFamily="18" charset="0"/>
                              </a:rPr>
                            </m:ctrlPr>
                          </m:fPr>
                          <m:num>
                            <m:r>
                              <a:rPr lang="en-US" sz="3600" i="1">
                                <a:latin typeface="Cambria Math" panose="02040503050406030204" pitchFamily="18" charset="0"/>
                              </a:rPr>
                              <m:t>𝛼</m:t>
                            </m:r>
                          </m:num>
                          <m:den>
                            <m:r>
                              <a:rPr lang="en-US" sz="3600" i="1">
                                <a:latin typeface="Cambria Math" panose="02040503050406030204" pitchFamily="18" charset="0"/>
                              </a:rPr>
                              <m:t>2</m:t>
                            </m:r>
                          </m:den>
                        </m:f>
                        <m:r>
                          <a:rPr lang="en-US" sz="3600" i="1">
                            <a:latin typeface="Cambria Math" panose="02040503050406030204" pitchFamily="18" charset="0"/>
                          </a:rPr>
                          <m:t>,</m:t>
                        </m:r>
                        <m:r>
                          <a:rPr lang="en-US" sz="3600" i="1">
                            <a:latin typeface="Cambria Math" panose="02040503050406030204" pitchFamily="18" charset="0"/>
                          </a:rPr>
                          <m:t>𝑑𝑓</m:t>
                        </m:r>
                      </m:sub>
                    </m:sSub>
                    <m:r>
                      <m:rPr>
                        <m:nor/>
                      </m:rPr>
                      <a:rPr lang="en-US" sz="3600"/>
                      <m:t> </m:t>
                    </m:r>
                    <m:r>
                      <m:rPr>
                        <m:nor/>
                      </m:rPr>
                      <a:rPr lang="en-CA" sz="3600" b="0" i="0" smtClean="0"/>
                      <m:t>×</m:t>
                    </m:r>
                    <m:r>
                      <a:rPr lang="en-US" sz="3600" i="1">
                        <a:latin typeface="Cambria Math" panose="02040503050406030204" pitchFamily="18" charset="0"/>
                      </a:rPr>
                      <m:t> </m:t>
                    </m:r>
                    <m:sSub>
                      <m:sSubPr>
                        <m:ctrlPr>
                          <a:rPr lang="en-CA" sz="3600" i="1">
                            <a:latin typeface="Cambria Math" panose="02040503050406030204" pitchFamily="18" charset="0"/>
                          </a:rPr>
                        </m:ctrlPr>
                      </m:sSubPr>
                      <m:e>
                        <m:r>
                          <a:rPr lang="en-US" sz="3600" i="1">
                            <a:latin typeface="Cambria Math" panose="02040503050406030204" pitchFamily="18" charset="0"/>
                          </a:rPr>
                          <m:t>𝑆𝐸</m:t>
                        </m:r>
                      </m:e>
                      <m:sub>
                        <m:acc>
                          <m:accPr>
                            <m:chr m:val="̂"/>
                            <m:ctrlPr>
                              <a:rPr lang="en-CA" sz="3600" i="1">
                                <a:latin typeface="Cambria Math" panose="02040503050406030204" pitchFamily="18" charset="0"/>
                              </a:rPr>
                            </m:ctrlPr>
                          </m:accPr>
                          <m:e>
                            <m:r>
                              <a:rPr lang="en-US" sz="3600" i="1">
                                <a:latin typeface="Cambria Math" panose="02040503050406030204" pitchFamily="18" charset="0"/>
                              </a:rPr>
                              <m:t>𝛽</m:t>
                            </m:r>
                            <m:r>
                              <a:rPr lang="en-US" sz="3600" i="1">
                                <a:latin typeface="Cambria Math" panose="02040503050406030204" pitchFamily="18" charset="0"/>
                              </a:rPr>
                              <m:t>𝑘</m:t>
                            </m:r>
                          </m:e>
                        </m:acc>
                      </m:sub>
                    </m:sSub>
                  </m:oMath>
                </a14:m>
                <a:r>
                  <a:rPr lang="en-US" sz="3600" dirty="0"/>
                  <a:t> </a:t>
                </a:r>
                <a:endParaRPr lang="en-CA"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303" t="-1654" r="-61"/>
                </a:stretch>
              </a:blipFill>
            </p:spPr>
            <p:txBody>
              <a:bodyPr/>
              <a:lstStyle/>
              <a:p>
                <a:r>
                  <a:rPr lang="en-CA">
                    <a:noFill/>
                  </a:rPr>
                  <a:t> </a:t>
                </a:r>
              </a:p>
            </p:txBody>
          </p:sp>
        </mc:Fallback>
      </mc:AlternateContent>
    </p:spTree>
    <p:extLst>
      <p:ext uri="{BB962C8B-B14F-4D97-AF65-F5344CB8AC3E}">
        <p14:creationId xmlns:p14="http://schemas.microsoft.com/office/powerpoint/2010/main" val="2802943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Confidence intervals - properties</a:t>
            </a: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574636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4624</TotalTime>
  <Words>1374</Words>
  <Application>Microsoft Office PowerPoint</Application>
  <PresentationFormat>Widescreen</PresentationFormat>
  <Paragraphs>280</Paragraphs>
  <Slides>29</Slides>
  <Notes>13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Cambria</vt:lpstr>
      <vt:lpstr>Cambria Math</vt:lpstr>
      <vt:lpstr>Rockwell</vt:lpstr>
      <vt:lpstr>Rockwell Condensed</vt:lpstr>
      <vt:lpstr>Times New Roman</vt:lpstr>
      <vt:lpstr>Wingdings</vt:lpstr>
      <vt:lpstr>Wood Type</vt:lpstr>
      <vt:lpstr>Best practices for constructing confidence intervals for the general linear model under nonnormality</vt:lpstr>
      <vt:lpstr>outline</vt:lpstr>
      <vt:lpstr>Replication crisis</vt:lpstr>
      <vt:lpstr>General linear model</vt:lpstr>
      <vt:lpstr>General linear model - Assumptions</vt:lpstr>
      <vt:lpstr>General linear model - Assumptions</vt:lpstr>
      <vt:lpstr>General linear model - effect sizes</vt:lpstr>
      <vt:lpstr>Confidence intervals</vt:lpstr>
      <vt:lpstr>Confidence intervals - properties</vt:lpstr>
      <vt:lpstr>Confidence intervals - properties</vt:lpstr>
      <vt:lpstr>Confidence intervals - properties</vt:lpstr>
      <vt:lpstr>Confidence intervals - properties</vt:lpstr>
      <vt:lpstr>Confidence intervals - properties</vt:lpstr>
      <vt:lpstr>WHAT’S A RESEARCHER TO DO?</vt:lpstr>
      <vt:lpstr>WHAT’S A RESEARCHER TO DO?</vt:lpstr>
      <vt:lpstr>WHAT’S A RESEARCHER TO DO?</vt:lpstr>
      <vt:lpstr>Empirical example</vt:lpstr>
      <vt:lpstr>Empirical example - CI Method</vt:lpstr>
      <vt:lpstr>Monte Carlo simulation</vt:lpstr>
      <vt:lpstr>Monte Carlo simulation - Results</vt:lpstr>
      <vt:lpstr>Monte Carlo simulation - Results</vt:lpstr>
      <vt:lpstr>Recommendations</vt:lpstr>
      <vt:lpstr>Conclusion</vt:lpstr>
      <vt:lpstr>questions</vt:lpstr>
      <vt:lpstr>Monte Carlo simulation</vt:lpstr>
      <vt:lpstr>Empirical example – education</vt:lpstr>
      <vt:lpstr>Empirical example – Prestige</vt:lpstr>
      <vt:lpstr>Empirical example – Women</vt:lpstr>
      <vt:lpstr>Logarithmic Transformation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recommendations for the general linear model in the face of non-normality and homoscedasticity</dc:title>
  <dc:creator>Mark Adkins</dc:creator>
  <cp:lastModifiedBy>Mark Adkins</cp:lastModifiedBy>
  <cp:revision>174</cp:revision>
  <dcterms:created xsi:type="dcterms:W3CDTF">2017-03-13T18:25:25Z</dcterms:created>
  <dcterms:modified xsi:type="dcterms:W3CDTF">2017-11-14T16:38:16Z</dcterms:modified>
</cp:coreProperties>
</file>