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0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FC0C-1643-45FD-9374-FBE63DF9972F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2719C-E79E-48E1-A6A9-A971E258CF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9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3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02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07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Coarseness of he measure exceeds the level of reporting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43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 a side note: this assumes that a 5 in the thousandths position is rounded up.</a:t>
            </a:r>
          </a:p>
          <a:p>
            <a:r>
              <a:rPr lang="en-CA" dirty="0"/>
              <a:t>When assessing a mean for consistency, a generous interpretation is made taking into account possible differences in rounding (up, down, bankers)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91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Patterns were found through brute force algorithms by computing all possible variances for a given sample size etc.</a:t>
            </a:r>
          </a:p>
          <a:p>
            <a:r>
              <a:rPr lang="en-CA" dirty="0"/>
              <a:t>Example: variance = 10.34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Integer portion precedes the decimal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Fractional portion comes after the decimal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Patterns relate to the fractional portion of the variances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60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79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66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1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Developmental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Abnormal and Social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Applied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Educational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Consulting and Clinical 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Experimental Psychology General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Journal of Personality and Social Psychology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70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719C-E79E-48E1-A6A9-A971E258CF0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5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4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10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25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7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55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91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3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405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289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84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966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49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22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8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4E17-3021-4998-9228-08FA1591FC68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BB00-7956-494F-8A84-A9206E19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FCDF-4DE3-4BDF-BD45-DCBD7D9E8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800" dirty="0"/>
              <a:t>How Prolific are Statistical Anomalies in Psychological Research?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6A14-234D-4A48-86C5-9D198C2AE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623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dirty="0"/>
              <a:t>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To test for inconsistencies of means reported to </a:t>
                </a:r>
                <a:r>
                  <a:rPr lang="en-CA" sz="2400" b="1" dirty="0"/>
                  <a:t>D</a:t>
                </a:r>
                <a:r>
                  <a:rPr lang="en-CA" sz="2400" dirty="0"/>
                  <a:t> decimal places begins with a simple inequality:</a:t>
                </a:r>
                <a:br>
                  <a:rPr lang="en-CA" sz="2400" dirty="0"/>
                </a:br>
                <a:endParaRPr lang="en-CA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r>
                  <a:rPr lang="en-CA" sz="2400" dirty="0"/>
                  <a:t>If this is evaluate to true, then the mean is GRIM testable</a:t>
                </a:r>
                <a:br>
                  <a:rPr lang="en-CA" sz="2400" dirty="0"/>
                </a:br>
                <a:endParaRPr lang="en-CA" sz="2400" dirty="0"/>
              </a:p>
              <a:p>
                <a:r>
                  <a:rPr lang="en-CA" sz="2400" dirty="0"/>
                  <a:t>If N = 40 for a 3-item (L = 3)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CA" sz="2400" dirty="0"/>
                  <a:t> = 1.0, then the inequality would evaluate as false, and any reported mean is not GRIM-testable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9" t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1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dirty="0"/>
              <a:t>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First determine that a mean is GRIM-testable</a:t>
                </a:r>
              </a:p>
              <a:p>
                <a:pPr lvl="1"/>
                <a:r>
                  <a:rPr lang="en-CA" sz="2400" dirty="0"/>
                  <a:t>Satisfies the previous inequality</a:t>
                </a:r>
              </a:p>
              <a:p>
                <a:pPr lvl="1"/>
                <a:r>
                  <a:rPr lang="en-CA" sz="2400" dirty="0"/>
                  <a:t>Data is granular (integer, or non-continuous)</a:t>
                </a:r>
                <a:br>
                  <a:rPr lang="en-CA" sz="2400" dirty="0"/>
                </a:br>
                <a:endParaRPr lang="en-CA" sz="2400" dirty="0"/>
              </a:p>
              <a:p>
                <a:r>
                  <a:rPr lang="en-CA" sz="2400" dirty="0"/>
                  <a:t>Second, test the mean</a:t>
                </a:r>
              </a:p>
              <a:p>
                <a:pPr lvl="1"/>
                <a:r>
                  <a:rPr lang="en-CA" sz="2400" dirty="0"/>
                  <a:t>If N = 10 for a single item (L = 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CA" sz="2400" dirty="0"/>
                  <a:t> = 0.10, then a mean of 9.40 is consistent, while a mean of 9.39 is inconsistent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121" r="-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5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dirty="0"/>
              <a:t>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086" y="2194560"/>
            <a:ext cx="4838114" cy="4024125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Black points indicate inconsistent fractional portions of means</a:t>
            </a:r>
          </a:p>
          <a:p>
            <a:r>
              <a:rPr lang="en-CA" sz="2400" dirty="0"/>
              <a:t>White points indicate consistent fractional portions of means</a:t>
            </a:r>
          </a:p>
          <a:p>
            <a:endParaRPr lang="en-CA" sz="2400" dirty="0"/>
          </a:p>
          <a:p>
            <a:r>
              <a:rPr lang="en-CA" sz="2400" dirty="0"/>
              <a:t>As sample size increase, the proportion of consistent fractional portions of means also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9FF25-848C-4A72-AA5D-AEE8505E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94" y="1410887"/>
            <a:ext cx="5258214" cy="50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grimmer:</a:t>
            </a:r>
            <a:br>
              <a:rPr lang="en-CA" dirty="0"/>
            </a:br>
            <a:r>
              <a:rPr lang="en-CA" dirty="0" err="1"/>
              <a:t>GrIM</a:t>
            </a:r>
            <a:r>
              <a:rPr lang="en-CA" dirty="0"/>
              <a:t> mapped to error repeats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Jordan Anaya extended the logic of the GRIM test to other summery statistics like standard deviations, variances, and standard errors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Determining the granularity of variability statistics is much more difficult than when applied to means</a:t>
            </a:r>
          </a:p>
          <a:p>
            <a:pPr lvl="1"/>
            <a:r>
              <a:rPr lang="en-CA" sz="2400" dirty="0"/>
              <a:t>Relies on 4 factors:</a:t>
            </a:r>
          </a:p>
          <a:p>
            <a:pPr lvl="2"/>
            <a:r>
              <a:rPr lang="en-CA" sz="2400" dirty="0"/>
              <a:t>Sample size</a:t>
            </a:r>
          </a:p>
          <a:p>
            <a:pPr lvl="2"/>
            <a:r>
              <a:rPr lang="en-CA" sz="2400" dirty="0"/>
              <a:t>Granularity of the data</a:t>
            </a:r>
          </a:p>
          <a:p>
            <a:pPr lvl="2"/>
            <a:r>
              <a:rPr lang="en-CA" sz="2400" dirty="0"/>
              <a:t>Degree of precision</a:t>
            </a:r>
          </a:p>
          <a:p>
            <a:pPr lvl="2"/>
            <a:r>
              <a:rPr lang="en-CA" sz="2400" dirty="0"/>
              <a:t>Magnitude of the statistic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079A-6780-4A56-97FC-269E04933D7E}"/>
              </a:ext>
            </a:extLst>
          </p:cNvPr>
          <p:cNvSpPr txBox="1"/>
          <p:nvPr/>
        </p:nvSpPr>
        <p:spPr>
          <a:xfrm>
            <a:off x="9022586" y="6269347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Anaya, 2017 (pre-print)</a:t>
            </a:r>
          </a:p>
        </p:txBody>
      </p:sp>
    </p:spTree>
    <p:extLst>
      <p:ext uri="{BB962C8B-B14F-4D97-AF65-F5344CB8AC3E}">
        <p14:creationId xmlns:p14="http://schemas.microsoft.com/office/powerpoint/2010/main" val="251916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grimmer:</a:t>
            </a:r>
            <a:br>
              <a:rPr lang="en-CA" dirty="0"/>
            </a:br>
            <a:r>
              <a:rPr lang="en-CA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While the pattern for consistent means is quite simple (it must be a constant multiple of the granularity), the test for consistency for </a:t>
            </a:r>
            <a:r>
              <a:rPr lang="en-CA" sz="2400" i="1" dirty="0"/>
              <a:t>SD</a:t>
            </a:r>
            <a:r>
              <a:rPr lang="en-CA" sz="2400" dirty="0"/>
              <a:t>, variance, or </a:t>
            </a:r>
            <a:r>
              <a:rPr lang="en-CA" sz="2400" i="1" dirty="0"/>
              <a:t>SE </a:t>
            </a:r>
            <a:r>
              <a:rPr lang="en-CA" sz="2400" dirty="0"/>
              <a:t>is not as simple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Variance patterns for a given sample size:</a:t>
            </a:r>
          </a:p>
          <a:p>
            <a:pPr lvl="1"/>
            <a:r>
              <a:rPr lang="en-CA" sz="2400" dirty="0"/>
              <a:t>Two patterns emerge depending on whether the integer portion of the variance was even or odd</a:t>
            </a:r>
          </a:p>
          <a:p>
            <a:pPr lvl="1"/>
            <a:r>
              <a:rPr lang="en-CA" sz="2400" dirty="0"/>
              <a:t>If the sample size is even, the patterns are the same</a:t>
            </a:r>
          </a:p>
          <a:p>
            <a:pPr lvl="1"/>
            <a:r>
              <a:rPr lang="en-CA" sz="2400" dirty="0"/>
              <a:t>Length of the pattern is a multiple of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7221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 &amp; grimmer:</a:t>
            </a:r>
            <a:br>
              <a:rPr lang="en-CA" dirty="0"/>
            </a:br>
            <a:r>
              <a:rPr lang="en-CA" dirty="0"/>
              <a:t>bring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Bringing both of these tests together allows for a powerful test of mean-variance (SD or SE) pairs</a:t>
            </a:r>
          </a:p>
          <a:p>
            <a:r>
              <a:rPr lang="en-CA" sz="2400" dirty="0"/>
              <a:t>There is an online implementation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84592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 err="1"/>
              <a:t>statcheck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another 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err="1"/>
              <a:t>Statcheck</a:t>
            </a:r>
            <a:r>
              <a:rPr lang="en-CA" sz="2400" dirty="0"/>
              <a:t> is another piece of software (also available in </a:t>
            </a:r>
            <a:r>
              <a:rPr lang="en-CA" sz="2400" i="1" dirty="0"/>
              <a:t>R</a:t>
            </a:r>
            <a:r>
              <a:rPr lang="en-CA" sz="2400" dirty="0"/>
              <a:t>) which searches text and extracts test statistics and </a:t>
            </a:r>
            <a:r>
              <a:rPr lang="en-CA" sz="2400" i="1" dirty="0"/>
              <a:t>p</a:t>
            </a:r>
            <a:r>
              <a:rPr lang="en-CA" sz="2400" dirty="0"/>
              <a:t>-values</a:t>
            </a:r>
          </a:p>
          <a:p>
            <a:r>
              <a:rPr lang="en-CA" sz="2400" dirty="0"/>
              <a:t>Using the extracted statistics, </a:t>
            </a:r>
            <a:r>
              <a:rPr lang="en-CA" sz="2400" i="1" dirty="0"/>
              <a:t>p</a:t>
            </a:r>
            <a:r>
              <a:rPr lang="en-CA" sz="2400" dirty="0"/>
              <a:t>-values are recomputed and checked for errors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Reports mismatches, decision errors, and a variety of other relevant information to diagnose reporting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76CA-BBB1-41B2-A770-BB853B7D9F48}"/>
              </a:ext>
            </a:extLst>
          </p:cNvPr>
          <p:cNvSpPr txBox="1"/>
          <p:nvPr/>
        </p:nvSpPr>
        <p:spPr>
          <a:xfrm>
            <a:off x="8857477" y="6269347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err="1"/>
              <a:t>Epskamp</a:t>
            </a:r>
            <a:r>
              <a:rPr lang="en-CA" dirty="0"/>
              <a:t> &amp; </a:t>
            </a:r>
            <a:r>
              <a:rPr lang="en-CA" dirty="0" err="1"/>
              <a:t>Nuijten</a:t>
            </a:r>
            <a:r>
              <a:rPr lang="en-CA" dirty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78834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Grim, grimmer &amp; </a:t>
            </a:r>
            <a:r>
              <a:rPr lang="en-CA" dirty="0" err="1"/>
              <a:t>statcheck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reviewer and editor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Each of these tools can be valuable to researchers, editors, and reviewers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Perform checks prior to submitting articles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Catch hard to see entry errors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Perform checks of methods sections when reviewing/editing articles</a:t>
            </a:r>
          </a:p>
        </p:txBody>
      </p:sp>
    </p:spTree>
    <p:extLst>
      <p:ext uri="{BB962C8B-B14F-4D97-AF65-F5344CB8AC3E}">
        <p14:creationId xmlns:p14="http://schemas.microsoft.com/office/powerpoint/2010/main" val="340593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Literature review:</a:t>
            </a:r>
            <a:br>
              <a:rPr lang="en-CA" dirty="0"/>
            </a:br>
            <a:r>
              <a:rPr lang="en-CA" dirty="0" err="1"/>
              <a:t>apa</a:t>
            </a:r>
            <a:r>
              <a:rPr lang="en-CA" dirty="0"/>
              <a:t>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7 APA journals were selected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Every article for every 5</a:t>
            </a:r>
            <a:r>
              <a:rPr lang="en-CA" sz="2400" baseline="30000" dirty="0"/>
              <a:t>th</a:t>
            </a:r>
            <a:r>
              <a:rPr lang="en-CA" sz="2400" dirty="0"/>
              <a:t> year of publication will be examined up to and included 2015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Can help answer questions about how prolific reporting errors and mathematically impossible statistics are across our discipline</a:t>
            </a:r>
          </a:p>
        </p:txBody>
      </p:sp>
    </p:spTree>
    <p:extLst>
      <p:ext uri="{BB962C8B-B14F-4D97-AF65-F5344CB8AC3E}">
        <p14:creationId xmlns:p14="http://schemas.microsoft.com/office/powerpoint/2010/main" val="248348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Literature review:</a:t>
            </a:r>
            <a:br>
              <a:rPr lang="en-CA" dirty="0"/>
            </a:br>
            <a:r>
              <a:rPr lang="en-CA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Many researchers use some kind of file naming convention:</a:t>
            </a:r>
          </a:p>
          <a:p>
            <a:pPr lvl="1"/>
            <a:r>
              <a:rPr lang="en-CA" sz="2200" dirty="0"/>
              <a:t>First author and year of publication</a:t>
            </a:r>
          </a:p>
          <a:p>
            <a:pPr lvl="1"/>
            <a:r>
              <a:rPr lang="en-CA" sz="2200" dirty="0"/>
              <a:t>“Adkins.2020.pdf”</a:t>
            </a:r>
            <a:br>
              <a:rPr lang="en-CA" sz="2200" dirty="0"/>
            </a:br>
            <a:endParaRPr lang="en-CA" sz="2200" dirty="0"/>
          </a:p>
          <a:p>
            <a:r>
              <a:rPr lang="en-CA" sz="2400" dirty="0"/>
              <a:t>Using a more elaborate naming convention allows for some powerful tools to help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For our current project we are using the following convention:</a:t>
            </a:r>
          </a:p>
          <a:p>
            <a:pPr lvl="1"/>
            <a:r>
              <a:rPr lang="en-CA" sz="2200" dirty="0"/>
              <a:t>Journal.year.volume.issue.FirstAuthor.note.pdf</a:t>
            </a:r>
          </a:p>
          <a:p>
            <a:pPr lvl="1"/>
            <a:r>
              <a:rPr lang="en-CA" sz="2200" dirty="0"/>
              <a:t>This lets us accomplish a couple of things</a:t>
            </a:r>
          </a:p>
        </p:txBody>
      </p:sp>
    </p:spTree>
    <p:extLst>
      <p:ext uri="{BB962C8B-B14F-4D97-AF65-F5344CB8AC3E}">
        <p14:creationId xmlns:p14="http://schemas.microsoft.com/office/powerpoint/2010/main" val="16732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CA9C-857D-4AE6-A033-5116F3A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7C36-93AD-4749-B9F4-EA650E7D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Statistical anomalies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Extreme example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How to detect anomalies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269107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Literature review:</a:t>
            </a:r>
            <a:br>
              <a:rPr lang="en-CA" dirty="0"/>
            </a:br>
            <a:r>
              <a:rPr lang="en-CA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First we can use regular expressions to isolate filenames which do not follow the pattern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We can parse out filenames to obtain meta-date about the articles in our review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We can employ web-scraping techniques to match our articles to more information available online</a:t>
            </a:r>
          </a:p>
          <a:p>
            <a:pPr lvl="1"/>
            <a:r>
              <a:rPr lang="en-CA" sz="2400" dirty="0"/>
              <a:t>We can find articles which we might have missed</a:t>
            </a:r>
          </a:p>
          <a:p>
            <a:pPr lvl="1"/>
            <a:r>
              <a:rPr lang="en-CA" sz="2400" dirty="0"/>
              <a:t>We can easily employ data manipulation to interactively assess patterns of results over time</a:t>
            </a:r>
          </a:p>
        </p:txBody>
      </p:sp>
    </p:spTree>
    <p:extLst>
      <p:ext uri="{BB962C8B-B14F-4D97-AF65-F5344CB8AC3E}">
        <p14:creationId xmlns:p14="http://schemas.microsoft.com/office/powerpoint/2010/main" val="39329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Literature review:</a:t>
            </a:r>
            <a:br>
              <a:rPr lang="en-CA" dirty="0"/>
            </a:br>
            <a:r>
              <a:rPr lang="en-CA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Features:</a:t>
            </a:r>
          </a:p>
          <a:p>
            <a:pPr lvl="1"/>
            <a:r>
              <a:rPr lang="en-CA" sz="2400" dirty="0"/>
              <a:t>Filename checking</a:t>
            </a:r>
          </a:p>
          <a:p>
            <a:pPr lvl="1"/>
            <a:r>
              <a:rPr lang="en-CA" sz="2400" dirty="0"/>
              <a:t>Help creating regular expressions</a:t>
            </a:r>
          </a:p>
          <a:p>
            <a:pPr lvl="1"/>
            <a:r>
              <a:rPr lang="en-CA" sz="2400" dirty="0"/>
              <a:t>Interactively manipulate the results</a:t>
            </a:r>
          </a:p>
          <a:p>
            <a:pPr lvl="2"/>
            <a:r>
              <a:rPr lang="en-CA" sz="2200" dirty="0"/>
              <a:t>Export as .csv or R data objects</a:t>
            </a:r>
          </a:p>
          <a:p>
            <a:pPr lvl="2"/>
            <a:r>
              <a:rPr lang="en-CA" sz="2200" dirty="0"/>
              <a:t>Export the R code generated from results</a:t>
            </a:r>
          </a:p>
          <a:p>
            <a:pPr lvl="1"/>
            <a:r>
              <a:rPr lang="en-CA" sz="2400" dirty="0"/>
              <a:t>View your pdf files in a browser with the click of a button</a:t>
            </a:r>
          </a:p>
          <a:p>
            <a:pPr lvl="1"/>
            <a:r>
              <a:rPr lang="en-CA" sz="2400" dirty="0"/>
              <a:t>Highlight text flagged as problematic by </a:t>
            </a:r>
            <a:r>
              <a:rPr lang="en-CA" sz="2400" dirty="0" err="1"/>
              <a:t>StatCheck</a:t>
            </a:r>
            <a:r>
              <a:rPr lang="en-CA" sz="2400" dirty="0"/>
              <a:t>, GRIM, and GRIMMER to be manually checked</a:t>
            </a:r>
          </a:p>
          <a:p>
            <a:pPr lvl="1"/>
            <a:r>
              <a:rPr lang="en-CA" sz="2400" dirty="0"/>
              <a:t>IDEAS???</a:t>
            </a:r>
          </a:p>
        </p:txBody>
      </p:sp>
    </p:spTree>
    <p:extLst>
      <p:ext uri="{BB962C8B-B14F-4D97-AF65-F5344CB8AC3E}">
        <p14:creationId xmlns:p14="http://schemas.microsoft.com/office/powerpoint/2010/main" val="8289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CA9C-857D-4AE6-A033-5116F3A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Anomalies:</a:t>
            </a:r>
            <a:br>
              <a:rPr lang="en-CA" dirty="0"/>
            </a:br>
            <a:r>
              <a:rPr lang="en-CA" dirty="0"/>
              <a:t>what are they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7C36-93AD-4749-B9F4-EA650E7D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Anomalies within statistics can be any deviation from expected results</a:t>
            </a:r>
          </a:p>
          <a:p>
            <a:pPr lvl="1"/>
            <a:r>
              <a:rPr lang="en-CA" sz="2400" dirty="0"/>
              <a:t>Anomalies serve a diagnostic function by attracting our attention</a:t>
            </a:r>
          </a:p>
          <a:p>
            <a:pPr lvl="2"/>
            <a:r>
              <a:rPr lang="en-CA" sz="2400" dirty="0"/>
              <a:t>Outliers and influential cases</a:t>
            </a:r>
          </a:p>
          <a:p>
            <a:pPr lvl="1"/>
            <a:r>
              <a:rPr lang="en-CA" sz="2400" dirty="0"/>
              <a:t>Strictly speaking, statistically significant results are themselves statistical anomalies</a:t>
            </a:r>
          </a:p>
          <a:p>
            <a:pPr lvl="1"/>
            <a:r>
              <a:rPr lang="en-CA" sz="2400" dirty="0"/>
              <a:t>Can be the result of an error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Even among reported results anomalies can appear</a:t>
            </a:r>
          </a:p>
          <a:p>
            <a:pPr lvl="1"/>
            <a:r>
              <a:rPr lang="en-CA" sz="2400" dirty="0"/>
              <a:t>These anomalies can be typographical errors or the result of something far more problematic</a:t>
            </a:r>
          </a:p>
        </p:txBody>
      </p:sp>
    </p:spTree>
    <p:extLst>
      <p:ext uri="{BB962C8B-B14F-4D97-AF65-F5344CB8AC3E}">
        <p14:creationId xmlns:p14="http://schemas.microsoft.com/office/powerpoint/2010/main" val="108641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anomalies:</a:t>
            </a:r>
            <a:br>
              <a:rPr lang="en-CA" dirty="0"/>
            </a:br>
            <a:r>
              <a:rPr lang="en-CA" dirty="0"/>
              <a:t>Sporadic or symptomatic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Errors happen, what’s the big deal?</a:t>
            </a:r>
          </a:p>
          <a:p>
            <a:endParaRPr lang="en-CA" sz="2400" dirty="0"/>
          </a:p>
          <a:p>
            <a:r>
              <a:rPr lang="en-CA" sz="2400" dirty="0"/>
              <a:t>It becomes a big deal when patterns of errors start to creep in.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259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anomalies:</a:t>
            </a:r>
            <a:br>
              <a:rPr lang="en-CA" dirty="0"/>
            </a:br>
            <a:r>
              <a:rPr lang="en-CA" dirty="0"/>
              <a:t>an extreme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It started with a blog post entitled “The Grad Student Who Never Said ‘No’ ”</a:t>
            </a:r>
          </a:p>
          <a:p>
            <a:pPr lvl="1"/>
            <a:r>
              <a:rPr lang="en-CA" sz="2400" dirty="0"/>
              <a:t>Dr. Brian </a:t>
            </a:r>
            <a:r>
              <a:rPr lang="en-CA" sz="2400" dirty="0" err="1"/>
              <a:t>Wansink</a:t>
            </a:r>
            <a:r>
              <a:rPr lang="en-CA" sz="2400" dirty="0"/>
              <a:t> of the Cornell Food and Brand Lab</a:t>
            </a:r>
          </a:p>
          <a:p>
            <a:pPr lvl="1"/>
            <a:r>
              <a:rPr lang="en-CA" sz="2400" dirty="0"/>
              <a:t>Inadvertently described flagrant </a:t>
            </a:r>
            <a:r>
              <a:rPr lang="en-CA" sz="2400" i="1" dirty="0"/>
              <a:t>p-hacking</a:t>
            </a:r>
          </a:p>
          <a:p>
            <a:pPr lvl="1"/>
            <a:endParaRPr lang="en-CA" sz="2400" i="1" dirty="0"/>
          </a:p>
          <a:p>
            <a:r>
              <a:rPr lang="en-CA" sz="2400" i="1" dirty="0"/>
              <a:t>Attracted the attention of “data detectives” Tim van der Zee, Jordan Anaya, and Nick Brown</a:t>
            </a:r>
          </a:p>
          <a:p>
            <a:pPr lvl="1"/>
            <a:r>
              <a:rPr lang="en-CA" sz="2400" i="1" dirty="0"/>
              <a:t>Published an article which examined four articles from this lab containing more than 150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A40AB-6E1C-4008-A856-6210BA758FFE}"/>
              </a:ext>
            </a:extLst>
          </p:cNvPr>
          <p:cNvSpPr txBox="1"/>
          <p:nvPr/>
        </p:nvSpPr>
        <p:spPr>
          <a:xfrm>
            <a:off x="7493322" y="626934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Van der Zee, Anaya, &amp; Brown, 2017</a:t>
            </a:r>
          </a:p>
        </p:txBody>
      </p:sp>
    </p:spTree>
    <p:extLst>
      <p:ext uri="{BB962C8B-B14F-4D97-AF65-F5344CB8AC3E}">
        <p14:creationId xmlns:p14="http://schemas.microsoft.com/office/powerpoint/2010/main" val="243814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anomalies:</a:t>
            </a:r>
            <a:br>
              <a:rPr lang="en-CA" dirty="0"/>
            </a:br>
            <a:r>
              <a:rPr lang="en-CA" dirty="0"/>
              <a:t>an extreme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i="1" dirty="0"/>
              <a:t>In the same manner that I am discussing the prevalence of anomalies, this extreme example by also be an anomaly</a:t>
            </a:r>
          </a:p>
          <a:p>
            <a:endParaRPr lang="en-CA" sz="2400" i="1" dirty="0"/>
          </a:p>
          <a:p>
            <a:r>
              <a:rPr lang="en-CA" sz="2400" i="1" dirty="0"/>
              <a:t>But how were these errors found?</a:t>
            </a:r>
          </a:p>
        </p:txBody>
      </p:sp>
    </p:spTree>
    <p:extLst>
      <p:ext uri="{BB962C8B-B14F-4D97-AF65-F5344CB8AC3E}">
        <p14:creationId xmlns:p14="http://schemas.microsoft.com/office/powerpoint/2010/main" val="119106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sz="2400" dirty="0"/>
              <a:t>granularity-related inconsistency of means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FD6-C17A-4A44-B8F4-AECCCD7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i="1" dirty="0"/>
              <a:t>Nick Brown and James Heathers came up with a simple way to mathematically test reported means</a:t>
            </a:r>
            <a:br>
              <a:rPr lang="en-CA" sz="2400" i="1" dirty="0"/>
            </a:br>
            <a:endParaRPr lang="en-CA" sz="2400" i="1" dirty="0"/>
          </a:p>
          <a:p>
            <a:r>
              <a:rPr lang="en-CA" sz="2400" i="1" dirty="0"/>
              <a:t>In psychology, we often record data as integers</a:t>
            </a:r>
          </a:p>
          <a:p>
            <a:pPr lvl="1"/>
            <a:r>
              <a:rPr lang="en-CA" sz="2400" i="1" dirty="0"/>
              <a:t>Counts, ranks, Likert-type items</a:t>
            </a:r>
          </a:p>
          <a:p>
            <a:pPr lvl="1"/>
            <a:r>
              <a:rPr lang="en-CA" sz="2400" i="1" dirty="0"/>
              <a:t>We treat them as continuous and</a:t>
            </a:r>
            <a:br>
              <a:rPr lang="en-CA" sz="2400" i="1" dirty="0"/>
            </a:br>
            <a:r>
              <a:rPr lang="en-CA" sz="2400" i="1" dirty="0"/>
              <a:t>report means and standard</a:t>
            </a:r>
            <a:br>
              <a:rPr lang="en-CA" sz="2400" i="1" dirty="0"/>
            </a:br>
            <a:r>
              <a:rPr lang="en-CA" sz="2400" i="1" dirty="0"/>
              <a:t>deviations</a:t>
            </a:r>
          </a:p>
          <a:p>
            <a:pPr lvl="1"/>
            <a:r>
              <a:rPr lang="en-CA" sz="2400" i="1" dirty="0"/>
              <a:t>A property that is often overlooked of non-continuous data is its granularity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79355-4A17-4E39-961B-E1D6D902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89" y="3783760"/>
            <a:ext cx="5068180" cy="1288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9AE61-64E2-4B8F-B3A5-A848834BD0D3}"/>
              </a:ext>
            </a:extLst>
          </p:cNvPr>
          <p:cNvSpPr txBox="1"/>
          <p:nvPr/>
        </p:nvSpPr>
        <p:spPr>
          <a:xfrm>
            <a:off x="8969687" y="6269347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Brown &amp; Heathers, 2017</a:t>
            </a:r>
          </a:p>
        </p:txBody>
      </p:sp>
    </p:spTree>
    <p:extLst>
      <p:ext uri="{BB962C8B-B14F-4D97-AF65-F5344CB8AC3E}">
        <p14:creationId xmlns:p14="http://schemas.microsoft.com/office/powerpoint/2010/main" val="29602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dirty="0"/>
              <a:t>granularity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i="1" dirty="0"/>
                  <a:t>Granularity is the smallest difference between possible values of summary statistics, in this case, the means</a:t>
                </a:r>
                <a:br>
                  <a:rPr lang="en-CA" sz="2400" i="1" dirty="0"/>
                </a:br>
                <a:endParaRPr lang="en-CA" sz="2400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𝐺𝑟𝑎𝑛𝑢𝑙𝑎𝑟𝑖𝑡𝑦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CA" sz="3200" i="1" dirty="0"/>
              </a:p>
              <a:p>
                <a:r>
                  <a:rPr lang="en-CA" sz="2400" i="1" dirty="0"/>
                  <a:t>Where N</a:t>
                </a:r>
                <a:r>
                  <a:rPr lang="en-CA" sz="2400" dirty="0"/>
                  <a:t> is the sample size,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CA" sz="2400" dirty="0"/>
                  <a:t> is the granularity of the data (i.e. 1 for integers)</a:t>
                </a:r>
              </a:p>
              <a:p>
                <a:r>
                  <a:rPr lang="en-CA" sz="2400" dirty="0"/>
                  <a:t>Extended to a multiple Likert-type items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𝐺𝑟𝑎𝑛𝑢𝑙𝑎𝑟𝑖𝑡𝑦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CA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121" r="-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4381CA-9B88-46D4-A3AB-75059F5DE38E}"/>
              </a:ext>
            </a:extLst>
          </p:cNvPr>
          <p:cNvSpPr txBox="1"/>
          <p:nvPr/>
        </p:nvSpPr>
        <p:spPr>
          <a:xfrm>
            <a:off x="8969687" y="6269347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Brown &amp; Heathers, 2017</a:t>
            </a:r>
          </a:p>
        </p:txBody>
      </p:sp>
    </p:spTree>
    <p:extLst>
      <p:ext uri="{BB962C8B-B14F-4D97-AF65-F5344CB8AC3E}">
        <p14:creationId xmlns:p14="http://schemas.microsoft.com/office/powerpoint/2010/main" val="276232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1D5-5E2C-4BCE-9DBB-A23D5C31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grim:</a:t>
            </a:r>
            <a:br>
              <a:rPr lang="en-CA" dirty="0"/>
            </a:br>
            <a:r>
              <a:rPr lang="en-CA" dirty="0"/>
              <a:t>granularity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If a 3-item Likert-type scale was administered to a sample of 10 subjects, the granularity of the mean would be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0.033</m:t>
                    </m:r>
                    <m:acc>
                      <m:accPr>
                        <m:chr m:val="̅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CA" sz="2400" b="0" dirty="0"/>
              </a:p>
              <a:p>
                <a:pPr lvl="1"/>
                <a:r>
                  <a:rPr lang="en-CA" sz="2400" dirty="0"/>
                  <a:t>Means must be a multiple of this granularity</a:t>
                </a:r>
                <a:br>
                  <a:rPr lang="en-CA" sz="2400" dirty="0"/>
                </a:br>
                <a:endParaRPr lang="en-CA" sz="2400" dirty="0"/>
              </a:p>
              <a:p>
                <a:r>
                  <a:rPr lang="en-CA" sz="2400" dirty="0"/>
                  <a:t>Likewise, the granularity for  a single-item scale administered to a sample of 30 subjects would also be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0.033</m:t>
                    </m:r>
                    <m:acc>
                      <m:accPr>
                        <m:chr m:val="̅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81FD6-C17A-4A44-B8F4-AECCCD7A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929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850</TotalTime>
  <Words>756</Words>
  <Application>Microsoft Office PowerPoint</Application>
  <PresentationFormat>Widescreen</PresentationFormat>
  <Paragraphs>146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Vapor Trail</vt:lpstr>
      <vt:lpstr>How Prolific are Statistical Anomalies in Psychological Research?</vt:lpstr>
      <vt:lpstr>outline </vt:lpstr>
      <vt:lpstr>Statistical Anomalies: what are they</vt:lpstr>
      <vt:lpstr>anomalies: Sporadic or symptomatic</vt:lpstr>
      <vt:lpstr>anomalies: an extreme example</vt:lpstr>
      <vt:lpstr>anomalies: an extreme example</vt:lpstr>
      <vt:lpstr>grim: granularity-related inconsistency of means </vt:lpstr>
      <vt:lpstr>grim: granularity </vt:lpstr>
      <vt:lpstr>grim: granularity example</vt:lpstr>
      <vt:lpstr>grim: inconsistency</vt:lpstr>
      <vt:lpstr>grim: inconsistency</vt:lpstr>
      <vt:lpstr>grim: inconsistency</vt:lpstr>
      <vt:lpstr>grimmer: GrIM mapped to error repeats</vt:lpstr>
      <vt:lpstr>grimmer: patterns</vt:lpstr>
      <vt:lpstr>Grim &amp; grimmer: bring it all together</vt:lpstr>
      <vt:lpstr>statcheck: another  check</vt:lpstr>
      <vt:lpstr>Grim, grimmer &amp; statcheck: reviewer and editor tools</vt:lpstr>
      <vt:lpstr>Literature review: apa journals</vt:lpstr>
      <vt:lpstr>Literature review: shiny app</vt:lpstr>
      <vt:lpstr>Literature review: shiny app</vt:lpstr>
      <vt:lpstr>Literature review: shiny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Prolific are Statistical Anomalies in Psychological Research?</dc:title>
  <dc:creator>Mark Adkins</dc:creator>
  <cp:lastModifiedBy>Mark Adkins</cp:lastModifiedBy>
  <cp:revision>69</cp:revision>
  <dcterms:created xsi:type="dcterms:W3CDTF">2018-01-27T02:18:39Z</dcterms:created>
  <dcterms:modified xsi:type="dcterms:W3CDTF">2018-01-29T14:38:48Z</dcterms:modified>
</cp:coreProperties>
</file>