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2"/>
  </p:notesMasterIdLst>
  <p:sldIdLst>
    <p:sldId id="256" r:id="rId2"/>
    <p:sldId id="257" r:id="rId3"/>
    <p:sldId id="258" r:id="rId4"/>
    <p:sldId id="278" r:id="rId5"/>
    <p:sldId id="259" r:id="rId6"/>
    <p:sldId id="260" r:id="rId7"/>
    <p:sldId id="261" r:id="rId8"/>
    <p:sldId id="264" r:id="rId9"/>
    <p:sldId id="266" r:id="rId10"/>
    <p:sldId id="265" r:id="rId11"/>
    <p:sldId id="263" r:id="rId12"/>
    <p:sldId id="262" r:id="rId13"/>
    <p:sldId id="267" r:id="rId14"/>
    <p:sldId id="280" r:id="rId15"/>
    <p:sldId id="268" r:id="rId16"/>
    <p:sldId id="272" r:id="rId17"/>
    <p:sldId id="271" r:id="rId18"/>
    <p:sldId id="269" r:id="rId19"/>
    <p:sldId id="270" r:id="rId20"/>
    <p:sldId id="273" r:id="rId21"/>
    <p:sldId id="274" r:id="rId22"/>
    <p:sldId id="276" r:id="rId23"/>
    <p:sldId id="281" r:id="rId24"/>
    <p:sldId id="275" r:id="rId25"/>
    <p:sldId id="277" r:id="rId26"/>
    <p:sldId id="283" r:id="rId27"/>
    <p:sldId id="284" r:id="rId28"/>
    <p:sldId id="285" r:id="rId29"/>
    <p:sldId id="279" r:id="rId30"/>
    <p:sldId id="2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DA203-5C6C-4324-B565-77ED451DAFD5}" type="datetimeFigureOut">
              <a:rPr lang="en-CA" smtClean="0"/>
              <a:t>2019-01-07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383B9E-AE5F-41AF-809A-E4E2E58756A0}" type="slidenum">
              <a:rPr lang="en-CA" smtClean="0"/>
              <a:t>‹#›</a:t>
            </a:fld>
            <a:endParaRPr lang="en-CA"/>
          </a:p>
        </p:txBody>
      </p:sp>
    </p:spTree>
    <p:extLst>
      <p:ext uri="{BB962C8B-B14F-4D97-AF65-F5344CB8AC3E}">
        <p14:creationId xmlns:p14="http://schemas.microsoft.com/office/powerpoint/2010/main" val="1860356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14:m>
                  <m:oMathPara xmlns:m="http://schemas.openxmlformats.org/officeDocument/2006/math">
                    <m:oMathParaPr>
                      <m:jc m:val="centerGroup"/>
                    </m:oMathParaPr>
                    <m:oMath xmlns:m="http://schemas.openxmlformats.org/officeDocument/2006/math">
                      <m:f>
                        <m:fPr>
                          <m:ctrlPr>
                            <a:rPr lang="en-CA" sz="1200" b="0" i="1" smtClean="0">
                              <a:latin typeface="Cambria Math" panose="02040503050406030204" pitchFamily="18" charset="0"/>
                            </a:rPr>
                          </m:ctrlPr>
                        </m:fPr>
                        <m:num>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𝐺</m:t>
                              </m:r>
                            </m:e>
                            <m:sub>
                              <m:r>
                                <a:rPr lang="en-CA" sz="1200" b="0" i="1" smtClean="0">
                                  <a:latin typeface="Cambria Math" panose="02040503050406030204" pitchFamily="18" charset="0"/>
                                </a:rPr>
                                <m:t>𝑑𝑎𝑡𝑎</m:t>
                              </m:r>
                            </m:sub>
                          </m:sSub>
                        </m:num>
                        <m:den>
                          <m:r>
                            <a:rPr lang="en-CA" sz="1200" b="0" i="1" smtClean="0">
                              <a:latin typeface="Cambria Math" panose="02040503050406030204" pitchFamily="18" charset="0"/>
                            </a:rPr>
                            <m:t>𝑁</m:t>
                          </m:r>
                          <m:r>
                            <a:rPr lang="en-CA" sz="1200" b="0" i="1" smtClean="0">
                              <a:latin typeface="Cambria Math" panose="02040503050406030204" pitchFamily="18" charset="0"/>
                            </a:rPr>
                            <m:t>∗</m:t>
                          </m:r>
                          <m:r>
                            <a:rPr lang="en-CA" sz="1200" b="0" i="1" smtClean="0">
                              <a:latin typeface="Cambria Math" panose="02040503050406030204" pitchFamily="18" charset="0"/>
                            </a:rPr>
                            <m:t>𝐿</m:t>
                          </m:r>
                        </m:den>
                      </m:f>
                      <m:r>
                        <a:rPr lang="en-CA" sz="1200" b="0" i="1" smtClean="0">
                          <a:latin typeface="Cambria Math" panose="02040503050406030204" pitchFamily="18" charset="0"/>
                        </a:rPr>
                        <m:t>&gt;</m:t>
                      </m:r>
                      <m:sSup>
                        <m:sSupPr>
                          <m:ctrlPr>
                            <a:rPr lang="en-CA" sz="1200" b="0" i="1" smtClean="0">
                              <a:latin typeface="Cambria Math" panose="02040503050406030204" pitchFamily="18" charset="0"/>
                            </a:rPr>
                          </m:ctrlPr>
                        </m:sSupPr>
                        <m:e>
                          <m:r>
                            <a:rPr lang="en-CA" sz="1200" b="0" i="1" smtClean="0">
                              <a:latin typeface="Cambria Math" panose="02040503050406030204" pitchFamily="18" charset="0"/>
                            </a:rPr>
                            <m:t>10</m:t>
                          </m:r>
                        </m:e>
                        <m:sup>
                          <m:r>
                            <a:rPr lang="en-CA" sz="1200" b="0" i="1" smtClean="0">
                              <a:latin typeface="Cambria Math" panose="02040503050406030204" pitchFamily="18" charset="0"/>
                            </a:rPr>
                            <m:t>−</m:t>
                          </m:r>
                          <m:r>
                            <a:rPr lang="en-CA" sz="1200" b="0" i="1" smtClean="0">
                              <a:latin typeface="Cambria Math" panose="02040503050406030204" pitchFamily="18" charset="0"/>
                            </a:rPr>
                            <m:t>𝐷</m:t>
                          </m:r>
                        </m:sup>
                      </m:sSup>
                    </m:oMath>
                  </m:oMathPara>
                </a14:m>
                <a:endParaRPr lang="en-CA" dirty="0"/>
              </a:p>
            </p:txBody>
          </p:sp>
        </mc:Choice>
        <mc:Fallback>
          <p:sp>
            <p:nvSpPr>
              <p:cNvPr id="3" name="Notes Placeholder 2"/>
              <p:cNvSpPr>
                <a:spLocks noGrp="1"/>
              </p:cNvSpPr>
              <p:nvPr>
                <p:ph type="body" idx="1"/>
              </p:nvPr>
            </p:nvSpPr>
            <p:spPr/>
            <p:txBody>
              <a:bodyPr/>
              <a:lstStyle/>
              <a:p>
                <a:r>
                  <a:rPr lang="en-CA" sz="1200" b="0" i="0">
                    <a:latin typeface="Cambria Math" panose="02040503050406030204" pitchFamily="18" charset="0"/>
                  </a:rPr>
                  <a:t>𝐺_𝑑𝑎𝑡𝑎/(𝑁∗𝐿)&gt;〖10〗^(−𝐷)</a:t>
                </a:r>
                <a:endParaRPr lang="en-CA" dirty="0"/>
              </a:p>
            </p:txBody>
          </p:sp>
        </mc:Fallback>
      </mc:AlternateContent>
      <p:sp>
        <p:nvSpPr>
          <p:cNvPr id="4" name="Slide Number Placeholder 3"/>
          <p:cNvSpPr>
            <a:spLocks noGrp="1"/>
          </p:cNvSpPr>
          <p:nvPr>
            <p:ph type="sldNum" sz="quarter" idx="5"/>
          </p:nvPr>
        </p:nvSpPr>
        <p:spPr/>
        <p:txBody>
          <a:bodyPr/>
          <a:lstStyle/>
          <a:p>
            <a:fld id="{86383B9E-AE5F-41AF-809A-E4E2E58756A0}" type="slidenum">
              <a:rPr lang="en-CA" smtClean="0"/>
              <a:t>5</a:t>
            </a:fld>
            <a:endParaRPr lang="en-CA"/>
          </a:p>
        </p:txBody>
      </p:sp>
    </p:spTree>
    <p:extLst>
      <p:ext uri="{BB962C8B-B14F-4D97-AF65-F5344CB8AC3E}">
        <p14:creationId xmlns:p14="http://schemas.microsoft.com/office/powerpoint/2010/main" val="3767075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CA" sz="2400" dirty="0"/>
              <a:t>Relies on 4 factors:</a:t>
            </a:r>
          </a:p>
          <a:p>
            <a:pPr lvl="2"/>
            <a:r>
              <a:rPr lang="en-CA" sz="2400" dirty="0"/>
              <a:t>Sample size</a:t>
            </a:r>
          </a:p>
          <a:p>
            <a:pPr lvl="2"/>
            <a:r>
              <a:rPr lang="en-CA" sz="2400" dirty="0"/>
              <a:t>Granularity of the data</a:t>
            </a:r>
          </a:p>
          <a:p>
            <a:pPr lvl="2"/>
            <a:r>
              <a:rPr lang="en-CA" sz="2400" dirty="0"/>
              <a:t>Degree of precision</a:t>
            </a:r>
          </a:p>
          <a:p>
            <a:pPr lvl="2"/>
            <a:r>
              <a:rPr lang="en-CA" sz="2400" dirty="0"/>
              <a:t>Magnitude of the statistic</a:t>
            </a:r>
          </a:p>
        </p:txBody>
      </p:sp>
      <p:sp>
        <p:nvSpPr>
          <p:cNvPr id="4" name="Slide Number Placeholder 3"/>
          <p:cNvSpPr>
            <a:spLocks noGrp="1"/>
          </p:cNvSpPr>
          <p:nvPr>
            <p:ph type="sldNum" sz="quarter" idx="5"/>
          </p:nvPr>
        </p:nvSpPr>
        <p:spPr/>
        <p:txBody>
          <a:bodyPr/>
          <a:lstStyle/>
          <a:p>
            <a:fld id="{86383B9E-AE5F-41AF-809A-E4E2E58756A0}" type="slidenum">
              <a:rPr lang="en-CA" smtClean="0"/>
              <a:t>6</a:t>
            </a:fld>
            <a:endParaRPr lang="en-CA"/>
          </a:p>
        </p:txBody>
      </p:sp>
    </p:spTree>
    <p:extLst>
      <p:ext uri="{BB962C8B-B14F-4D97-AF65-F5344CB8AC3E}">
        <p14:creationId xmlns:p14="http://schemas.microsoft.com/office/powerpoint/2010/main" val="2003843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6811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95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9570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3850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8029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8139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8870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9215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1634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7342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317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51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2326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293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3015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2129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1376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1/7/2019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9012995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AA6E-3CB8-4F83-9A7E-BA09C9E0ECE4}"/>
              </a:ext>
            </a:extLst>
          </p:cNvPr>
          <p:cNvSpPr>
            <a:spLocks noGrp="1"/>
          </p:cNvSpPr>
          <p:nvPr>
            <p:ph type="ctrTitle"/>
          </p:nvPr>
        </p:nvSpPr>
        <p:spPr/>
        <p:txBody>
          <a:bodyPr/>
          <a:lstStyle/>
          <a:p>
            <a:r>
              <a:rPr lang="en-CA" dirty="0"/>
              <a:t>Data thuggery 101:</a:t>
            </a:r>
            <a:br>
              <a:rPr lang="en-CA" dirty="0"/>
            </a:br>
            <a:r>
              <a:rPr lang="en-CA" dirty="0"/>
              <a:t>A few tools of the trade</a:t>
            </a:r>
          </a:p>
        </p:txBody>
      </p:sp>
      <p:sp>
        <p:nvSpPr>
          <p:cNvPr id="3" name="Subtitle 2">
            <a:extLst>
              <a:ext uri="{FF2B5EF4-FFF2-40B4-BE49-F238E27FC236}">
                <a16:creationId xmlns:a16="http://schemas.microsoft.com/office/drawing/2014/main" id="{364014EE-A807-4857-8D2B-7BD9AA7A9A88}"/>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1655688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p:txBody>
          <a:bodyPr/>
          <a:lstStyle/>
          <a:p>
            <a:r>
              <a:rPr lang="en-CA" cap="none" dirty="0"/>
              <a:t>Understanding Discrete Sample Data</a:t>
            </a:r>
            <a:br>
              <a:rPr lang="en-CA" cap="none" dirty="0"/>
            </a:br>
            <a:r>
              <a:rPr lang="en-CA" cap="none" dirty="0"/>
              <a:t>Beyond Basic Descriptive Statistics</a:t>
            </a:r>
          </a:p>
        </p:txBody>
      </p:sp>
      <p:sp>
        <p:nvSpPr>
          <p:cNvPr id="3" name="Content Placeholder 2">
            <a:extLst>
              <a:ext uri="{FF2B5EF4-FFF2-40B4-BE49-F238E27FC236}">
                <a16:creationId xmlns:a16="http://schemas.microsoft.com/office/drawing/2014/main" id="{6697E2B0-79F3-436C-B83F-05ECCAF6C772}"/>
              </a:ext>
            </a:extLst>
          </p:cNvPr>
          <p:cNvSpPr>
            <a:spLocks noGrp="1"/>
          </p:cNvSpPr>
          <p:nvPr>
            <p:ph sz="quarter" idx="13"/>
          </p:nvPr>
        </p:nvSpPr>
        <p:spPr/>
        <p:txBody>
          <a:bodyPr>
            <a:normAutofit/>
          </a:bodyPr>
          <a:lstStyle/>
          <a:p>
            <a:r>
              <a:rPr lang="en-CA" sz="2400" cap="none" dirty="0">
                <a:effectLst>
                  <a:outerShdw blurRad="38100" dist="38100" dir="2700000" algn="tl">
                    <a:srgbClr val="000000">
                      <a:alpha val="43137"/>
                    </a:srgbClr>
                  </a:outerShdw>
                </a:effectLst>
              </a:rPr>
              <a:t>When trying to understand data, we need to keep in mind the mechanisms that gave rise to the data observed</a:t>
            </a:r>
          </a:p>
          <a:p>
            <a:r>
              <a:rPr lang="en-CA" sz="2400" cap="none" dirty="0">
                <a:effectLst>
                  <a:outerShdw blurRad="38100" dist="38100" dir="2700000" algn="tl">
                    <a:srgbClr val="000000">
                      <a:alpha val="43137"/>
                    </a:srgbClr>
                  </a:outerShdw>
                </a:effectLst>
              </a:rPr>
              <a:t>Understanding how the data was collected and operationalized can go a long way to aiding our understanding of statistical results</a:t>
            </a:r>
          </a:p>
          <a:p>
            <a:r>
              <a:rPr lang="en-CA" sz="2400" cap="none" dirty="0">
                <a:effectLst>
                  <a:outerShdw blurRad="38100" dist="38100" dir="2700000" algn="tl">
                    <a:srgbClr val="000000">
                      <a:alpha val="43137"/>
                    </a:srgbClr>
                  </a:outerShdw>
                </a:effectLst>
              </a:rPr>
              <a:t>Often, we want to know a little bit more about how subjects responded beyond the basic descriptive statistics</a:t>
            </a:r>
          </a:p>
          <a:p>
            <a:endParaRPr lang="en-CA" sz="2200" cap="non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78770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p:txBody>
          <a:bodyPr/>
          <a:lstStyle/>
          <a:p>
            <a:r>
              <a:rPr lang="en-CA" cap="none" dirty="0"/>
              <a:t>SPRITE:</a:t>
            </a:r>
            <a:br>
              <a:rPr lang="en-CA" cap="none" dirty="0"/>
            </a:br>
            <a:r>
              <a:rPr lang="en-CA" cap="none" dirty="0">
                <a:solidFill>
                  <a:srgbClr val="FF0000"/>
                </a:solidFill>
              </a:rPr>
              <a:t>S</a:t>
            </a:r>
            <a:r>
              <a:rPr lang="en-CA" cap="none" dirty="0"/>
              <a:t>ample </a:t>
            </a:r>
            <a:r>
              <a:rPr lang="en-CA" cap="none" dirty="0">
                <a:solidFill>
                  <a:srgbClr val="FF0000"/>
                </a:solidFill>
              </a:rPr>
              <a:t>P</a:t>
            </a:r>
            <a:r>
              <a:rPr lang="en-CA" cap="none" dirty="0"/>
              <a:t>arameter </a:t>
            </a:r>
            <a:r>
              <a:rPr lang="en-CA" cap="none" dirty="0">
                <a:solidFill>
                  <a:srgbClr val="FF0000"/>
                </a:solidFill>
              </a:rPr>
              <a:t>R</a:t>
            </a:r>
            <a:r>
              <a:rPr lang="en-CA" cap="none" dirty="0"/>
              <a:t>econstruction via</a:t>
            </a:r>
            <a:br>
              <a:rPr lang="en-CA" cap="none" dirty="0"/>
            </a:br>
            <a:r>
              <a:rPr lang="en-CA" cap="none" dirty="0">
                <a:solidFill>
                  <a:srgbClr val="FF0000"/>
                </a:solidFill>
              </a:rPr>
              <a:t>I</a:t>
            </a:r>
            <a:r>
              <a:rPr lang="en-CA" cap="none" dirty="0"/>
              <a:t>terative </a:t>
            </a:r>
            <a:r>
              <a:rPr lang="en-CA" cap="none" dirty="0" err="1">
                <a:solidFill>
                  <a:srgbClr val="FF0000"/>
                </a:solidFill>
              </a:rPr>
              <a:t>TE</a:t>
            </a:r>
            <a:r>
              <a:rPr lang="en-CA" cap="none" dirty="0" err="1"/>
              <a:t>chniques</a:t>
            </a:r>
            <a:endParaRPr lang="en-CA" cap="none" dirty="0"/>
          </a:p>
        </p:txBody>
      </p:sp>
      <p:sp>
        <p:nvSpPr>
          <p:cNvPr id="3" name="Content Placeholder 2">
            <a:extLst>
              <a:ext uri="{FF2B5EF4-FFF2-40B4-BE49-F238E27FC236}">
                <a16:creationId xmlns:a16="http://schemas.microsoft.com/office/drawing/2014/main" id="{6697E2B0-79F3-436C-B83F-05ECCAF6C772}"/>
              </a:ext>
            </a:extLst>
          </p:cNvPr>
          <p:cNvSpPr>
            <a:spLocks noGrp="1"/>
          </p:cNvSpPr>
          <p:nvPr>
            <p:ph sz="quarter" idx="13"/>
          </p:nvPr>
        </p:nvSpPr>
        <p:spPr/>
        <p:txBody>
          <a:bodyPr>
            <a:normAutofit/>
          </a:bodyPr>
          <a:lstStyle/>
          <a:p>
            <a:r>
              <a:rPr lang="en-CA" sz="2400" cap="none" dirty="0">
                <a:effectLst>
                  <a:outerShdw blurRad="38100" dist="38100" dir="2700000" algn="tl">
                    <a:srgbClr val="000000">
                      <a:alpha val="43137"/>
                    </a:srgbClr>
                  </a:outerShdw>
                </a:effectLst>
              </a:rPr>
              <a:t>The authors of SPRITE describe it as a “r</a:t>
            </a:r>
            <a:r>
              <a:rPr lang="en-CA" sz="2400" cap="none" dirty="0"/>
              <a:t>andom walk through the possible data distributions in search of the correct SD” </a:t>
            </a:r>
            <a:r>
              <a:rPr lang="en-CA" sz="1800" cap="none" dirty="0"/>
              <a:t>(Heathers, et. al, 2018)</a:t>
            </a:r>
          </a:p>
          <a:p>
            <a:r>
              <a:rPr lang="en-CA" sz="2400" cap="none" dirty="0"/>
              <a:t>Creates plausible samples using basic descriptive statistics of discrete data (mean, SD, lower and upper bounds)</a:t>
            </a:r>
          </a:p>
          <a:p>
            <a:r>
              <a:rPr lang="en-CA" sz="2400" cap="none" dirty="0"/>
              <a:t>A random distribution which matches the sample mean are first generated, and an iterative process of randomly selecting pairs of data points are shifted in the direction to approach the desired SD</a:t>
            </a:r>
          </a:p>
          <a:p>
            <a:endParaRPr lang="en-CA" sz="1800" cap="non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76041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A428F9F-90A8-4A92-BD47-B411F785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D27C419-ED5A-41B2-8002-141D64246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208C4A8-6CFA-4C9E-85B1-15437BC5C303}"/>
              </a:ext>
            </a:extLst>
          </p:cNvPr>
          <p:cNvPicPr>
            <a:picLocks noChangeAspect="1"/>
          </p:cNvPicPr>
          <p:nvPr/>
        </p:nvPicPr>
        <p:blipFill>
          <a:blip r:embed="rId3"/>
          <a:stretch>
            <a:fillRect/>
          </a:stretch>
        </p:blipFill>
        <p:spPr>
          <a:xfrm>
            <a:off x="643465" y="1476238"/>
            <a:ext cx="6909479" cy="3914442"/>
          </a:xfrm>
          <a:prstGeom prst="roundRect">
            <a:avLst>
              <a:gd name="adj" fmla="val 3516"/>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8" name="Picture 17">
            <a:extLst>
              <a:ext uri="{FF2B5EF4-FFF2-40B4-BE49-F238E27FC236}">
                <a16:creationId xmlns:a16="http://schemas.microsoft.com/office/drawing/2014/main" id="{BA061C32-0067-4E9B-A78F-96F19B94A0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Content Placeholder 8">
            <a:extLst>
              <a:ext uri="{FF2B5EF4-FFF2-40B4-BE49-F238E27FC236}">
                <a16:creationId xmlns:a16="http://schemas.microsoft.com/office/drawing/2014/main" id="{4C735851-FFAE-477B-8411-93A06B120894}"/>
              </a:ext>
            </a:extLst>
          </p:cNvPr>
          <p:cNvSpPr>
            <a:spLocks noGrp="1"/>
          </p:cNvSpPr>
          <p:nvPr>
            <p:ph sz="quarter" idx="13"/>
          </p:nvPr>
        </p:nvSpPr>
        <p:spPr>
          <a:xfrm>
            <a:off x="8196408" y="2367092"/>
            <a:ext cx="3352128" cy="3881309"/>
          </a:xfrm>
        </p:spPr>
        <p:txBody>
          <a:bodyPr>
            <a:normAutofit/>
          </a:bodyPr>
          <a:lstStyle/>
          <a:p>
            <a:r>
              <a:rPr lang="en-CA" sz="2400" cap="none" dirty="0"/>
              <a:t>Mean/SD pairs on the edges of this “umbrella” plot are possible, but unlikely sample distributions</a:t>
            </a:r>
          </a:p>
          <a:p>
            <a:r>
              <a:rPr lang="en-CA" sz="2400" cap="none" dirty="0"/>
              <a:t>Using upper and lower bound can also detect other inconsistencies</a:t>
            </a:r>
          </a:p>
        </p:txBody>
      </p:sp>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a:xfrm>
            <a:off x="8196408" y="640831"/>
            <a:ext cx="3352128" cy="1573863"/>
          </a:xfrm>
        </p:spPr>
        <p:txBody>
          <a:bodyPr>
            <a:normAutofit/>
          </a:bodyPr>
          <a:lstStyle/>
          <a:p>
            <a:r>
              <a:rPr lang="en-CA" cap="none" dirty="0"/>
              <a:t>SPRITE, GRIM and GRIMMER</a:t>
            </a:r>
          </a:p>
        </p:txBody>
      </p:sp>
      <p:sp>
        <p:nvSpPr>
          <p:cNvPr id="4" name="Rectangle 3">
            <a:extLst>
              <a:ext uri="{FF2B5EF4-FFF2-40B4-BE49-F238E27FC236}">
                <a16:creationId xmlns:a16="http://schemas.microsoft.com/office/drawing/2014/main" id="{0DFEC5A7-3570-430E-8010-55FAC89FB5D9}"/>
              </a:ext>
            </a:extLst>
          </p:cNvPr>
          <p:cNvSpPr/>
          <p:nvPr/>
        </p:nvSpPr>
        <p:spPr>
          <a:xfrm>
            <a:off x="6172200" y="1943100"/>
            <a:ext cx="1016000" cy="9334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39859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p:txBody>
          <a:bodyPr/>
          <a:lstStyle/>
          <a:p>
            <a:r>
              <a:rPr lang="en-CA" cap="none" dirty="0"/>
              <a:t>SPRITE:</a:t>
            </a:r>
            <a:br>
              <a:rPr lang="en-CA" cap="none" dirty="0"/>
            </a:br>
            <a:r>
              <a:rPr lang="en-CA" cap="none" dirty="0"/>
              <a:t>A Quick Example</a:t>
            </a:r>
          </a:p>
        </p:txBody>
      </p:sp>
      <p:sp>
        <p:nvSpPr>
          <p:cNvPr id="3" name="Content Placeholder 2">
            <a:extLst>
              <a:ext uri="{FF2B5EF4-FFF2-40B4-BE49-F238E27FC236}">
                <a16:creationId xmlns:a16="http://schemas.microsoft.com/office/drawing/2014/main" id="{6697E2B0-79F3-436C-B83F-05ECCAF6C772}"/>
              </a:ext>
            </a:extLst>
          </p:cNvPr>
          <p:cNvSpPr>
            <a:spLocks noGrp="1"/>
          </p:cNvSpPr>
          <p:nvPr>
            <p:ph sz="quarter" idx="13"/>
          </p:nvPr>
        </p:nvSpPr>
        <p:spPr/>
        <p:txBody>
          <a:bodyPr>
            <a:normAutofit/>
          </a:bodyPr>
          <a:lstStyle/>
          <a:p>
            <a:r>
              <a:rPr lang="en-CA" sz="2400" cap="none" dirty="0">
                <a:effectLst>
                  <a:outerShdw blurRad="38100" dist="38100" dir="2700000" algn="tl">
                    <a:srgbClr val="000000">
                      <a:alpha val="43137"/>
                    </a:srgbClr>
                  </a:outerShdw>
                </a:effectLst>
              </a:rPr>
              <a:t>Example:</a:t>
            </a:r>
            <a:br>
              <a:rPr lang="en-CA" sz="2400" cap="none" dirty="0">
                <a:effectLst>
                  <a:outerShdw blurRad="38100" dist="38100" dir="2700000" algn="tl">
                    <a:srgbClr val="000000">
                      <a:alpha val="43137"/>
                    </a:srgbClr>
                  </a:outerShdw>
                </a:effectLst>
              </a:rPr>
            </a:br>
            <a:r>
              <a:rPr lang="en-CA" sz="2400" cap="none" dirty="0">
                <a:effectLst>
                  <a:outerShdw blurRad="38100" dist="38100" dir="2700000" algn="tl">
                    <a:srgbClr val="000000">
                      <a:alpha val="43137"/>
                    </a:srgbClr>
                  </a:outerShdw>
                </a:effectLst>
              </a:rPr>
              <a:t>Likert-type item ranging from 1 “Strongly disagree” to 5 “Strongly agree”</a:t>
            </a:r>
            <a:br>
              <a:rPr lang="en-CA" sz="2400" cap="none" dirty="0">
                <a:effectLst>
                  <a:outerShdw blurRad="38100" dist="38100" dir="2700000" algn="tl">
                    <a:srgbClr val="000000">
                      <a:alpha val="43137"/>
                    </a:srgbClr>
                  </a:outerShdw>
                </a:effectLst>
              </a:rPr>
            </a:br>
            <a:r>
              <a:rPr lang="en-CA" sz="2400" cap="none" dirty="0">
                <a:effectLst>
                  <a:outerShdw blurRad="38100" dist="38100" dir="2700000" algn="tl">
                    <a:srgbClr val="000000">
                      <a:alpha val="43137"/>
                    </a:srgbClr>
                  </a:outerShdw>
                </a:effectLst>
              </a:rPr>
              <a:t>M = 3.20</a:t>
            </a:r>
            <a:br>
              <a:rPr lang="en-CA" sz="2400" cap="none" dirty="0">
                <a:effectLst>
                  <a:outerShdw blurRad="38100" dist="38100" dir="2700000" algn="tl">
                    <a:srgbClr val="000000">
                      <a:alpha val="43137"/>
                    </a:srgbClr>
                  </a:outerShdw>
                </a:effectLst>
              </a:rPr>
            </a:br>
            <a:r>
              <a:rPr lang="en-CA" sz="2400" cap="none" dirty="0">
                <a:effectLst>
                  <a:outerShdw blurRad="38100" dist="38100" dir="2700000" algn="tl">
                    <a:srgbClr val="000000">
                      <a:alpha val="43137"/>
                    </a:srgbClr>
                  </a:outerShdw>
                </a:effectLst>
              </a:rPr>
              <a:t>SD = 1.00</a:t>
            </a:r>
            <a:br>
              <a:rPr lang="en-CA" sz="2400" cap="none" dirty="0">
                <a:effectLst>
                  <a:outerShdw blurRad="38100" dist="38100" dir="2700000" algn="tl">
                    <a:srgbClr val="000000">
                      <a:alpha val="43137"/>
                    </a:srgbClr>
                  </a:outerShdw>
                </a:effectLst>
              </a:rPr>
            </a:br>
            <a:r>
              <a:rPr lang="en-CA" sz="2400" cap="none" dirty="0">
                <a:effectLst>
                  <a:outerShdw blurRad="38100" dist="38100" dir="2700000" algn="tl">
                    <a:srgbClr val="000000">
                      <a:alpha val="43137"/>
                    </a:srgbClr>
                  </a:outerShdw>
                </a:effectLst>
              </a:rPr>
              <a:t>n = 30</a:t>
            </a:r>
          </a:p>
          <a:p>
            <a:r>
              <a:rPr lang="en-CA" sz="2400" cap="none" dirty="0">
                <a:effectLst>
                  <a:outerShdw blurRad="38100" dist="38100" dir="2700000" algn="tl">
                    <a:srgbClr val="000000">
                      <a:alpha val="43137"/>
                    </a:srgbClr>
                  </a:outerShdw>
                </a:effectLst>
              </a:rPr>
              <a:t>While the mean/SD pair are can be checked with GRIM/GRIMMER, what information could be glean to help us understand the sample composition?</a:t>
            </a:r>
          </a:p>
          <a:p>
            <a:endParaRPr lang="en-CA" sz="2400" cap="non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97462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428F9F-90A8-4A92-BD47-B411F785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AD27C419-ED5A-41B2-8002-141D64246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9CF93ED-457C-4303-991F-7F2BC2FF9CCA}"/>
              </a:ext>
            </a:extLst>
          </p:cNvPr>
          <p:cNvPicPr>
            <a:picLocks noChangeAspect="1"/>
          </p:cNvPicPr>
          <p:nvPr/>
        </p:nvPicPr>
        <p:blipFill>
          <a:blip r:embed="rId3"/>
          <a:stretch>
            <a:fillRect/>
          </a:stretch>
        </p:blipFill>
        <p:spPr>
          <a:xfrm>
            <a:off x="643465" y="963321"/>
            <a:ext cx="6909479" cy="4940276"/>
          </a:xfrm>
          <a:prstGeom prst="roundRect">
            <a:avLst>
              <a:gd name="adj" fmla="val 3516"/>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BA061C32-0067-4E9B-A78F-96F19B94A0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6697E2B0-79F3-436C-B83F-05ECCAF6C772}"/>
              </a:ext>
            </a:extLst>
          </p:cNvPr>
          <p:cNvSpPr>
            <a:spLocks noGrp="1"/>
          </p:cNvSpPr>
          <p:nvPr>
            <p:ph sz="quarter" idx="13"/>
          </p:nvPr>
        </p:nvSpPr>
        <p:spPr>
          <a:xfrm>
            <a:off x="8196408" y="2367092"/>
            <a:ext cx="3352128" cy="3881309"/>
          </a:xfrm>
        </p:spPr>
        <p:txBody>
          <a:bodyPr>
            <a:normAutofit/>
          </a:bodyPr>
          <a:lstStyle/>
          <a:p>
            <a:r>
              <a:rPr lang="en-CA" sz="2400" cap="none" dirty="0">
                <a:effectLst>
                  <a:outerShdw blurRad="38100" dist="38100" dir="2700000" algn="tl">
                    <a:srgbClr val="000000">
                      <a:alpha val="43137"/>
                    </a:srgbClr>
                  </a:outerShdw>
                </a:effectLst>
              </a:rPr>
              <a:t>I requested 25 solutions, but SPRITE find 19 possible sample distributions</a:t>
            </a:r>
          </a:p>
          <a:p>
            <a:r>
              <a:rPr lang="en-CA" sz="2400" cap="none" dirty="0">
                <a:effectLst>
                  <a:outerShdw blurRad="38100" dist="38100" dir="2700000" algn="tl">
                    <a:srgbClr val="000000">
                      <a:alpha val="43137"/>
                    </a:srgbClr>
                  </a:outerShdw>
                </a:effectLst>
              </a:rPr>
              <a:t>Patterns could emerge from the solutions found</a:t>
            </a:r>
          </a:p>
          <a:p>
            <a:r>
              <a:rPr lang="en-CA" sz="2400" cap="none" dirty="0">
                <a:effectLst>
                  <a:outerShdw blurRad="38100" dist="38100" dir="2700000" algn="tl">
                    <a:srgbClr val="000000">
                      <a:alpha val="43137"/>
                    </a:srgbClr>
                  </a:outerShdw>
                </a:effectLst>
              </a:rPr>
              <a:t>No solution had many extreme values (1 or 5)</a:t>
            </a:r>
          </a:p>
        </p:txBody>
      </p:sp>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a:xfrm>
            <a:off x="8196408" y="640831"/>
            <a:ext cx="3352128" cy="1573863"/>
          </a:xfrm>
        </p:spPr>
        <p:txBody>
          <a:bodyPr>
            <a:normAutofit/>
          </a:bodyPr>
          <a:lstStyle/>
          <a:p>
            <a:r>
              <a:rPr lang="en-CA" cap="none" dirty="0"/>
              <a:t>SPRITE:</a:t>
            </a:r>
            <a:br>
              <a:rPr lang="en-CA" cap="none" dirty="0"/>
            </a:br>
            <a:r>
              <a:rPr lang="en-CA" cap="none" dirty="0"/>
              <a:t>A Quick Example</a:t>
            </a:r>
          </a:p>
        </p:txBody>
      </p:sp>
    </p:spTree>
    <p:extLst>
      <p:ext uri="{BB962C8B-B14F-4D97-AF65-F5344CB8AC3E}">
        <p14:creationId xmlns:p14="http://schemas.microsoft.com/office/powerpoint/2010/main" val="3085039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p:txBody>
          <a:bodyPr/>
          <a:lstStyle/>
          <a:p>
            <a:r>
              <a:rPr lang="en-CA" cap="none" dirty="0"/>
              <a:t>SPRITE:</a:t>
            </a:r>
            <a:br>
              <a:rPr lang="en-CA" cap="none" dirty="0"/>
            </a:br>
            <a:r>
              <a:rPr lang="en-CA" cap="none" dirty="0"/>
              <a:t>A Worked Example</a:t>
            </a:r>
          </a:p>
        </p:txBody>
      </p:sp>
      <p:sp>
        <p:nvSpPr>
          <p:cNvPr id="3" name="Content Placeholder 2">
            <a:extLst>
              <a:ext uri="{FF2B5EF4-FFF2-40B4-BE49-F238E27FC236}">
                <a16:creationId xmlns:a16="http://schemas.microsoft.com/office/drawing/2014/main" id="{6697E2B0-79F3-436C-B83F-05ECCAF6C772}"/>
              </a:ext>
            </a:extLst>
          </p:cNvPr>
          <p:cNvSpPr>
            <a:spLocks noGrp="1"/>
          </p:cNvSpPr>
          <p:nvPr>
            <p:ph sz="quarter" idx="13"/>
          </p:nvPr>
        </p:nvSpPr>
        <p:spPr/>
        <p:txBody>
          <a:bodyPr>
            <a:normAutofit/>
          </a:bodyPr>
          <a:lstStyle/>
          <a:p>
            <a:r>
              <a:rPr lang="en-CA" sz="2400" cap="none" dirty="0">
                <a:effectLst>
                  <a:outerShdw blurRad="38100" dist="38100" dir="2700000" algn="tl">
                    <a:srgbClr val="000000">
                      <a:alpha val="43137"/>
                    </a:srgbClr>
                  </a:outerShdw>
                </a:effectLst>
              </a:rPr>
              <a:t>This example came from a retracted article from the Food and Brand Lab at Cornell, “</a:t>
            </a:r>
            <a:r>
              <a:rPr lang="en-CA" sz="2400" i="1" cap="none" dirty="0"/>
              <a:t>Attractive names sustain increased vegetable intake in schools</a:t>
            </a:r>
            <a:r>
              <a:rPr lang="en-CA" sz="2400" cap="none" dirty="0"/>
              <a:t>” </a:t>
            </a:r>
            <a:r>
              <a:rPr lang="en-CA" sz="1800" cap="none" dirty="0"/>
              <a:t>(</a:t>
            </a:r>
            <a:r>
              <a:rPr lang="en-CA" sz="1800" cap="none" dirty="0" err="1"/>
              <a:t>Wansink</a:t>
            </a:r>
            <a:r>
              <a:rPr lang="en-CA" sz="1800" cap="none" dirty="0"/>
              <a:t> et al., 2012)</a:t>
            </a:r>
          </a:p>
          <a:p>
            <a:r>
              <a:rPr lang="en-CA" sz="2400" cap="none" dirty="0">
                <a:effectLst>
                  <a:outerShdw blurRad="38100" dist="38100" dir="2700000" algn="tl">
                    <a:srgbClr val="000000">
                      <a:alpha val="43137"/>
                    </a:srgbClr>
                  </a:outerShdw>
                </a:effectLst>
              </a:rPr>
              <a:t>Through the use of GRIM and GRIMMER, many inconsistencies were found the article issued a correction and then later the paper was retracted</a:t>
            </a:r>
          </a:p>
          <a:p>
            <a:r>
              <a:rPr lang="en-CA" sz="2400" cap="none" dirty="0">
                <a:effectLst>
                  <a:outerShdw blurRad="38100" dist="38100" dir="2700000" algn="tl">
                    <a:srgbClr val="000000">
                      <a:alpha val="43137"/>
                    </a:srgbClr>
                  </a:outerShdw>
                </a:effectLst>
              </a:rPr>
              <a:t>This example uses descriptive statistics regarding the average number of carrots taken by school children</a:t>
            </a:r>
          </a:p>
        </p:txBody>
      </p:sp>
    </p:spTree>
    <p:extLst>
      <p:ext uri="{BB962C8B-B14F-4D97-AF65-F5344CB8AC3E}">
        <p14:creationId xmlns:p14="http://schemas.microsoft.com/office/powerpoint/2010/main" val="1056799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p:txBody>
          <a:bodyPr/>
          <a:lstStyle/>
          <a:p>
            <a:r>
              <a:rPr lang="en-CA" cap="none" dirty="0"/>
              <a:t>SPRITE:</a:t>
            </a:r>
            <a:br>
              <a:rPr lang="en-CA" cap="none" dirty="0"/>
            </a:br>
            <a:r>
              <a:rPr lang="en-CA" cap="none" dirty="0"/>
              <a:t>A Worked Example</a:t>
            </a:r>
          </a:p>
        </p:txBody>
      </p:sp>
      <p:sp>
        <p:nvSpPr>
          <p:cNvPr id="3" name="Content Placeholder 2">
            <a:extLst>
              <a:ext uri="{FF2B5EF4-FFF2-40B4-BE49-F238E27FC236}">
                <a16:creationId xmlns:a16="http://schemas.microsoft.com/office/drawing/2014/main" id="{6697E2B0-79F3-436C-B83F-05ECCAF6C772}"/>
              </a:ext>
            </a:extLst>
          </p:cNvPr>
          <p:cNvSpPr>
            <a:spLocks noGrp="1"/>
          </p:cNvSpPr>
          <p:nvPr>
            <p:ph sz="quarter" idx="13"/>
          </p:nvPr>
        </p:nvSpPr>
        <p:spPr/>
        <p:txBody>
          <a:bodyPr>
            <a:normAutofit/>
          </a:bodyPr>
          <a:lstStyle/>
          <a:p>
            <a:endParaRPr lang="en-CA" sz="2400" cap="none"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A0D6EA9A-F41E-4600-A03A-B63C20F0BB2A}"/>
              </a:ext>
            </a:extLst>
          </p:cNvPr>
          <p:cNvPicPr>
            <a:picLocks noChangeAspect="1"/>
          </p:cNvPicPr>
          <p:nvPr/>
        </p:nvPicPr>
        <p:blipFill>
          <a:blip r:embed="rId2"/>
          <a:stretch>
            <a:fillRect/>
          </a:stretch>
        </p:blipFill>
        <p:spPr>
          <a:xfrm>
            <a:off x="1436567" y="2214694"/>
            <a:ext cx="9318240" cy="2428614"/>
          </a:xfrm>
          <a:prstGeom prst="rect">
            <a:avLst/>
          </a:prstGeom>
        </p:spPr>
      </p:pic>
      <p:sp>
        <p:nvSpPr>
          <p:cNvPr id="5" name="Rectangle 4">
            <a:extLst>
              <a:ext uri="{FF2B5EF4-FFF2-40B4-BE49-F238E27FC236}">
                <a16:creationId xmlns:a16="http://schemas.microsoft.com/office/drawing/2014/main" id="{9FD670C1-5B5E-4C1B-B406-8E092BBD07DC}"/>
              </a:ext>
            </a:extLst>
          </p:cNvPr>
          <p:cNvSpPr/>
          <p:nvPr/>
        </p:nvSpPr>
        <p:spPr>
          <a:xfrm>
            <a:off x="4000500" y="3528295"/>
            <a:ext cx="1257300" cy="320040"/>
          </a:xfrm>
          <a:prstGeom prst="rect">
            <a:avLst/>
          </a:prstGeom>
          <a:noFill/>
          <a:ln w="19050">
            <a:solidFill>
              <a:srgbClr val="FF0000"/>
            </a:solidFill>
          </a:ln>
          <a:effectLst>
            <a:glow rad="76200">
              <a:srgbClr val="FF0000">
                <a:alpha val="5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Rectangle 5">
            <a:extLst>
              <a:ext uri="{FF2B5EF4-FFF2-40B4-BE49-F238E27FC236}">
                <a16:creationId xmlns:a16="http://schemas.microsoft.com/office/drawing/2014/main" id="{751C32FB-8BFF-41FD-B9EC-55737DF5F549}"/>
              </a:ext>
            </a:extLst>
          </p:cNvPr>
          <p:cNvSpPr/>
          <p:nvPr/>
        </p:nvSpPr>
        <p:spPr>
          <a:xfrm>
            <a:off x="4305300" y="2806406"/>
            <a:ext cx="660400" cy="320040"/>
          </a:xfrm>
          <a:prstGeom prst="rect">
            <a:avLst/>
          </a:prstGeom>
          <a:noFill/>
          <a:ln w="19050">
            <a:solidFill>
              <a:srgbClr val="FF0000"/>
            </a:solidFill>
          </a:ln>
          <a:effectLst>
            <a:glow rad="76200">
              <a:srgbClr val="FF0000">
                <a:alpha val="5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185431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p:txBody>
          <a:bodyPr/>
          <a:lstStyle/>
          <a:p>
            <a:r>
              <a:rPr lang="en-CA" cap="none" dirty="0"/>
              <a:t>SPRITE:</a:t>
            </a:r>
            <a:br>
              <a:rPr lang="en-CA" cap="none" dirty="0"/>
            </a:br>
            <a:r>
              <a:rPr lang="en-CA" cap="none" dirty="0"/>
              <a:t>A Worked Example</a:t>
            </a:r>
          </a:p>
        </p:txBody>
      </p:sp>
      <p:sp>
        <p:nvSpPr>
          <p:cNvPr id="3" name="Content Placeholder 2">
            <a:extLst>
              <a:ext uri="{FF2B5EF4-FFF2-40B4-BE49-F238E27FC236}">
                <a16:creationId xmlns:a16="http://schemas.microsoft.com/office/drawing/2014/main" id="{6697E2B0-79F3-436C-B83F-05ECCAF6C772}"/>
              </a:ext>
            </a:extLst>
          </p:cNvPr>
          <p:cNvSpPr>
            <a:spLocks noGrp="1"/>
          </p:cNvSpPr>
          <p:nvPr>
            <p:ph sz="quarter" idx="13"/>
          </p:nvPr>
        </p:nvSpPr>
        <p:spPr/>
        <p:txBody>
          <a:bodyPr>
            <a:noAutofit/>
          </a:bodyPr>
          <a:lstStyle/>
          <a:p>
            <a:r>
              <a:rPr lang="en-CA" sz="2400" cap="none" dirty="0">
                <a:effectLst>
                  <a:outerShdw blurRad="38100" dist="38100" dir="2700000" algn="tl">
                    <a:srgbClr val="000000">
                      <a:alpha val="43137"/>
                    </a:srgbClr>
                  </a:outerShdw>
                </a:effectLst>
              </a:rPr>
              <a:t>Using the descriptive stats from the number of carrots eaten in the “X-ray vision Carrots” condition, M = 11.3, SD = 16.3, and n = 32</a:t>
            </a:r>
          </a:p>
          <a:p>
            <a:r>
              <a:rPr lang="en-CA" sz="2400" cap="none" dirty="0">
                <a:effectLst>
                  <a:outerShdw blurRad="38100" dist="38100" dir="2700000" algn="tl">
                    <a:srgbClr val="000000">
                      <a:alpha val="43137"/>
                    </a:srgbClr>
                  </a:outerShdw>
                </a:effectLst>
              </a:rPr>
              <a:t>GRIM and GRIMMER found no inconsistencies with these summary statistics</a:t>
            </a:r>
          </a:p>
          <a:p>
            <a:r>
              <a:rPr lang="en-CA" sz="2400" cap="none" dirty="0">
                <a:effectLst>
                  <a:outerShdw blurRad="38100" dist="38100" dir="2700000" algn="tl">
                    <a:srgbClr val="000000">
                      <a:alpha val="43137"/>
                    </a:srgbClr>
                  </a:outerShdw>
                </a:effectLst>
              </a:rPr>
              <a:t>So I used SPRITE to play around and take a peak at some plausible distributions</a:t>
            </a:r>
          </a:p>
          <a:p>
            <a:r>
              <a:rPr lang="en-CA" sz="2400" cap="none" dirty="0">
                <a:effectLst>
                  <a:outerShdw blurRad="38100" dist="38100" dir="2700000" algn="tl">
                    <a:srgbClr val="000000">
                      <a:alpha val="43137"/>
                    </a:srgbClr>
                  </a:outerShdw>
                </a:effectLst>
              </a:rPr>
              <a:t>SPRITE needed some additional constraints</a:t>
            </a:r>
          </a:p>
          <a:p>
            <a:pPr lvl="1"/>
            <a:r>
              <a:rPr lang="en-CA" sz="2400" cap="none" dirty="0">
                <a:effectLst>
                  <a:outerShdw blurRad="38100" dist="38100" dir="2700000" algn="tl">
                    <a:srgbClr val="000000">
                      <a:alpha val="43137"/>
                    </a:srgbClr>
                  </a:outerShdw>
                </a:effectLst>
              </a:rPr>
              <a:t>Lower bound of 0</a:t>
            </a:r>
          </a:p>
          <a:p>
            <a:pPr lvl="1"/>
            <a:r>
              <a:rPr lang="en-CA" sz="2400" cap="none" dirty="0">
                <a:effectLst>
                  <a:outerShdw blurRad="38100" dist="38100" dir="2700000" algn="tl">
                    <a:srgbClr val="000000">
                      <a:alpha val="43137"/>
                    </a:srgbClr>
                  </a:outerShdw>
                </a:effectLst>
              </a:rPr>
              <a:t>Upper bound started at 20 and incremented upward until a solution was found</a:t>
            </a:r>
          </a:p>
        </p:txBody>
      </p:sp>
    </p:spTree>
    <p:extLst>
      <p:ext uri="{BB962C8B-B14F-4D97-AF65-F5344CB8AC3E}">
        <p14:creationId xmlns:p14="http://schemas.microsoft.com/office/powerpoint/2010/main" val="884524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428F9F-90A8-4A92-BD47-B411F785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AD27C419-ED5A-41B2-8002-141D64246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293DD68-C049-4B6A-BB17-EEECC923B68F}"/>
              </a:ext>
            </a:extLst>
          </p:cNvPr>
          <p:cNvPicPr>
            <a:picLocks noChangeAspect="1"/>
          </p:cNvPicPr>
          <p:nvPr/>
        </p:nvPicPr>
        <p:blipFill>
          <a:blip r:embed="rId3"/>
          <a:stretch>
            <a:fillRect/>
          </a:stretch>
        </p:blipFill>
        <p:spPr>
          <a:xfrm>
            <a:off x="961778" y="618517"/>
            <a:ext cx="6272852" cy="5629884"/>
          </a:xfrm>
          <a:prstGeom prst="roundRect">
            <a:avLst>
              <a:gd name="adj" fmla="val 3516"/>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BA061C32-0067-4E9B-A78F-96F19B94A0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6697E2B0-79F3-436C-B83F-05ECCAF6C772}"/>
              </a:ext>
            </a:extLst>
          </p:cNvPr>
          <p:cNvSpPr>
            <a:spLocks noGrp="1"/>
          </p:cNvSpPr>
          <p:nvPr>
            <p:ph sz="quarter" idx="13"/>
          </p:nvPr>
        </p:nvSpPr>
        <p:spPr>
          <a:xfrm>
            <a:off x="8196408" y="2367092"/>
            <a:ext cx="3352128" cy="3881309"/>
          </a:xfrm>
        </p:spPr>
        <p:txBody>
          <a:bodyPr>
            <a:normAutofit/>
          </a:bodyPr>
          <a:lstStyle/>
          <a:p>
            <a:r>
              <a:rPr lang="en-CA" sz="2400" cap="none" dirty="0">
                <a:effectLst>
                  <a:outerShdw blurRad="38100" dist="38100" dir="2700000" algn="tl">
                    <a:srgbClr val="000000">
                      <a:alpha val="43137"/>
                    </a:srgbClr>
                  </a:outerShdw>
                </a:effectLst>
              </a:rPr>
              <a:t>This is the first possible sample distribution SPRITE found using an upper bound of 37 carrots</a:t>
            </a:r>
          </a:p>
          <a:p>
            <a:r>
              <a:rPr lang="en-CA" sz="2400" cap="none" dirty="0">
                <a:effectLst>
                  <a:outerShdw blurRad="38100" dist="38100" dir="2700000" algn="tl">
                    <a:srgbClr val="000000">
                      <a:alpha val="43137"/>
                    </a:srgbClr>
                  </a:outerShdw>
                </a:effectLst>
              </a:rPr>
              <a:t>20 children “ate” 1 carrot</a:t>
            </a:r>
          </a:p>
          <a:p>
            <a:r>
              <a:rPr lang="en-CA" sz="2400" cap="none" dirty="0">
                <a:effectLst>
                  <a:outerShdw blurRad="38100" dist="38100" dir="2700000" algn="tl">
                    <a:srgbClr val="000000">
                      <a:alpha val="43137"/>
                    </a:srgbClr>
                  </a:outerShdw>
                </a:effectLst>
              </a:rPr>
              <a:t>8 children “ate” 37!</a:t>
            </a:r>
          </a:p>
        </p:txBody>
      </p:sp>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a:xfrm>
            <a:off x="8196408" y="640831"/>
            <a:ext cx="3352128" cy="1573863"/>
          </a:xfrm>
        </p:spPr>
        <p:txBody>
          <a:bodyPr>
            <a:normAutofit/>
          </a:bodyPr>
          <a:lstStyle/>
          <a:p>
            <a:r>
              <a:rPr lang="en-CA" cap="none" dirty="0"/>
              <a:t>SPRITE:</a:t>
            </a:r>
            <a:br>
              <a:rPr lang="en-CA" cap="none" dirty="0"/>
            </a:br>
            <a:r>
              <a:rPr lang="en-CA" cap="none" dirty="0"/>
              <a:t>A Worked Example</a:t>
            </a:r>
          </a:p>
        </p:txBody>
      </p:sp>
    </p:spTree>
    <p:extLst>
      <p:ext uri="{BB962C8B-B14F-4D97-AF65-F5344CB8AC3E}">
        <p14:creationId xmlns:p14="http://schemas.microsoft.com/office/powerpoint/2010/main" val="132100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5A428F9F-90A8-4A92-BD47-B411F785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D27C419-ED5A-41B2-8002-141D64246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3D7B2A4-AC2E-424A-BA25-77DEE75595D0}"/>
              </a:ext>
            </a:extLst>
          </p:cNvPr>
          <p:cNvPicPr>
            <a:picLocks noChangeAspect="1"/>
          </p:cNvPicPr>
          <p:nvPr/>
        </p:nvPicPr>
        <p:blipFill>
          <a:blip r:embed="rId3"/>
          <a:stretch>
            <a:fillRect/>
          </a:stretch>
        </p:blipFill>
        <p:spPr>
          <a:xfrm>
            <a:off x="962070" y="618517"/>
            <a:ext cx="6272268" cy="5629884"/>
          </a:xfrm>
          <a:prstGeom prst="roundRect">
            <a:avLst>
              <a:gd name="adj" fmla="val 3516"/>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0" name="Picture 13">
            <a:extLst>
              <a:ext uri="{FF2B5EF4-FFF2-40B4-BE49-F238E27FC236}">
                <a16:creationId xmlns:a16="http://schemas.microsoft.com/office/drawing/2014/main" id="{BA061C32-0067-4E9B-A78F-96F19B94A0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6697E2B0-79F3-436C-B83F-05ECCAF6C772}"/>
              </a:ext>
            </a:extLst>
          </p:cNvPr>
          <p:cNvSpPr>
            <a:spLocks noGrp="1"/>
          </p:cNvSpPr>
          <p:nvPr>
            <p:ph sz="quarter" idx="13"/>
          </p:nvPr>
        </p:nvSpPr>
        <p:spPr>
          <a:xfrm>
            <a:off x="8196408" y="2367092"/>
            <a:ext cx="3352128" cy="3881309"/>
          </a:xfrm>
        </p:spPr>
        <p:txBody>
          <a:bodyPr>
            <a:normAutofit/>
          </a:bodyPr>
          <a:lstStyle/>
          <a:p>
            <a:r>
              <a:rPr lang="en-CA" sz="2400" cap="none" dirty="0">
                <a:effectLst>
                  <a:outerShdw blurRad="38100" dist="38100" dir="2700000" algn="tl">
                    <a:srgbClr val="000000">
                      <a:alpha val="43137"/>
                    </a:srgbClr>
                  </a:outerShdw>
                </a:effectLst>
              </a:rPr>
              <a:t>After moving the upper bound to 55 carrots, the distribution start to look like one might expect</a:t>
            </a:r>
          </a:p>
          <a:p>
            <a:r>
              <a:rPr lang="en-CA" sz="2400" cap="none" dirty="0">
                <a:effectLst>
                  <a:outerShdw blurRad="38100" dist="38100" dir="2700000" algn="tl">
                    <a:srgbClr val="000000">
                      <a:alpha val="43137"/>
                    </a:srgbClr>
                  </a:outerShdw>
                </a:effectLst>
              </a:rPr>
              <a:t>Many children taking small numbers of carrots</a:t>
            </a:r>
          </a:p>
          <a:p>
            <a:r>
              <a:rPr lang="en-CA" sz="2400" cap="none" dirty="0">
                <a:effectLst>
                  <a:outerShdw blurRad="38100" dist="38100" dir="2700000" algn="tl">
                    <a:srgbClr val="000000">
                      <a:alpha val="43137"/>
                    </a:srgbClr>
                  </a:outerShdw>
                </a:effectLst>
              </a:rPr>
              <a:t>But this still requires 1-3 children to load up</a:t>
            </a:r>
          </a:p>
        </p:txBody>
      </p:sp>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a:xfrm>
            <a:off x="8196408" y="640831"/>
            <a:ext cx="3352128" cy="1573863"/>
          </a:xfrm>
        </p:spPr>
        <p:txBody>
          <a:bodyPr>
            <a:normAutofit/>
          </a:bodyPr>
          <a:lstStyle/>
          <a:p>
            <a:r>
              <a:rPr lang="en-CA" cap="none"/>
              <a:t>SPRITE:</a:t>
            </a:r>
            <a:br>
              <a:rPr lang="en-CA" cap="none"/>
            </a:br>
            <a:r>
              <a:rPr lang="en-CA" cap="none"/>
              <a:t>A Worked Example</a:t>
            </a:r>
            <a:endParaRPr lang="en-CA" cap="none" dirty="0"/>
          </a:p>
        </p:txBody>
      </p:sp>
    </p:spTree>
    <p:extLst>
      <p:ext uri="{BB962C8B-B14F-4D97-AF65-F5344CB8AC3E}">
        <p14:creationId xmlns:p14="http://schemas.microsoft.com/office/powerpoint/2010/main" val="1145355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p:txBody>
          <a:bodyPr/>
          <a:lstStyle/>
          <a:p>
            <a:r>
              <a:rPr lang="en-CA" dirty="0"/>
              <a:t>Background</a:t>
            </a:r>
            <a:br>
              <a:rPr lang="en-CA" dirty="0"/>
            </a:br>
            <a:endParaRPr lang="en-CA" dirty="0"/>
          </a:p>
        </p:txBody>
      </p:sp>
      <p:sp>
        <p:nvSpPr>
          <p:cNvPr id="3" name="Content Placeholder 2">
            <a:extLst>
              <a:ext uri="{FF2B5EF4-FFF2-40B4-BE49-F238E27FC236}">
                <a16:creationId xmlns:a16="http://schemas.microsoft.com/office/drawing/2014/main" id="{6697E2B0-79F3-436C-B83F-05ECCAF6C772}"/>
              </a:ext>
            </a:extLst>
          </p:cNvPr>
          <p:cNvSpPr>
            <a:spLocks noGrp="1"/>
          </p:cNvSpPr>
          <p:nvPr>
            <p:ph sz="quarter" idx="13"/>
          </p:nvPr>
        </p:nvSpPr>
        <p:spPr/>
        <p:txBody>
          <a:bodyPr>
            <a:normAutofit/>
          </a:bodyPr>
          <a:lstStyle/>
          <a:p>
            <a:r>
              <a:rPr lang="en-CA" sz="2400" cap="none" dirty="0"/>
              <a:t>As researchers, we are trained to be critical of the research we consume</a:t>
            </a:r>
          </a:p>
          <a:p>
            <a:r>
              <a:rPr lang="en-CA" sz="2400" cap="none" dirty="0"/>
              <a:t>We should be both charitable and exacting in our critiques about everything from study design and statistical analyses to the reporting and interpretation of results</a:t>
            </a:r>
          </a:p>
          <a:p>
            <a:r>
              <a:rPr lang="en-CA" sz="2400" cap="none" dirty="0"/>
              <a:t>In order to progress, science needs both innovation and self-correction, but self-correction does not happen by default		</a:t>
            </a:r>
            <a:r>
              <a:rPr lang="en-CA" sz="1800" cap="none" dirty="0"/>
              <a:t>(</a:t>
            </a:r>
            <a:r>
              <a:rPr lang="en-CA" sz="1800" cap="none" dirty="0" err="1"/>
              <a:t>Nosek</a:t>
            </a:r>
            <a:r>
              <a:rPr lang="en-CA" sz="1800" cap="none" dirty="0"/>
              <a:t> et. al, 2015;  Ioannidis, 2012)</a:t>
            </a:r>
          </a:p>
        </p:txBody>
      </p:sp>
    </p:spTree>
    <p:extLst>
      <p:ext uri="{BB962C8B-B14F-4D97-AF65-F5344CB8AC3E}">
        <p14:creationId xmlns:p14="http://schemas.microsoft.com/office/powerpoint/2010/main" val="1445848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p:txBody>
          <a:bodyPr/>
          <a:lstStyle/>
          <a:p>
            <a:r>
              <a:rPr lang="en-CA" cap="none" dirty="0"/>
              <a:t>SPRITE:</a:t>
            </a:r>
            <a:br>
              <a:rPr lang="en-CA" cap="none" dirty="0"/>
            </a:br>
            <a:r>
              <a:rPr lang="en-CA" cap="none" dirty="0"/>
              <a:t>A Worked Example 2.0</a:t>
            </a:r>
          </a:p>
        </p:txBody>
      </p:sp>
      <p:sp>
        <p:nvSpPr>
          <p:cNvPr id="3" name="Content Placeholder 2">
            <a:extLst>
              <a:ext uri="{FF2B5EF4-FFF2-40B4-BE49-F238E27FC236}">
                <a16:creationId xmlns:a16="http://schemas.microsoft.com/office/drawing/2014/main" id="{6697E2B0-79F3-436C-B83F-05ECCAF6C772}"/>
              </a:ext>
            </a:extLst>
          </p:cNvPr>
          <p:cNvSpPr>
            <a:spLocks noGrp="1"/>
          </p:cNvSpPr>
          <p:nvPr>
            <p:ph sz="quarter" idx="13"/>
          </p:nvPr>
        </p:nvSpPr>
        <p:spPr/>
        <p:txBody>
          <a:bodyPr>
            <a:noAutofit/>
          </a:bodyPr>
          <a:lstStyle/>
          <a:p>
            <a:r>
              <a:rPr lang="en-CA" sz="2400" cap="none" dirty="0">
                <a:effectLst>
                  <a:outerShdw blurRad="38100" dist="38100" dir="2700000" algn="tl">
                    <a:srgbClr val="000000">
                      <a:alpha val="43137"/>
                    </a:srgbClr>
                  </a:outerShdw>
                </a:effectLst>
              </a:rPr>
              <a:t>This next example was taken from the “Many Labs 2” replication study </a:t>
            </a:r>
            <a:r>
              <a:rPr lang="en-CA" sz="1800" cap="none" dirty="0">
                <a:effectLst>
                  <a:outerShdw blurRad="38100" dist="38100" dir="2700000" algn="tl">
                    <a:srgbClr val="000000">
                      <a:alpha val="43137"/>
                    </a:srgbClr>
                  </a:outerShdw>
                </a:effectLst>
              </a:rPr>
              <a:t>(Klein et al., 2018)</a:t>
            </a:r>
          </a:p>
          <a:p>
            <a:r>
              <a:rPr lang="en-CA" sz="2400" cap="none" dirty="0">
                <a:effectLst>
                  <a:outerShdw blurRad="38100" dist="38100" dir="2700000" algn="tl">
                    <a:srgbClr val="000000">
                      <a:alpha val="43137"/>
                    </a:srgbClr>
                  </a:outerShdw>
                </a:effectLst>
              </a:rPr>
              <a:t>I was curious if subjects in the original study responded similarly to the aggregate sample collected in the replication study</a:t>
            </a:r>
          </a:p>
          <a:p>
            <a:r>
              <a:rPr lang="en-CA" sz="2400" cap="none" dirty="0">
                <a:effectLst>
                  <a:outerShdw blurRad="38100" dist="38100" dir="2700000" algn="tl">
                    <a:srgbClr val="000000">
                      <a:alpha val="43137"/>
                    </a:srgbClr>
                  </a:outerShdw>
                </a:effectLst>
              </a:rPr>
              <a:t>I found a study with </a:t>
            </a:r>
            <a:r>
              <a:rPr lang="en-CA" sz="2400" cap="none" dirty="0" err="1">
                <a:effectLst>
                  <a:outerShdw blurRad="38100" dist="38100" dir="2700000" algn="tl">
                    <a:srgbClr val="000000">
                      <a:alpha val="43137"/>
                    </a:srgbClr>
                  </a:outerShdw>
                </a:effectLst>
              </a:rPr>
              <a:t>SPRITEable</a:t>
            </a:r>
            <a:r>
              <a:rPr lang="en-CA" sz="2400" cap="none" dirty="0">
                <a:effectLst>
                  <a:outerShdw blurRad="38100" dist="38100" dir="2700000" algn="tl">
                    <a:srgbClr val="000000">
                      <a:alpha val="43137"/>
                    </a:srgbClr>
                  </a:outerShdw>
                </a:effectLst>
              </a:rPr>
              <a:t> data (Likert-type with known constraints) and started to explore</a:t>
            </a:r>
          </a:p>
        </p:txBody>
      </p:sp>
    </p:spTree>
    <p:extLst>
      <p:ext uri="{BB962C8B-B14F-4D97-AF65-F5344CB8AC3E}">
        <p14:creationId xmlns:p14="http://schemas.microsoft.com/office/powerpoint/2010/main" val="3440094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p:txBody>
          <a:bodyPr/>
          <a:lstStyle/>
          <a:p>
            <a:r>
              <a:rPr lang="en-CA" cap="none" dirty="0"/>
              <a:t>SPRITE:</a:t>
            </a:r>
            <a:br>
              <a:rPr lang="en-CA" cap="none" dirty="0"/>
            </a:br>
            <a:r>
              <a:rPr lang="en-CA" cap="none" dirty="0"/>
              <a:t>A Worked Example 2.0</a:t>
            </a:r>
          </a:p>
        </p:txBody>
      </p:sp>
      <p:graphicFrame>
        <p:nvGraphicFramePr>
          <p:cNvPr id="4" name="Content Placeholder 3">
            <a:extLst>
              <a:ext uri="{FF2B5EF4-FFF2-40B4-BE49-F238E27FC236}">
                <a16:creationId xmlns:a16="http://schemas.microsoft.com/office/drawing/2014/main" id="{A2E17879-8FDA-49B7-9D54-EC630D01ED74}"/>
              </a:ext>
            </a:extLst>
          </p:cNvPr>
          <p:cNvGraphicFramePr>
            <a:graphicFrameLocks noGrp="1"/>
          </p:cNvGraphicFramePr>
          <p:nvPr>
            <p:ph sz="quarter" idx="13"/>
            <p:extLst>
              <p:ext uri="{D42A27DB-BD31-4B8C-83A1-F6EECF244321}">
                <p14:modId xmlns:p14="http://schemas.microsoft.com/office/powerpoint/2010/main" val="4053878899"/>
              </p:ext>
            </p:extLst>
          </p:nvPr>
        </p:nvGraphicFramePr>
        <p:xfrm>
          <a:off x="914400" y="3281363"/>
          <a:ext cx="5016501" cy="1483360"/>
        </p:xfrm>
        <a:graphic>
          <a:graphicData uri="http://schemas.openxmlformats.org/drawingml/2006/table">
            <a:tbl>
              <a:tblPr firstRow="1" bandRow="1">
                <a:tableStyleId>{5C22544A-7EE6-4342-B048-85BDC9FD1C3A}</a:tableStyleId>
              </a:tblPr>
              <a:tblGrid>
                <a:gridCol w="1672167">
                  <a:extLst>
                    <a:ext uri="{9D8B030D-6E8A-4147-A177-3AD203B41FA5}">
                      <a16:colId xmlns:a16="http://schemas.microsoft.com/office/drawing/2014/main" val="3095842450"/>
                    </a:ext>
                  </a:extLst>
                </a:gridCol>
                <a:gridCol w="1672167">
                  <a:extLst>
                    <a:ext uri="{9D8B030D-6E8A-4147-A177-3AD203B41FA5}">
                      <a16:colId xmlns:a16="http://schemas.microsoft.com/office/drawing/2014/main" val="1302258603"/>
                    </a:ext>
                  </a:extLst>
                </a:gridCol>
                <a:gridCol w="1672167">
                  <a:extLst>
                    <a:ext uri="{9D8B030D-6E8A-4147-A177-3AD203B41FA5}">
                      <a16:colId xmlns:a16="http://schemas.microsoft.com/office/drawing/2014/main" val="2546766538"/>
                    </a:ext>
                  </a:extLst>
                </a:gridCol>
              </a:tblGrid>
              <a:tr h="370840">
                <a:tc>
                  <a:txBody>
                    <a:bodyPr/>
                    <a:lstStyle/>
                    <a:p>
                      <a:endParaRPr lang="en-CA" dirty="0"/>
                    </a:p>
                  </a:txBody>
                  <a:tcPr/>
                </a:tc>
                <a:tc>
                  <a:txBody>
                    <a:bodyPr/>
                    <a:lstStyle/>
                    <a:p>
                      <a:r>
                        <a:rPr lang="en-CA" dirty="0"/>
                        <a:t>Consumer</a:t>
                      </a:r>
                    </a:p>
                  </a:txBody>
                  <a:tcPr/>
                </a:tc>
                <a:tc>
                  <a:txBody>
                    <a:bodyPr/>
                    <a:lstStyle/>
                    <a:p>
                      <a:r>
                        <a:rPr lang="en-CA" dirty="0"/>
                        <a:t>Control</a:t>
                      </a:r>
                    </a:p>
                  </a:txBody>
                  <a:tcPr/>
                </a:tc>
                <a:extLst>
                  <a:ext uri="{0D108BD9-81ED-4DB2-BD59-A6C34878D82A}">
                    <a16:rowId xmlns:a16="http://schemas.microsoft.com/office/drawing/2014/main" val="2588975035"/>
                  </a:ext>
                </a:extLst>
              </a:tr>
              <a:tr h="370840">
                <a:tc>
                  <a:txBody>
                    <a:bodyPr/>
                    <a:lstStyle/>
                    <a:p>
                      <a:r>
                        <a:rPr lang="en-CA" dirty="0"/>
                        <a:t>Mean</a:t>
                      </a:r>
                    </a:p>
                  </a:txBody>
                  <a:tcPr/>
                </a:tc>
                <a:tc>
                  <a:txBody>
                    <a:bodyPr/>
                    <a:lstStyle/>
                    <a:p>
                      <a:r>
                        <a:rPr lang="en-CA" dirty="0"/>
                        <a:t>4.08</a:t>
                      </a:r>
                    </a:p>
                  </a:txBody>
                  <a:tcPr/>
                </a:tc>
                <a:tc>
                  <a:txBody>
                    <a:bodyPr/>
                    <a:lstStyle/>
                    <a:p>
                      <a:r>
                        <a:rPr lang="en-CA" dirty="0"/>
                        <a:t>5.33</a:t>
                      </a:r>
                    </a:p>
                  </a:txBody>
                  <a:tcPr/>
                </a:tc>
                <a:extLst>
                  <a:ext uri="{0D108BD9-81ED-4DB2-BD59-A6C34878D82A}">
                    <a16:rowId xmlns:a16="http://schemas.microsoft.com/office/drawing/2014/main" val="85165177"/>
                  </a:ext>
                </a:extLst>
              </a:tr>
              <a:tr h="370840">
                <a:tc>
                  <a:txBody>
                    <a:bodyPr/>
                    <a:lstStyle/>
                    <a:p>
                      <a:r>
                        <a:rPr lang="en-CA" dirty="0"/>
                        <a:t>SD</a:t>
                      </a:r>
                    </a:p>
                  </a:txBody>
                  <a:tcPr/>
                </a:tc>
                <a:tc>
                  <a:txBody>
                    <a:bodyPr/>
                    <a:lstStyle/>
                    <a:p>
                      <a:r>
                        <a:rPr lang="en-CA" dirty="0"/>
                        <a:t>1.56</a:t>
                      </a:r>
                    </a:p>
                  </a:txBody>
                  <a:tcPr/>
                </a:tc>
                <a:tc>
                  <a:txBody>
                    <a:bodyPr/>
                    <a:lstStyle/>
                    <a:p>
                      <a:r>
                        <a:rPr lang="en-CA" dirty="0"/>
                        <a:t>1.30</a:t>
                      </a:r>
                    </a:p>
                  </a:txBody>
                  <a:tcPr/>
                </a:tc>
                <a:extLst>
                  <a:ext uri="{0D108BD9-81ED-4DB2-BD59-A6C34878D82A}">
                    <a16:rowId xmlns:a16="http://schemas.microsoft.com/office/drawing/2014/main" val="1116399396"/>
                  </a:ext>
                </a:extLst>
              </a:tr>
              <a:tr h="370840">
                <a:tc>
                  <a:txBody>
                    <a:bodyPr/>
                    <a:lstStyle/>
                    <a:p>
                      <a:r>
                        <a:rPr lang="en-CA" dirty="0"/>
                        <a:t>Sample Size</a:t>
                      </a:r>
                    </a:p>
                  </a:txBody>
                  <a:tcPr/>
                </a:tc>
                <a:tc>
                  <a:txBody>
                    <a:bodyPr/>
                    <a:lstStyle/>
                    <a:p>
                      <a:r>
                        <a:rPr lang="en-CA" dirty="0"/>
                        <a:t>38/39</a:t>
                      </a:r>
                    </a:p>
                  </a:txBody>
                  <a:tcPr/>
                </a:tc>
                <a:tc>
                  <a:txBody>
                    <a:bodyPr/>
                    <a:lstStyle/>
                    <a:p>
                      <a:r>
                        <a:rPr lang="en-CA" dirty="0"/>
                        <a:t>38/39</a:t>
                      </a:r>
                    </a:p>
                  </a:txBody>
                  <a:tcPr/>
                </a:tc>
                <a:extLst>
                  <a:ext uri="{0D108BD9-81ED-4DB2-BD59-A6C34878D82A}">
                    <a16:rowId xmlns:a16="http://schemas.microsoft.com/office/drawing/2014/main" val="867670841"/>
                  </a:ext>
                </a:extLst>
              </a:tr>
            </a:tbl>
          </a:graphicData>
        </a:graphic>
      </p:graphicFrame>
      <p:graphicFrame>
        <p:nvGraphicFramePr>
          <p:cNvPr id="5" name="Content Placeholder 3">
            <a:extLst>
              <a:ext uri="{FF2B5EF4-FFF2-40B4-BE49-F238E27FC236}">
                <a16:creationId xmlns:a16="http://schemas.microsoft.com/office/drawing/2014/main" id="{0EBEF682-9D25-45F5-8F52-ED2170A29508}"/>
              </a:ext>
            </a:extLst>
          </p:cNvPr>
          <p:cNvGraphicFramePr>
            <a:graphicFrameLocks/>
          </p:cNvGraphicFramePr>
          <p:nvPr>
            <p:extLst>
              <p:ext uri="{D42A27DB-BD31-4B8C-83A1-F6EECF244321}">
                <p14:modId xmlns:p14="http://schemas.microsoft.com/office/powerpoint/2010/main" val="2028568765"/>
              </p:ext>
            </p:extLst>
          </p:nvPr>
        </p:nvGraphicFramePr>
        <p:xfrm>
          <a:off x="6261100" y="3260726"/>
          <a:ext cx="5016501" cy="1483360"/>
        </p:xfrm>
        <a:graphic>
          <a:graphicData uri="http://schemas.openxmlformats.org/drawingml/2006/table">
            <a:tbl>
              <a:tblPr firstRow="1" bandRow="1">
                <a:tableStyleId>{5C22544A-7EE6-4342-B048-85BDC9FD1C3A}</a:tableStyleId>
              </a:tblPr>
              <a:tblGrid>
                <a:gridCol w="1672167">
                  <a:extLst>
                    <a:ext uri="{9D8B030D-6E8A-4147-A177-3AD203B41FA5}">
                      <a16:colId xmlns:a16="http://schemas.microsoft.com/office/drawing/2014/main" val="3095842450"/>
                    </a:ext>
                  </a:extLst>
                </a:gridCol>
                <a:gridCol w="1672167">
                  <a:extLst>
                    <a:ext uri="{9D8B030D-6E8A-4147-A177-3AD203B41FA5}">
                      <a16:colId xmlns:a16="http://schemas.microsoft.com/office/drawing/2014/main" val="1302258603"/>
                    </a:ext>
                  </a:extLst>
                </a:gridCol>
                <a:gridCol w="1672167">
                  <a:extLst>
                    <a:ext uri="{9D8B030D-6E8A-4147-A177-3AD203B41FA5}">
                      <a16:colId xmlns:a16="http://schemas.microsoft.com/office/drawing/2014/main" val="3864806556"/>
                    </a:ext>
                  </a:extLst>
                </a:gridCol>
              </a:tblGrid>
              <a:tr h="370840">
                <a:tc>
                  <a:txBody>
                    <a:bodyPr/>
                    <a:lstStyle/>
                    <a:p>
                      <a:endParaRPr lang="en-CA" dirty="0"/>
                    </a:p>
                  </a:txBody>
                  <a:tcPr/>
                </a:tc>
                <a:tc>
                  <a:txBody>
                    <a:bodyPr/>
                    <a:lstStyle/>
                    <a:p>
                      <a:r>
                        <a:rPr lang="en-CA" dirty="0"/>
                        <a:t>Consumer</a:t>
                      </a:r>
                    </a:p>
                  </a:txBody>
                  <a:tcPr/>
                </a:tc>
                <a:tc>
                  <a:txBody>
                    <a:bodyPr/>
                    <a:lstStyle/>
                    <a:p>
                      <a:r>
                        <a:rPr lang="en-CA" dirty="0"/>
                        <a:t>Control</a:t>
                      </a:r>
                    </a:p>
                  </a:txBody>
                  <a:tcPr/>
                </a:tc>
                <a:extLst>
                  <a:ext uri="{0D108BD9-81ED-4DB2-BD59-A6C34878D82A}">
                    <a16:rowId xmlns:a16="http://schemas.microsoft.com/office/drawing/2014/main" val="2588975035"/>
                  </a:ext>
                </a:extLst>
              </a:tr>
              <a:tr h="370840">
                <a:tc>
                  <a:txBody>
                    <a:bodyPr/>
                    <a:lstStyle/>
                    <a:p>
                      <a:r>
                        <a:rPr lang="en-CA" dirty="0"/>
                        <a:t>Mean</a:t>
                      </a:r>
                    </a:p>
                  </a:txBody>
                  <a:tcPr/>
                </a:tc>
                <a:tc>
                  <a:txBody>
                    <a:bodyPr/>
                    <a:lstStyle/>
                    <a:p>
                      <a:r>
                        <a:rPr lang="en-CA" dirty="0"/>
                        <a:t>3.92</a:t>
                      </a:r>
                    </a:p>
                  </a:txBody>
                  <a:tcPr/>
                </a:tc>
                <a:tc>
                  <a:txBody>
                    <a:bodyPr/>
                    <a:lstStyle/>
                    <a:p>
                      <a:r>
                        <a:rPr lang="en-CA" dirty="0"/>
                        <a:t>4.10</a:t>
                      </a:r>
                    </a:p>
                  </a:txBody>
                  <a:tcPr/>
                </a:tc>
                <a:extLst>
                  <a:ext uri="{0D108BD9-81ED-4DB2-BD59-A6C34878D82A}">
                    <a16:rowId xmlns:a16="http://schemas.microsoft.com/office/drawing/2014/main" val="85165177"/>
                  </a:ext>
                </a:extLst>
              </a:tr>
              <a:tr h="370840">
                <a:tc>
                  <a:txBody>
                    <a:bodyPr/>
                    <a:lstStyle/>
                    <a:p>
                      <a:r>
                        <a:rPr lang="en-CA" dirty="0"/>
                        <a:t>SD</a:t>
                      </a:r>
                    </a:p>
                  </a:txBody>
                  <a:tcPr/>
                </a:tc>
                <a:tc>
                  <a:txBody>
                    <a:bodyPr/>
                    <a:lstStyle/>
                    <a:p>
                      <a:r>
                        <a:rPr lang="en-CA" dirty="0"/>
                        <a:t>1.44</a:t>
                      </a:r>
                    </a:p>
                  </a:txBody>
                  <a:tcPr/>
                </a:tc>
                <a:tc>
                  <a:txBody>
                    <a:bodyPr/>
                    <a:lstStyle/>
                    <a:p>
                      <a:r>
                        <a:rPr lang="en-CA" dirty="0"/>
                        <a:t>1.45</a:t>
                      </a:r>
                    </a:p>
                  </a:txBody>
                  <a:tcPr/>
                </a:tc>
                <a:extLst>
                  <a:ext uri="{0D108BD9-81ED-4DB2-BD59-A6C34878D82A}">
                    <a16:rowId xmlns:a16="http://schemas.microsoft.com/office/drawing/2014/main" val="1116399396"/>
                  </a:ext>
                </a:extLst>
              </a:tr>
              <a:tr h="370840">
                <a:tc>
                  <a:txBody>
                    <a:bodyPr/>
                    <a:lstStyle/>
                    <a:p>
                      <a:r>
                        <a:rPr lang="en-CA" dirty="0"/>
                        <a:t>Sample Size</a:t>
                      </a:r>
                    </a:p>
                  </a:txBody>
                  <a:tcPr/>
                </a:tc>
                <a:tc>
                  <a:txBody>
                    <a:bodyPr/>
                    <a:lstStyle/>
                    <a:p>
                      <a:r>
                        <a:rPr lang="en-CA" dirty="0"/>
                        <a:t>3304</a:t>
                      </a:r>
                    </a:p>
                  </a:txBody>
                  <a:tcPr/>
                </a:tc>
                <a:tc>
                  <a:txBody>
                    <a:bodyPr/>
                    <a:lstStyle/>
                    <a:p>
                      <a:r>
                        <a:rPr lang="en-CA" dirty="0"/>
                        <a:t>3304</a:t>
                      </a:r>
                    </a:p>
                  </a:txBody>
                  <a:tcPr/>
                </a:tc>
                <a:extLst>
                  <a:ext uri="{0D108BD9-81ED-4DB2-BD59-A6C34878D82A}">
                    <a16:rowId xmlns:a16="http://schemas.microsoft.com/office/drawing/2014/main" val="867670841"/>
                  </a:ext>
                </a:extLst>
              </a:tr>
            </a:tbl>
          </a:graphicData>
        </a:graphic>
      </p:graphicFrame>
      <p:sp>
        <p:nvSpPr>
          <p:cNvPr id="6" name="TextBox 5">
            <a:extLst>
              <a:ext uri="{FF2B5EF4-FFF2-40B4-BE49-F238E27FC236}">
                <a16:creationId xmlns:a16="http://schemas.microsoft.com/office/drawing/2014/main" id="{B8E63B3A-50E7-4E75-8327-1B91C72E0373}"/>
              </a:ext>
            </a:extLst>
          </p:cNvPr>
          <p:cNvSpPr txBox="1"/>
          <p:nvPr/>
        </p:nvSpPr>
        <p:spPr>
          <a:xfrm>
            <a:off x="2436418" y="2517196"/>
            <a:ext cx="1972463" cy="461665"/>
          </a:xfrm>
          <a:prstGeom prst="rect">
            <a:avLst/>
          </a:prstGeom>
          <a:noFill/>
        </p:spPr>
        <p:txBody>
          <a:bodyPr wrap="none" rtlCol="0">
            <a:spAutoFit/>
          </a:bodyPr>
          <a:lstStyle/>
          <a:p>
            <a:r>
              <a:rPr lang="en-CA" sz="2400" dirty="0"/>
              <a:t>Original Study</a:t>
            </a:r>
          </a:p>
        </p:txBody>
      </p:sp>
      <p:sp>
        <p:nvSpPr>
          <p:cNvPr id="7" name="TextBox 6">
            <a:extLst>
              <a:ext uri="{FF2B5EF4-FFF2-40B4-BE49-F238E27FC236}">
                <a16:creationId xmlns:a16="http://schemas.microsoft.com/office/drawing/2014/main" id="{E9D90D4F-0FCE-4B28-A24F-4FAA2DC59AF2}"/>
              </a:ext>
            </a:extLst>
          </p:cNvPr>
          <p:cNvSpPr txBox="1"/>
          <p:nvPr/>
        </p:nvSpPr>
        <p:spPr>
          <a:xfrm>
            <a:off x="7625799" y="2506877"/>
            <a:ext cx="2287101" cy="461665"/>
          </a:xfrm>
          <a:prstGeom prst="rect">
            <a:avLst/>
          </a:prstGeom>
          <a:noFill/>
        </p:spPr>
        <p:txBody>
          <a:bodyPr wrap="none" rtlCol="0">
            <a:spAutoFit/>
          </a:bodyPr>
          <a:lstStyle/>
          <a:p>
            <a:r>
              <a:rPr lang="en-CA" sz="2400" dirty="0"/>
              <a:t>Replication Study</a:t>
            </a:r>
          </a:p>
        </p:txBody>
      </p:sp>
      <p:sp>
        <p:nvSpPr>
          <p:cNvPr id="8" name="TextBox 7">
            <a:extLst>
              <a:ext uri="{FF2B5EF4-FFF2-40B4-BE49-F238E27FC236}">
                <a16:creationId xmlns:a16="http://schemas.microsoft.com/office/drawing/2014/main" id="{03484AF3-0DC4-406A-893E-77FF58786F1B}"/>
              </a:ext>
            </a:extLst>
          </p:cNvPr>
          <p:cNvSpPr txBox="1"/>
          <p:nvPr/>
        </p:nvSpPr>
        <p:spPr>
          <a:xfrm>
            <a:off x="1380904" y="5067225"/>
            <a:ext cx="4083490" cy="369332"/>
          </a:xfrm>
          <a:prstGeom prst="rect">
            <a:avLst/>
          </a:prstGeom>
          <a:noFill/>
        </p:spPr>
        <p:txBody>
          <a:bodyPr wrap="none" rtlCol="0">
            <a:spAutoFit/>
          </a:bodyPr>
          <a:lstStyle/>
          <a:p>
            <a:r>
              <a:rPr lang="en-CA" dirty="0"/>
              <a:t>(Bauer, </a:t>
            </a:r>
            <a:r>
              <a:rPr lang="en-CA" dirty="0" err="1"/>
              <a:t>Wilkie</a:t>
            </a:r>
            <a:r>
              <a:rPr lang="en-CA" dirty="0"/>
              <a:t>, Kim &amp; </a:t>
            </a:r>
            <a:r>
              <a:rPr lang="en-CA" dirty="0" err="1"/>
              <a:t>Bodenhausen</a:t>
            </a:r>
            <a:r>
              <a:rPr lang="en-CA" dirty="0"/>
              <a:t>, 2012)</a:t>
            </a:r>
          </a:p>
        </p:txBody>
      </p:sp>
      <p:sp>
        <p:nvSpPr>
          <p:cNvPr id="9" name="TextBox 8">
            <a:extLst>
              <a:ext uri="{FF2B5EF4-FFF2-40B4-BE49-F238E27FC236}">
                <a16:creationId xmlns:a16="http://schemas.microsoft.com/office/drawing/2014/main" id="{A2D0D69E-7AE4-43D6-A12B-61075F16A3A7}"/>
              </a:ext>
            </a:extLst>
          </p:cNvPr>
          <p:cNvSpPr txBox="1"/>
          <p:nvPr/>
        </p:nvSpPr>
        <p:spPr>
          <a:xfrm>
            <a:off x="7812997" y="5067225"/>
            <a:ext cx="1912703" cy="369332"/>
          </a:xfrm>
          <a:prstGeom prst="rect">
            <a:avLst/>
          </a:prstGeom>
          <a:noFill/>
        </p:spPr>
        <p:txBody>
          <a:bodyPr wrap="none" rtlCol="0">
            <a:spAutoFit/>
          </a:bodyPr>
          <a:lstStyle/>
          <a:p>
            <a:r>
              <a:rPr lang="en-CA" dirty="0"/>
              <a:t>(Klein et al., 2018)</a:t>
            </a:r>
          </a:p>
        </p:txBody>
      </p:sp>
    </p:spTree>
    <p:extLst>
      <p:ext uri="{BB962C8B-B14F-4D97-AF65-F5344CB8AC3E}">
        <p14:creationId xmlns:p14="http://schemas.microsoft.com/office/powerpoint/2010/main" val="2751478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p:txBody>
          <a:bodyPr/>
          <a:lstStyle/>
          <a:p>
            <a:r>
              <a:rPr lang="en-CA" cap="none" dirty="0"/>
              <a:t>SPRITE:</a:t>
            </a:r>
            <a:br>
              <a:rPr lang="en-CA" cap="none" dirty="0"/>
            </a:br>
            <a:r>
              <a:rPr lang="en-CA" cap="none" dirty="0"/>
              <a:t>A Worked Example 2.0</a:t>
            </a:r>
          </a:p>
        </p:txBody>
      </p:sp>
      <p:graphicFrame>
        <p:nvGraphicFramePr>
          <p:cNvPr id="4" name="Content Placeholder 3">
            <a:extLst>
              <a:ext uri="{FF2B5EF4-FFF2-40B4-BE49-F238E27FC236}">
                <a16:creationId xmlns:a16="http://schemas.microsoft.com/office/drawing/2014/main" id="{A2E17879-8FDA-49B7-9D54-EC630D01ED74}"/>
              </a:ext>
            </a:extLst>
          </p:cNvPr>
          <p:cNvGraphicFramePr>
            <a:graphicFrameLocks noGrp="1"/>
          </p:cNvGraphicFramePr>
          <p:nvPr>
            <p:ph sz="quarter" idx="13"/>
            <p:extLst>
              <p:ext uri="{D42A27DB-BD31-4B8C-83A1-F6EECF244321}">
                <p14:modId xmlns:p14="http://schemas.microsoft.com/office/powerpoint/2010/main" val="1375179811"/>
              </p:ext>
            </p:extLst>
          </p:nvPr>
        </p:nvGraphicFramePr>
        <p:xfrm>
          <a:off x="914400" y="3281363"/>
          <a:ext cx="5016501" cy="1483360"/>
        </p:xfrm>
        <a:graphic>
          <a:graphicData uri="http://schemas.openxmlformats.org/drawingml/2006/table">
            <a:tbl>
              <a:tblPr firstRow="1" bandRow="1">
                <a:tableStyleId>{5C22544A-7EE6-4342-B048-85BDC9FD1C3A}</a:tableStyleId>
              </a:tblPr>
              <a:tblGrid>
                <a:gridCol w="1672167">
                  <a:extLst>
                    <a:ext uri="{9D8B030D-6E8A-4147-A177-3AD203B41FA5}">
                      <a16:colId xmlns:a16="http://schemas.microsoft.com/office/drawing/2014/main" val="3095842450"/>
                    </a:ext>
                  </a:extLst>
                </a:gridCol>
                <a:gridCol w="1672167">
                  <a:extLst>
                    <a:ext uri="{9D8B030D-6E8A-4147-A177-3AD203B41FA5}">
                      <a16:colId xmlns:a16="http://schemas.microsoft.com/office/drawing/2014/main" val="1302258603"/>
                    </a:ext>
                  </a:extLst>
                </a:gridCol>
                <a:gridCol w="1672167">
                  <a:extLst>
                    <a:ext uri="{9D8B030D-6E8A-4147-A177-3AD203B41FA5}">
                      <a16:colId xmlns:a16="http://schemas.microsoft.com/office/drawing/2014/main" val="2546766538"/>
                    </a:ext>
                  </a:extLst>
                </a:gridCol>
              </a:tblGrid>
              <a:tr h="370840">
                <a:tc>
                  <a:txBody>
                    <a:bodyPr/>
                    <a:lstStyle/>
                    <a:p>
                      <a:endParaRPr lang="en-CA" dirty="0"/>
                    </a:p>
                  </a:txBody>
                  <a:tcPr/>
                </a:tc>
                <a:tc>
                  <a:txBody>
                    <a:bodyPr/>
                    <a:lstStyle/>
                    <a:p>
                      <a:r>
                        <a:rPr lang="en-CA" dirty="0"/>
                        <a:t>Consumer</a:t>
                      </a:r>
                    </a:p>
                  </a:txBody>
                  <a:tcPr/>
                </a:tc>
                <a:tc>
                  <a:txBody>
                    <a:bodyPr/>
                    <a:lstStyle/>
                    <a:p>
                      <a:r>
                        <a:rPr lang="en-CA" dirty="0"/>
                        <a:t>Control</a:t>
                      </a:r>
                    </a:p>
                  </a:txBody>
                  <a:tcPr/>
                </a:tc>
                <a:extLst>
                  <a:ext uri="{0D108BD9-81ED-4DB2-BD59-A6C34878D82A}">
                    <a16:rowId xmlns:a16="http://schemas.microsoft.com/office/drawing/2014/main" val="2588975035"/>
                  </a:ext>
                </a:extLst>
              </a:tr>
              <a:tr h="370840">
                <a:tc>
                  <a:txBody>
                    <a:bodyPr/>
                    <a:lstStyle/>
                    <a:p>
                      <a:r>
                        <a:rPr lang="en-CA" dirty="0"/>
                        <a:t>Mean</a:t>
                      </a:r>
                    </a:p>
                  </a:txBody>
                  <a:tcPr/>
                </a:tc>
                <a:tc>
                  <a:txBody>
                    <a:bodyPr/>
                    <a:lstStyle/>
                    <a:p>
                      <a:r>
                        <a:rPr lang="en-CA" dirty="0"/>
                        <a:t>4.08</a:t>
                      </a:r>
                    </a:p>
                  </a:txBody>
                  <a:tcPr/>
                </a:tc>
                <a:tc>
                  <a:txBody>
                    <a:bodyPr/>
                    <a:lstStyle/>
                    <a:p>
                      <a:r>
                        <a:rPr lang="en-CA" dirty="0"/>
                        <a:t>5.33</a:t>
                      </a:r>
                    </a:p>
                  </a:txBody>
                  <a:tcPr/>
                </a:tc>
                <a:extLst>
                  <a:ext uri="{0D108BD9-81ED-4DB2-BD59-A6C34878D82A}">
                    <a16:rowId xmlns:a16="http://schemas.microsoft.com/office/drawing/2014/main" val="85165177"/>
                  </a:ext>
                </a:extLst>
              </a:tr>
              <a:tr h="370840">
                <a:tc>
                  <a:txBody>
                    <a:bodyPr/>
                    <a:lstStyle/>
                    <a:p>
                      <a:r>
                        <a:rPr lang="en-CA" dirty="0"/>
                        <a:t>SD</a:t>
                      </a:r>
                    </a:p>
                  </a:txBody>
                  <a:tcPr/>
                </a:tc>
                <a:tc>
                  <a:txBody>
                    <a:bodyPr/>
                    <a:lstStyle/>
                    <a:p>
                      <a:r>
                        <a:rPr lang="en-CA" dirty="0"/>
                        <a:t>1.56</a:t>
                      </a:r>
                    </a:p>
                  </a:txBody>
                  <a:tcPr/>
                </a:tc>
                <a:tc>
                  <a:txBody>
                    <a:bodyPr/>
                    <a:lstStyle/>
                    <a:p>
                      <a:r>
                        <a:rPr lang="en-CA" dirty="0"/>
                        <a:t>1.30</a:t>
                      </a:r>
                    </a:p>
                  </a:txBody>
                  <a:tcPr/>
                </a:tc>
                <a:extLst>
                  <a:ext uri="{0D108BD9-81ED-4DB2-BD59-A6C34878D82A}">
                    <a16:rowId xmlns:a16="http://schemas.microsoft.com/office/drawing/2014/main" val="1116399396"/>
                  </a:ext>
                </a:extLst>
              </a:tr>
              <a:tr h="370840">
                <a:tc>
                  <a:txBody>
                    <a:bodyPr/>
                    <a:lstStyle/>
                    <a:p>
                      <a:r>
                        <a:rPr lang="en-CA" dirty="0"/>
                        <a:t>Sample Size</a:t>
                      </a:r>
                    </a:p>
                  </a:txBody>
                  <a:tcPr/>
                </a:tc>
                <a:tc>
                  <a:txBody>
                    <a:bodyPr/>
                    <a:lstStyle/>
                    <a:p>
                      <a:r>
                        <a:rPr lang="en-CA" dirty="0"/>
                        <a:t>39</a:t>
                      </a:r>
                    </a:p>
                  </a:txBody>
                  <a:tcPr/>
                </a:tc>
                <a:tc>
                  <a:txBody>
                    <a:bodyPr/>
                    <a:lstStyle/>
                    <a:p>
                      <a:r>
                        <a:rPr lang="en-CA" dirty="0"/>
                        <a:t>38</a:t>
                      </a:r>
                    </a:p>
                  </a:txBody>
                  <a:tcPr/>
                </a:tc>
                <a:extLst>
                  <a:ext uri="{0D108BD9-81ED-4DB2-BD59-A6C34878D82A}">
                    <a16:rowId xmlns:a16="http://schemas.microsoft.com/office/drawing/2014/main" val="867670841"/>
                  </a:ext>
                </a:extLst>
              </a:tr>
            </a:tbl>
          </a:graphicData>
        </a:graphic>
      </p:graphicFrame>
      <p:graphicFrame>
        <p:nvGraphicFramePr>
          <p:cNvPr id="5" name="Content Placeholder 3">
            <a:extLst>
              <a:ext uri="{FF2B5EF4-FFF2-40B4-BE49-F238E27FC236}">
                <a16:creationId xmlns:a16="http://schemas.microsoft.com/office/drawing/2014/main" id="{0EBEF682-9D25-45F5-8F52-ED2170A29508}"/>
              </a:ext>
            </a:extLst>
          </p:cNvPr>
          <p:cNvGraphicFramePr>
            <a:graphicFrameLocks/>
          </p:cNvGraphicFramePr>
          <p:nvPr/>
        </p:nvGraphicFramePr>
        <p:xfrm>
          <a:off x="6261100" y="3260726"/>
          <a:ext cx="5016501" cy="1483360"/>
        </p:xfrm>
        <a:graphic>
          <a:graphicData uri="http://schemas.openxmlformats.org/drawingml/2006/table">
            <a:tbl>
              <a:tblPr firstRow="1" bandRow="1">
                <a:tableStyleId>{5C22544A-7EE6-4342-B048-85BDC9FD1C3A}</a:tableStyleId>
              </a:tblPr>
              <a:tblGrid>
                <a:gridCol w="1672167">
                  <a:extLst>
                    <a:ext uri="{9D8B030D-6E8A-4147-A177-3AD203B41FA5}">
                      <a16:colId xmlns:a16="http://schemas.microsoft.com/office/drawing/2014/main" val="3095842450"/>
                    </a:ext>
                  </a:extLst>
                </a:gridCol>
                <a:gridCol w="1672167">
                  <a:extLst>
                    <a:ext uri="{9D8B030D-6E8A-4147-A177-3AD203B41FA5}">
                      <a16:colId xmlns:a16="http://schemas.microsoft.com/office/drawing/2014/main" val="1302258603"/>
                    </a:ext>
                  </a:extLst>
                </a:gridCol>
                <a:gridCol w="1672167">
                  <a:extLst>
                    <a:ext uri="{9D8B030D-6E8A-4147-A177-3AD203B41FA5}">
                      <a16:colId xmlns:a16="http://schemas.microsoft.com/office/drawing/2014/main" val="3864806556"/>
                    </a:ext>
                  </a:extLst>
                </a:gridCol>
              </a:tblGrid>
              <a:tr h="370840">
                <a:tc>
                  <a:txBody>
                    <a:bodyPr/>
                    <a:lstStyle/>
                    <a:p>
                      <a:endParaRPr lang="en-CA" dirty="0"/>
                    </a:p>
                  </a:txBody>
                  <a:tcPr/>
                </a:tc>
                <a:tc>
                  <a:txBody>
                    <a:bodyPr/>
                    <a:lstStyle/>
                    <a:p>
                      <a:r>
                        <a:rPr lang="en-CA" dirty="0"/>
                        <a:t>Consumer</a:t>
                      </a:r>
                    </a:p>
                  </a:txBody>
                  <a:tcPr/>
                </a:tc>
                <a:tc>
                  <a:txBody>
                    <a:bodyPr/>
                    <a:lstStyle/>
                    <a:p>
                      <a:r>
                        <a:rPr lang="en-CA" dirty="0"/>
                        <a:t>Control</a:t>
                      </a:r>
                    </a:p>
                  </a:txBody>
                  <a:tcPr/>
                </a:tc>
                <a:extLst>
                  <a:ext uri="{0D108BD9-81ED-4DB2-BD59-A6C34878D82A}">
                    <a16:rowId xmlns:a16="http://schemas.microsoft.com/office/drawing/2014/main" val="2588975035"/>
                  </a:ext>
                </a:extLst>
              </a:tr>
              <a:tr h="370840">
                <a:tc>
                  <a:txBody>
                    <a:bodyPr/>
                    <a:lstStyle/>
                    <a:p>
                      <a:r>
                        <a:rPr lang="en-CA" dirty="0"/>
                        <a:t>Mean</a:t>
                      </a:r>
                    </a:p>
                  </a:txBody>
                  <a:tcPr/>
                </a:tc>
                <a:tc>
                  <a:txBody>
                    <a:bodyPr/>
                    <a:lstStyle/>
                    <a:p>
                      <a:r>
                        <a:rPr lang="en-CA" dirty="0"/>
                        <a:t>3.92</a:t>
                      </a:r>
                    </a:p>
                  </a:txBody>
                  <a:tcPr/>
                </a:tc>
                <a:tc>
                  <a:txBody>
                    <a:bodyPr/>
                    <a:lstStyle/>
                    <a:p>
                      <a:r>
                        <a:rPr lang="en-CA" dirty="0"/>
                        <a:t>4.10</a:t>
                      </a:r>
                    </a:p>
                  </a:txBody>
                  <a:tcPr/>
                </a:tc>
                <a:extLst>
                  <a:ext uri="{0D108BD9-81ED-4DB2-BD59-A6C34878D82A}">
                    <a16:rowId xmlns:a16="http://schemas.microsoft.com/office/drawing/2014/main" val="85165177"/>
                  </a:ext>
                </a:extLst>
              </a:tr>
              <a:tr h="370840">
                <a:tc>
                  <a:txBody>
                    <a:bodyPr/>
                    <a:lstStyle/>
                    <a:p>
                      <a:r>
                        <a:rPr lang="en-CA" dirty="0"/>
                        <a:t>SD</a:t>
                      </a:r>
                    </a:p>
                  </a:txBody>
                  <a:tcPr/>
                </a:tc>
                <a:tc>
                  <a:txBody>
                    <a:bodyPr/>
                    <a:lstStyle/>
                    <a:p>
                      <a:r>
                        <a:rPr lang="en-CA" dirty="0"/>
                        <a:t>1.44</a:t>
                      </a:r>
                    </a:p>
                  </a:txBody>
                  <a:tcPr/>
                </a:tc>
                <a:tc>
                  <a:txBody>
                    <a:bodyPr/>
                    <a:lstStyle/>
                    <a:p>
                      <a:r>
                        <a:rPr lang="en-CA" dirty="0"/>
                        <a:t>1.45</a:t>
                      </a:r>
                    </a:p>
                  </a:txBody>
                  <a:tcPr/>
                </a:tc>
                <a:extLst>
                  <a:ext uri="{0D108BD9-81ED-4DB2-BD59-A6C34878D82A}">
                    <a16:rowId xmlns:a16="http://schemas.microsoft.com/office/drawing/2014/main" val="1116399396"/>
                  </a:ext>
                </a:extLst>
              </a:tr>
              <a:tr h="370840">
                <a:tc>
                  <a:txBody>
                    <a:bodyPr/>
                    <a:lstStyle/>
                    <a:p>
                      <a:r>
                        <a:rPr lang="en-CA" dirty="0"/>
                        <a:t>Sample Size</a:t>
                      </a:r>
                    </a:p>
                  </a:txBody>
                  <a:tcPr/>
                </a:tc>
                <a:tc>
                  <a:txBody>
                    <a:bodyPr/>
                    <a:lstStyle/>
                    <a:p>
                      <a:r>
                        <a:rPr lang="en-CA" dirty="0"/>
                        <a:t>3304</a:t>
                      </a:r>
                    </a:p>
                  </a:txBody>
                  <a:tcPr/>
                </a:tc>
                <a:tc>
                  <a:txBody>
                    <a:bodyPr/>
                    <a:lstStyle/>
                    <a:p>
                      <a:r>
                        <a:rPr lang="en-CA" dirty="0"/>
                        <a:t>3304</a:t>
                      </a:r>
                    </a:p>
                  </a:txBody>
                  <a:tcPr/>
                </a:tc>
                <a:extLst>
                  <a:ext uri="{0D108BD9-81ED-4DB2-BD59-A6C34878D82A}">
                    <a16:rowId xmlns:a16="http://schemas.microsoft.com/office/drawing/2014/main" val="867670841"/>
                  </a:ext>
                </a:extLst>
              </a:tr>
            </a:tbl>
          </a:graphicData>
        </a:graphic>
      </p:graphicFrame>
      <p:sp>
        <p:nvSpPr>
          <p:cNvPr id="6" name="TextBox 5">
            <a:extLst>
              <a:ext uri="{FF2B5EF4-FFF2-40B4-BE49-F238E27FC236}">
                <a16:creationId xmlns:a16="http://schemas.microsoft.com/office/drawing/2014/main" id="{B8E63B3A-50E7-4E75-8327-1B91C72E0373}"/>
              </a:ext>
            </a:extLst>
          </p:cNvPr>
          <p:cNvSpPr txBox="1"/>
          <p:nvPr/>
        </p:nvSpPr>
        <p:spPr>
          <a:xfrm>
            <a:off x="2436418" y="2517196"/>
            <a:ext cx="1972463" cy="461665"/>
          </a:xfrm>
          <a:prstGeom prst="rect">
            <a:avLst/>
          </a:prstGeom>
          <a:noFill/>
        </p:spPr>
        <p:txBody>
          <a:bodyPr wrap="none" rtlCol="0">
            <a:spAutoFit/>
          </a:bodyPr>
          <a:lstStyle/>
          <a:p>
            <a:r>
              <a:rPr lang="en-CA" sz="2400" dirty="0"/>
              <a:t>Original Study</a:t>
            </a:r>
          </a:p>
        </p:txBody>
      </p:sp>
      <p:sp>
        <p:nvSpPr>
          <p:cNvPr id="7" name="TextBox 6">
            <a:extLst>
              <a:ext uri="{FF2B5EF4-FFF2-40B4-BE49-F238E27FC236}">
                <a16:creationId xmlns:a16="http://schemas.microsoft.com/office/drawing/2014/main" id="{E9D90D4F-0FCE-4B28-A24F-4FAA2DC59AF2}"/>
              </a:ext>
            </a:extLst>
          </p:cNvPr>
          <p:cNvSpPr txBox="1"/>
          <p:nvPr/>
        </p:nvSpPr>
        <p:spPr>
          <a:xfrm>
            <a:off x="7625799" y="2506877"/>
            <a:ext cx="2287101" cy="461665"/>
          </a:xfrm>
          <a:prstGeom prst="rect">
            <a:avLst/>
          </a:prstGeom>
          <a:noFill/>
        </p:spPr>
        <p:txBody>
          <a:bodyPr wrap="none" rtlCol="0">
            <a:spAutoFit/>
          </a:bodyPr>
          <a:lstStyle/>
          <a:p>
            <a:r>
              <a:rPr lang="en-CA" sz="2400" dirty="0"/>
              <a:t>Replication Study</a:t>
            </a:r>
          </a:p>
        </p:txBody>
      </p:sp>
      <p:sp>
        <p:nvSpPr>
          <p:cNvPr id="8" name="TextBox 7">
            <a:extLst>
              <a:ext uri="{FF2B5EF4-FFF2-40B4-BE49-F238E27FC236}">
                <a16:creationId xmlns:a16="http://schemas.microsoft.com/office/drawing/2014/main" id="{5C056280-C3CE-4AC9-83D4-999BB3939EA4}"/>
              </a:ext>
            </a:extLst>
          </p:cNvPr>
          <p:cNvSpPr txBox="1"/>
          <p:nvPr/>
        </p:nvSpPr>
        <p:spPr>
          <a:xfrm>
            <a:off x="1237018" y="5071913"/>
            <a:ext cx="4371261" cy="830997"/>
          </a:xfrm>
          <a:prstGeom prst="rect">
            <a:avLst/>
          </a:prstGeom>
          <a:noFill/>
        </p:spPr>
        <p:txBody>
          <a:bodyPr wrap="none" rtlCol="0">
            <a:spAutoFit/>
          </a:bodyPr>
          <a:lstStyle/>
          <a:p>
            <a:r>
              <a:rPr lang="en-CA" sz="2400" dirty="0"/>
              <a:t>No solutions exist for the consumer</a:t>
            </a:r>
          </a:p>
          <a:p>
            <a:r>
              <a:rPr lang="en-CA" sz="2400" dirty="0"/>
              <a:t>condition with a sample size of 38</a:t>
            </a:r>
          </a:p>
        </p:txBody>
      </p:sp>
    </p:spTree>
    <p:extLst>
      <p:ext uri="{BB962C8B-B14F-4D97-AF65-F5344CB8AC3E}">
        <p14:creationId xmlns:p14="http://schemas.microsoft.com/office/powerpoint/2010/main" val="1454383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p:txBody>
          <a:bodyPr/>
          <a:lstStyle/>
          <a:p>
            <a:r>
              <a:rPr lang="en-CA" cap="none" dirty="0"/>
              <a:t>SPRITE:</a:t>
            </a:r>
            <a:br>
              <a:rPr lang="en-CA" cap="none" dirty="0"/>
            </a:br>
            <a:r>
              <a:rPr lang="en-CA" cap="none" dirty="0"/>
              <a:t>A Worked Example 2.0</a:t>
            </a:r>
          </a:p>
        </p:txBody>
      </p:sp>
      <p:graphicFrame>
        <p:nvGraphicFramePr>
          <p:cNvPr id="4" name="Content Placeholder 3">
            <a:extLst>
              <a:ext uri="{FF2B5EF4-FFF2-40B4-BE49-F238E27FC236}">
                <a16:creationId xmlns:a16="http://schemas.microsoft.com/office/drawing/2014/main" id="{A2E17879-8FDA-49B7-9D54-EC630D01ED74}"/>
              </a:ext>
            </a:extLst>
          </p:cNvPr>
          <p:cNvGraphicFramePr>
            <a:graphicFrameLocks noGrp="1"/>
          </p:cNvGraphicFramePr>
          <p:nvPr>
            <p:ph sz="quarter" idx="13"/>
            <p:extLst/>
          </p:nvPr>
        </p:nvGraphicFramePr>
        <p:xfrm>
          <a:off x="914400" y="3281363"/>
          <a:ext cx="5016501" cy="1483360"/>
        </p:xfrm>
        <a:graphic>
          <a:graphicData uri="http://schemas.openxmlformats.org/drawingml/2006/table">
            <a:tbl>
              <a:tblPr firstRow="1" bandRow="1">
                <a:tableStyleId>{5C22544A-7EE6-4342-B048-85BDC9FD1C3A}</a:tableStyleId>
              </a:tblPr>
              <a:tblGrid>
                <a:gridCol w="1672167">
                  <a:extLst>
                    <a:ext uri="{9D8B030D-6E8A-4147-A177-3AD203B41FA5}">
                      <a16:colId xmlns:a16="http://schemas.microsoft.com/office/drawing/2014/main" val="3095842450"/>
                    </a:ext>
                  </a:extLst>
                </a:gridCol>
                <a:gridCol w="1672167">
                  <a:extLst>
                    <a:ext uri="{9D8B030D-6E8A-4147-A177-3AD203B41FA5}">
                      <a16:colId xmlns:a16="http://schemas.microsoft.com/office/drawing/2014/main" val="1302258603"/>
                    </a:ext>
                  </a:extLst>
                </a:gridCol>
                <a:gridCol w="1672167">
                  <a:extLst>
                    <a:ext uri="{9D8B030D-6E8A-4147-A177-3AD203B41FA5}">
                      <a16:colId xmlns:a16="http://schemas.microsoft.com/office/drawing/2014/main" val="2546766538"/>
                    </a:ext>
                  </a:extLst>
                </a:gridCol>
              </a:tblGrid>
              <a:tr h="370840">
                <a:tc>
                  <a:txBody>
                    <a:bodyPr/>
                    <a:lstStyle/>
                    <a:p>
                      <a:endParaRPr lang="en-CA" dirty="0"/>
                    </a:p>
                  </a:txBody>
                  <a:tcPr/>
                </a:tc>
                <a:tc>
                  <a:txBody>
                    <a:bodyPr/>
                    <a:lstStyle/>
                    <a:p>
                      <a:r>
                        <a:rPr lang="en-CA" dirty="0"/>
                        <a:t>Consumer</a:t>
                      </a:r>
                    </a:p>
                  </a:txBody>
                  <a:tcPr/>
                </a:tc>
                <a:tc>
                  <a:txBody>
                    <a:bodyPr/>
                    <a:lstStyle/>
                    <a:p>
                      <a:r>
                        <a:rPr lang="en-CA" dirty="0"/>
                        <a:t>Control</a:t>
                      </a:r>
                    </a:p>
                  </a:txBody>
                  <a:tcPr/>
                </a:tc>
                <a:extLst>
                  <a:ext uri="{0D108BD9-81ED-4DB2-BD59-A6C34878D82A}">
                    <a16:rowId xmlns:a16="http://schemas.microsoft.com/office/drawing/2014/main" val="2588975035"/>
                  </a:ext>
                </a:extLst>
              </a:tr>
              <a:tr h="370840">
                <a:tc>
                  <a:txBody>
                    <a:bodyPr/>
                    <a:lstStyle/>
                    <a:p>
                      <a:r>
                        <a:rPr lang="en-CA" dirty="0"/>
                        <a:t>Mean</a:t>
                      </a:r>
                    </a:p>
                  </a:txBody>
                  <a:tcPr/>
                </a:tc>
                <a:tc>
                  <a:txBody>
                    <a:bodyPr/>
                    <a:lstStyle/>
                    <a:p>
                      <a:r>
                        <a:rPr lang="en-CA" dirty="0"/>
                        <a:t>4.08</a:t>
                      </a:r>
                    </a:p>
                  </a:txBody>
                  <a:tcPr/>
                </a:tc>
                <a:tc>
                  <a:txBody>
                    <a:bodyPr/>
                    <a:lstStyle/>
                    <a:p>
                      <a:r>
                        <a:rPr lang="en-CA" dirty="0"/>
                        <a:t>5.33</a:t>
                      </a:r>
                    </a:p>
                  </a:txBody>
                  <a:tcPr/>
                </a:tc>
                <a:extLst>
                  <a:ext uri="{0D108BD9-81ED-4DB2-BD59-A6C34878D82A}">
                    <a16:rowId xmlns:a16="http://schemas.microsoft.com/office/drawing/2014/main" val="85165177"/>
                  </a:ext>
                </a:extLst>
              </a:tr>
              <a:tr h="370840">
                <a:tc>
                  <a:txBody>
                    <a:bodyPr/>
                    <a:lstStyle/>
                    <a:p>
                      <a:r>
                        <a:rPr lang="en-CA" dirty="0"/>
                        <a:t>SD</a:t>
                      </a:r>
                    </a:p>
                  </a:txBody>
                  <a:tcPr/>
                </a:tc>
                <a:tc>
                  <a:txBody>
                    <a:bodyPr/>
                    <a:lstStyle/>
                    <a:p>
                      <a:r>
                        <a:rPr lang="en-CA" dirty="0"/>
                        <a:t>1.56</a:t>
                      </a:r>
                    </a:p>
                  </a:txBody>
                  <a:tcPr/>
                </a:tc>
                <a:tc>
                  <a:txBody>
                    <a:bodyPr/>
                    <a:lstStyle/>
                    <a:p>
                      <a:r>
                        <a:rPr lang="en-CA" dirty="0"/>
                        <a:t>1.30</a:t>
                      </a:r>
                    </a:p>
                  </a:txBody>
                  <a:tcPr/>
                </a:tc>
                <a:extLst>
                  <a:ext uri="{0D108BD9-81ED-4DB2-BD59-A6C34878D82A}">
                    <a16:rowId xmlns:a16="http://schemas.microsoft.com/office/drawing/2014/main" val="1116399396"/>
                  </a:ext>
                </a:extLst>
              </a:tr>
              <a:tr h="370840">
                <a:tc>
                  <a:txBody>
                    <a:bodyPr/>
                    <a:lstStyle/>
                    <a:p>
                      <a:r>
                        <a:rPr lang="en-CA" dirty="0"/>
                        <a:t>Sample Size</a:t>
                      </a:r>
                    </a:p>
                  </a:txBody>
                  <a:tcPr/>
                </a:tc>
                <a:tc>
                  <a:txBody>
                    <a:bodyPr/>
                    <a:lstStyle/>
                    <a:p>
                      <a:r>
                        <a:rPr lang="en-CA" dirty="0"/>
                        <a:t>39</a:t>
                      </a:r>
                    </a:p>
                  </a:txBody>
                  <a:tcPr/>
                </a:tc>
                <a:tc>
                  <a:txBody>
                    <a:bodyPr/>
                    <a:lstStyle/>
                    <a:p>
                      <a:r>
                        <a:rPr lang="en-CA" dirty="0"/>
                        <a:t>38</a:t>
                      </a:r>
                    </a:p>
                  </a:txBody>
                  <a:tcPr/>
                </a:tc>
                <a:extLst>
                  <a:ext uri="{0D108BD9-81ED-4DB2-BD59-A6C34878D82A}">
                    <a16:rowId xmlns:a16="http://schemas.microsoft.com/office/drawing/2014/main" val="867670841"/>
                  </a:ext>
                </a:extLst>
              </a:tr>
            </a:tbl>
          </a:graphicData>
        </a:graphic>
      </p:graphicFrame>
      <p:graphicFrame>
        <p:nvGraphicFramePr>
          <p:cNvPr id="5" name="Content Placeholder 3">
            <a:extLst>
              <a:ext uri="{FF2B5EF4-FFF2-40B4-BE49-F238E27FC236}">
                <a16:creationId xmlns:a16="http://schemas.microsoft.com/office/drawing/2014/main" id="{0EBEF682-9D25-45F5-8F52-ED2170A29508}"/>
              </a:ext>
            </a:extLst>
          </p:cNvPr>
          <p:cNvGraphicFramePr>
            <a:graphicFrameLocks/>
          </p:cNvGraphicFramePr>
          <p:nvPr/>
        </p:nvGraphicFramePr>
        <p:xfrm>
          <a:off x="6261100" y="3260726"/>
          <a:ext cx="5016501" cy="1483360"/>
        </p:xfrm>
        <a:graphic>
          <a:graphicData uri="http://schemas.openxmlformats.org/drawingml/2006/table">
            <a:tbl>
              <a:tblPr firstRow="1" bandRow="1">
                <a:tableStyleId>{5C22544A-7EE6-4342-B048-85BDC9FD1C3A}</a:tableStyleId>
              </a:tblPr>
              <a:tblGrid>
                <a:gridCol w="1672167">
                  <a:extLst>
                    <a:ext uri="{9D8B030D-6E8A-4147-A177-3AD203B41FA5}">
                      <a16:colId xmlns:a16="http://schemas.microsoft.com/office/drawing/2014/main" val="3095842450"/>
                    </a:ext>
                  </a:extLst>
                </a:gridCol>
                <a:gridCol w="1672167">
                  <a:extLst>
                    <a:ext uri="{9D8B030D-6E8A-4147-A177-3AD203B41FA5}">
                      <a16:colId xmlns:a16="http://schemas.microsoft.com/office/drawing/2014/main" val="1302258603"/>
                    </a:ext>
                  </a:extLst>
                </a:gridCol>
                <a:gridCol w="1672167">
                  <a:extLst>
                    <a:ext uri="{9D8B030D-6E8A-4147-A177-3AD203B41FA5}">
                      <a16:colId xmlns:a16="http://schemas.microsoft.com/office/drawing/2014/main" val="3864806556"/>
                    </a:ext>
                  </a:extLst>
                </a:gridCol>
              </a:tblGrid>
              <a:tr h="370840">
                <a:tc>
                  <a:txBody>
                    <a:bodyPr/>
                    <a:lstStyle/>
                    <a:p>
                      <a:endParaRPr lang="en-CA" dirty="0"/>
                    </a:p>
                  </a:txBody>
                  <a:tcPr/>
                </a:tc>
                <a:tc>
                  <a:txBody>
                    <a:bodyPr/>
                    <a:lstStyle/>
                    <a:p>
                      <a:r>
                        <a:rPr lang="en-CA" dirty="0"/>
                        <a:t>Consumer</a:t>
                      </a:r>
                    </a:p>
                  </a:txBody>
                  <a:tcPr/>
                </a:tc>
                <a:tc>
                  <a:txBody>
                    <a:bodyPr/>
                    <a:lstStyle/>
                    <a:p>
                      <a:r>
                        <a:rPr lang="en-CA" dirty="0"/>
                        <a:t>Control</a:t>
                      </a:r>
                    </a:p>
                  </a:txBody>
                  <a:tcPr/>
                </a:tc>
                <a:extLst>
                  <a:ext uri="{0D108BD9-81ED-4DB2-BD59-A6C34878D82A}">
                    <a16:rowId xmlns:a16="http://schemas.microsoft.com/office/drawing/2014/main" val="2588975035"/>
                  </a:ext>
                </a:extLst>
              </a:tr>
              <a:tr h="370840">
                <a:tc>
                  <a:txBody>
                    <a:bodyPr/>
                    <a:lstStyle/>
                    <a:p>
                      <a:r>
                        <a:rPr lang="en-CA" dirty="0"/>
                        <a:t>Mean</a:t>
                      </a:r>
                    </a:p>
                  </a:txBody>
                  <a:tcPr/>
                </a:tc>
                <a:tc>
                  <a:txBody>
                    <a:bodyPr/>
                    <a:lstStyle/>
                    <a:p>
                      <a:r>
                        <a:rPr lang="en-CA" dirty="0"/>
                        <a:t>3.92</a:t>
                      </a:r>
                    </a:p>
                  </a:txBody>
                  <a:tcPr/>
                </a:tc>
                <a:tc>
                  <a:txBody>
                    <a:bodyPr/>
                    <a:lstStyle/>
                    <a:p>
                      <a:r>
                        <a:rPr lang="en-CA" dirty="0"/>
                        <a:t>4.10</a:t>
                      </a:r>
                    </a:p>
                  </a:txBody>
                  <a:tcPr/>
                </a:tc>
                <a:extLst>
                  <a:ext uri="{0D108BD9-81ED-4DB2-BD59-A6C34878D82A}">
                    <a16:rowId xmlns:a16="http://schemas.microsoft.com/office/drawing/2014/main" val="85165177"/>
                  </a:ext>
                </a:extLst>
              </a:tr>
              <a:tr h="370840">
                <a:tc>
                  <a:txBody>
                    <a:bodyPr/>
                    <a:lstStyle/>
                    <a:p>
                      <a:r>
                        <a:rPr lang="en-CA" dirty="0"/>
                        <a:t>SD</a:t>
                      </a:r>
                    </a:p>
                  </a:txBody>
                  <a:tcPr/>
                </a:tc>
                <a:tc>
                  <a:txBody>
                    <a:bodyPr/>
                    <a:lstStyle/>
                    <a:p>
                      <a:r>
                        <a:rPr lang="en-CA" dirty="0"/>
                        <a:t>1.44</a:t>
                      </a:r>
                    </a:p>
                  </a:txBody>
                  <a:tcPr/>
                </a:tc>
                <a:tc>
                  <a:txBody>
                    <a:bodyPr/>
                    <a:lstStyle/>
                    <a:p>
                      <a:r>
                        <a:rPr lang="en-CA" dirty="0"/>
                        <a:t>1.45</a:t>
                      </a:r>
                    </a:p>
                  </a:txBody>
                  <a:tcPr/>
                </a:tc>
                <a:extLst>
                  <a:ext uri="{0D108BD9-81ED-4DB2-BD59-A6C34878D82A}">
                    <a16:rowId xmlns:a16="http://schemas.microsoft.com/office/drawing/2014/main" val="1116399396"/>
                  </a:ext>
                </a:extLst>
              </a:tr>
              <a:tr h="370840">
                <a:tc>
                  <a:txBody>
                    <a:bodyPr/>
                    <a:lstStyle/>
                    <a:p>
                      <a:r>
                        <a:rPr lang="en-CA" dirty="0"/>
                        <a:t>Sample Size</a:t>
                      </a:r>
                    </a:p>
                  </a:txBody>
                  <a:tcPr/>
                </a:tc>
                <a:tc>
                  <a:txBody>
                    <a:bodyPr/>
                    <a:lstStyle/>
                    <a:p>
                      <a:r>
                        <a:rPr lang="en-CA" dirty="0"/>
                        <a:t>3304</a:t>
                      </a:r>
                    </a:p>
                  </a:txBody>
                  <a:tcPr/>
                </a:tc>
                <a:tc>
                  <a:txBody>
                    <a:bodyPr/>
                    <a:lstStyle/>
                    <a:p>
                      <a:r>
                        <a:rPr lang="en-CA" dirty="0"/>
                        <a:t>3304</a:t>
                      </a:r>
                    </a:p>
                  </a:txBody>
                  <a:tcPr/>
                </a:tc>
                <a:extLst>
                  <a:ext uri="{0D108BD9-81ED-4DB2-BD59-A6C34878D82A}">
                    <a16:rowId xmlns:a16="http://schemas.microsoft.com/office/drawing/2014/main" val="867670841"/>
                  </a:ext>
                </a:extLst>
              </a:tr>
            </a:tbl>
          </a:graphicData>
        </a:graphic>
      </p:graphicFrame>
      <p:sp>
        <p:nvSpPr>
          <p:cNvPr id="6" name="TextBox 5">
            <a:extLst>
              <a:ext uri="{FF2B5EF4-FFF2-40B4-BE49-F238E27FC236}">
                <a16:creationId xmlns:a16="http://schemas.microsoft.com/office/drawing/2014/main" id="{B8E63B3A-50E7-4E75-8327-1B91C72E0373}"/>
              </a:ext>
            </a:extLst>
          </p:cNvPr>
          <p:cNvSpPr txBox="1"/>
          <p:nvPr/>
        </p:nvSpPr>
        <p:spPr>
          <a:xfrm>
            <a:off x="2436418" y="2517196"/>
            <a:ext cx="1972463" cy="461665"/>
          </a:xfrm>
          <a:prstGeom prst="rect">
            <a:avLst/>
          </a:prstGeom>
          <a:noFill/>
        </p:spPr>
        <p:txBody>
          <a:bodyPr wrap="none" rtlCol="0">
            <a:spAutoFit/>
          </a:bodyPr>
          <a:lstStyle/>
          <a:p>
            <a:r>
              <a:rPr lang="en-CA" sz="2400" dirty="0"/>
              <a:t>Original Study</a:t>
            </a:r>
          </a:p>
        </p:txBody>
      </p:sp>
      <p:sp>
        <p:nvSpPr>
          <p:cNvPr id="7" name="TextBox 6">
            <a:extLst>
              <a:ext uri="{FF2B5EF4-FFF2-40B4-BE49-F238E27FC236}">
                <a16:creationId xmlns:a16="http://schemas.microsoft.com/office/drawing/2014/main" id="{E9D90D4F-0FCE-4B28-A24F-4FAA2DC59AF2}"/>
              </a:ext>
            </a:extLst>
          </p:cNvPr>
          <p:cNvSpPr txBox="1"/>
          <p:nvPr/>
        </p:nvSpPr>
        <p:spPr>
          <a:xfrm>
            <a:off x="7625799" y="2506877"/>
            <a:ext cx="2287101" cy="461665"/>
          </a:xfrm>
          <a:prstGeom prst="rect">
            <a:avLst/>
          </a:prstGeom>
          <a:noFill/>
        </p:spPr>
        <p:txBody>
          <a:bodyPr wrap="none" rtlCol="0">
            <a:spAutoFit/>
          </a:bodyPr>
          <a:lstStyle/>
          <a:p>
            <a:r>
              <a:rPr lang="en-CA" sz="2400" dirty="0"/>
              <a:t>Replication Study</a:t>
            </a:r>
          </a:p>
        </p:txBody>
      </p:sp>
      <p:sp>
        <p:nvSpPr>
          <p:cNvPr id="8" name="TextBox 7">
            <a:extLst>
              <a:ext uri="{FF2B5EF4-FFF2-40B4-BE49-F238E27FC236}">
                <a16:creationId xmlns:a16="http://schemas.microsoft.com/office/drawing/2014/main" id="{5C056280-C3CE-4AC9-83D4-999BB3939EA4}"/>
              </a:ext>
            </a:extLst>
          </p:cNvPr>
          <p:cNvSpPr txBox="1"/>
          <p:nvPr/>
        </p:nvSpPr>
        <p:spPr>
          <a:xfrm>
            <a:off x="1237018" y="5071913"/>
            <a:ext cx="4371261" cy="830997"/>
          </a:xfrm>
          <a:prstGeom prst="rect">
            <a:avLst/>
          </a:prstGeom>
          <a:noFill/>
        </p:spPr>
        <p:txBody>
          <a:bodyPr wrap="none" rtlCol="0">
            <a:spAutoFit/>
          </a:bodyPr>
          <a:lstStyle/>
          <a:p>
            <a:r>
              <a:rPr lang="en-CA" sz="2400" dirty="0"/>
              <a:t>No solutions exist for the consumer</a:t>
            </a:r>
          </a:p>
          <a:p>
            <a:r>
              <a:rPr lang="en-CA" sz="2400" dirty="0"/>
              <a:t>condition with a sample size of 38</a:t>
            </a:r>
          </a:p>
        </p:txBody>
      </p:sp>
      <p:sp>
        <p:nvSpPr>
          <p:cNvPr id="9" name="Rectangle 8">
            <a:extLst>
              <a:ext uri="{FF2B5EF4-FFF2-40B4-BE49-F238E27FC236}">
                <a16:creationId xmlns:a16="http://schemas.microsoft.com/office/drawing/2014/main" id="{0B668B7E-DA29-4458-B99B-2AFFAC607840}"/>
              </a:ext>
            </a:extLst>
          </p:cNvPr>
          <p:cNvSpPr/>
          <p:nvPr/>
        </p:nvSpPr>
        <p:spPr>
          <a:xfrm>
            <a:off x="2582517" y="3281362"/>
            <a:ext cx="1644925" cy="1483359"/>
          </a:xfrm>
          <a:prstGeom prst="rect">
            <a:avLst/>
          </a:prstGeom>
          <a:noFill/>
          <a:ln w="19050">
            <a:solidFill>
              <a:srgbClr val="FF0000"/>
            </a:solidFill>
          </a:ln>
          <a:effectLst>
            <a:glow rad="76200">
              <a:srgbClr val="FF0000">
                <a:alpha val="5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Rectangle 9">
            <a:extLst>
              <a:ext uri="{FF2B5EF4-FFF2-40B4-BE49-F238E27FC236}">
                <a16:creationId xmlns:a16="http://schemas.microsoft.com/office/drawing/2014/main" id="{515D269F-6391-47DC-A5F9-D099A390E65B}"/>
              </a:ext>
            </a:extLst>
          </p:cNvPr>
          <p:cNvSpPr/>
          <p:nvPr/>
        </p:nvSpPr>
        <p:spPr>
          <a:xfrm>
            <a:off x="7946886" y="3260727"/>
            <a:ext cx="1644925" cy="1483359"/>
          </a:xfrm>
          <a:prstGeom prst="rect">
            <a:avLst/>
          </a:prstGeom>
          <a:noFill/>
          <a:ln w="19050">
            <a:solidFill>
              <a:srgbClr val="FF0000"/>
            </a:solidFill>
          </a:ln>
          <a:effectLst>
            <a:glow rad="76200">
              <a:srgbClr val="FF0000">
                <a:alpha val="5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368186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a:xfrm>
            <a:off x="913775" y="618517"/>
            <a:ext cx="10364451" cy="1596177"/>
          </a:xfrm>
        </p:spPr>
        <p:txBody>
          <a:bodyPr/>
          <a:lstStyle/>
          <a:p>
            <a:r>
              <a:rPr lang="en-CA" cap="none"/>
              <a:t>SPRITE:</a:t>
            </a:r>
            <a:br>
              <a:rPr lang="en-CA" cap="none"/>
            </a:br>
            <a:r>
              <a:rPr lang="en-CA" cap="none"/>
              <a:t>A Worked Example 2.0</a:t>
            </a:r>
            <a:endParaRPr lang="en-CA" cap="none" dirty="0"/>
          </a:p>
        </p:txBody>
      </p:sp>
      <p:pic>
        <p:nvPicPr>
          <p:cNvPr id="10" name="Picture 9">
            <a:extLst>
              <a:ext uri="{FF2B5EF4-FFF2-40B4-BE49-F238E27FC236}">
                <a16:creationId xmlns:a16="http://schemas.microsoft.com/office/drawing/2014/main" id="{4C3D4CC3-50DD-43B1-B52D-46E0B017B458}"/>
              </a:ext>
            </a:extLst>
          </p:cNvPr>
          <p:cNvPicPr>
            <a:picLocks noChangeAspect="1"/>
          </p:cNvPicPr>
          <p:nvPr/>
        </p:nvPicPr>
        <p:blipFill>
          <a:blip r:embed="rId2"/>
          <a:stretch>
            <a:fillRect/>
          </a:stretch>
        </p:blipFill>
        <p:spPr>
          <a:xfrm>
            <a:off x="800100" y="450056"/>
            <a:ext cx="10591800" cy="5957888"/>
          </a:xfrm>
          <a:prstGeom prst="rect">
            <a:avLst/>
          </a:prstGeom>
        </p:spPr>
      </p:pic>
    </p:spTree>
    <p:extLst>
      <p:ext uri="{BB962C8B-B14F-4D97-AF65-F5344CB8AC3E}">
        <p14:creationId xmlns:p14="http://schemas.microsoft.com/office/powerpoint/2010/main" val="209793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a:xfrm>
            <a:off x="913775" y="618517"/>
            <a:ext cx="10364451" cy="1596177"/>
          </a:xfrm>
        </p:spPr>
        <p:txBody>
          <a:bodyPr/>
          <a:lstStyle/>
          <a:p>
            <a:r>
              <a:rPr lang="en-CA" cap="none"/>
              <a:t>SPRITE:</a:t>
            </a:r>
            <a:br>
              <a:rPr lang="en-CA" cap="none"/>
            </a:br>
            <a:r>
              <a:rPr lang="en-CA" cap="none"/>
              <a:t>A Worked Example 2.0</a:t>
            </a:r>
            <a:endParaRPr lang="en-CA" cap="none" dirty="0"/>
          </a:p>
        </p:txBody>
      </p:sp>
      <p:pic>
        <p:nvPicPr>
          <p:cNvPr id="7" name="Picture 6">
            <a:extLst>
              <a:ext uri="{FF2B5EF4-FFF2-40B4-BE49-F238E27FC236}">
                <a16:creationId xmlns:a16="http://schemas.microsoft.com/office/drawing/2014/main" id="{66F00CD6-6E54-4461-83B5-8A35934B6A69}"/>
              </a:ext>
            </a:extLst>
          </p:cNvPr>
          <p:cNvPicPr>
            <a:picLocks noChangeAspect="1"/>
          </p:cNvPicPr>
          <p:nvPr/>
        </p:nvPicPr>
        <p:blipFill>
          <a:blip r:embed="rId2"/>
          <a:stretch>
            <a:fillRect/>
          </a:stretch>
        </p:blipFill>
        <p:spPr>
          <a:xfrm>
            <a:off x="800100" y="450056"/>
            <a:ext cx="10591799" cy="5957888"/>
          </a:xfrm>
          <a:prstGeom prst="rect">
            <a:avLst/>
          </a:prstGeom>
        </p:spPr>
      </p:pic>
    </p:spTree>
    <p:extLst>
      <p:ext uri="{BB962C8B-B14F-4D97-AF65-F5344CB8AC3E}">
        <p14:creationId xmlns:p14="http://schemas.microsoft.com/office/powerpoint/2010/main" val="2879329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p:txBody>
          <a:bodyPr/>
          <a:lstStyle/>
          <a:p>
            <a:r>
              <a:rPr lang="en-CA" cap="none" dirty="0"/>
              <a:t>SPRITE:</a:t>
            </a:r>
            <a:br>
              <a:rPr lang="en-CA" cap="none" dirty="0"/>
            </a:br>
            <a:r>
              <a:rPr lang="en-CA" cap="none" dirty="0"/>
              <a:t>Caveats</a:t>
            </a:r>
          </a:p>
        </p:txBody>
      </p:sp>
      <p:sp>
        <p:nvSpPr>
          <p:cNvPr id="3" name="Content Placeholder 2">
            <a:extLst>
              <a:ext uri="{FF2B5EF4-FFF2-40B4-BE49-F238E27FC236}">
                <a16:creationId xmlns:a16="http://schemas.microsoft.com/office/drawing/2014/main" id="{6697E2B0-79F3-436C-B83F-05ECCAF6C772}"/>
              </a:ext>
            </a:extLst>
          </p:cNvPr>
          <p:cNvSpPr>
            <a:spLocks noGrp="1"/>
          </p:cNvSpPr>
          <p:nvPr>
            <p:ph sz="quarter" idx="13"/>
          </p:nvPr>
        </p:nvSpPr>
        <p:spPr/>
        <p:txBody>
          <a:bodyPr>
            <a:noAutofit/>
          </a:bodyPr>
          <a:lstStyle/>
          <a:p>
            <a:r>
              <a:rPr lang="en-CA" sz="2400" cap="none" dirty="0">
                <a:effectLst>
                  <a:outerShdw blurRad="38100" dist="38100" dir="2700000" algn="tl">
                    <a:srgbClr val="000000">
                      <a:alpha val="43137"/>
                    </a:srgbClr>
                  </a:outerShdw>
                </a:effectLst>
              </a:rPr>
              <a:t>The authors of SPRITE are quite careful to point out that not all solution are necessarily identified</a:t>
            </a:r>
          </a:p>
          <a:p>
            <a:r>
              <a:rPr lang="en-CA" sz="2400" cap="none" dirty="0">
                <a:effectLst>
                  <a:outerShdw blurRad="38100" dist="38100" dir="2700000" algn="tl">
                    <a:srgbClr val="000000">
                      <a:alpha val="43137"/>
                    </a:srgbClr>
                  </a:outerShdw>
                </a:effectLst>
              </a:rPr>
              <a:t>Probability statements cannot not be made about any specific sample distribution</a:t>
            </a:r>
          </a:p>
          <a:p>
            <a:r>
              <a:rPr lang="en-CA" sz="2400" cap="none" dirty="0">
                <a:effectLst>
                  <a:outerShdw blurRad="38100" dist="38100" dir="2700000" algn="tl">
                    <a:srgbClr val="000000">
                      <a:alpha val="43137"/>
                    </a:srgbClr>
                  </a:outerShdw>
                </a:effectLst>
              </a:rPr>
              <a:t>Only patterns of observation are of more importance than any single distribution</a:t>
            </a:r>
          </a:p>
          <a:p>
            <a:r>
              <a:rPr lang="en-CA" sz="2400" cap="none" dirty="0"/>
              <a:t>A complete solution set of all possible samples can be found using the “Complete recovery of values in </a:t>
            </a:r>
            <a:r>
              <a:rPr lang="en-CA" sz="2400" cap="none" dirty="0" err="1"/>
              <a:t>diophantine</a:t>
            </a:r>
            <a:r>
              <a:rPr lang="en-CA" sz="2400" cap="none" dirty="0"/>
              <a:t> systems” or CORVIDS method </a:t>
            </a:r>
            <a:r>
              <a:rPr lang="en-CA" sz="1800" cap="none" dirty="0"/>
              <a:t>(</a:t>
            </a:r>
            <a:r>
              <a:rPr lang="en-CA" sz="1800" cap="none" dirty="0" err="1"/>
              <a:t>Wilner</a:t>
            </a:r>
            <a:r>
              <a:rPr lang="en-CA" sz="1800" cap="none" dirty="0"/>
              <a:t> et al., 2018)</a:t>
            </a:r>
            <a:endParaRPr lang="en-CA" sz="1800" cap="non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19240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p:txBody>
          <a:bodyPr/>
          <a:lstStyle/>
          <a:p>
            <a:r>
              <a:rPr lang="en-CA" cap="none" dirty="0"/>
              <a:t>Take Home Message</a:t>
            </a:r>
            <a:br>
              <a:rPr lang="en-CA" cap="none" dirty="0"/>
            </a:br>
            <a:endParaRPr lang="en-CA" cap="none" dirty="0"/>
          </a:p>
        </p:txBody>
      </p:sp>
      <p:sp>
        <p:nvSpPr>
          <p:cNvPr id="3" name="Content Placeholder 2">
            <a:extLst>
              <a:ext uri="{FF2B5EF4-FFF2-40B4-BE49-F238E27FC236}">
                <a16:creationId xmlns:a16="http://schemas.microsoft.com/office/drawing/2014/main" id="{6697E2B0-79F3-436C-B83F-05ECCAF6C772}"/>
              </a:ext>
            </a:extLst>
          </p:cNvPr>
          <p:cNvSpPr>
            <a:spLocks noGrp="1"/>
          </p:cNvSpPr>
          <p:nvPr>
            <p:ph sz="quarter" idx="13"/>
          </p:nvPr>
        </p:nvSpPr>
        <p:spPr/>
        <p:txBody>
          <a:bodyPr>
            <a:noAutofit/>
          </a:bodyPr>
          <a:lstStyle/>
          <a:p>
            <a:r>
              <a:rPr lang="en-CA" sz="2400" cap="none" dirty="0">
                <a:effectLst>
                  <a:outerShdw blurRad="38100" dist="38100" dir="2700000" algn="tl">
                    <a:srgbClr val="000000">
                      <a:alpha val="43137"/>
                    </a:srgbClr>
                  </a:outerShdw>
                </a:effectLst>
              </a:rPr>
              <a:t>Nothing will replace open science practices (transparency, etc.), but when sample data is not available there are tools which can help us gain a deeper understanding using only the basic descriptive statistics available</a:t>
            </a:r>
          </a:p>
          <a:p>
            <a:r>
              <a:rPr lang="en-CA" sz="2400" cap="none" dirty="0">
                <a:effectLst>
                  <a:outerShdw blurRad="38100" dist="38100" dir="2700000" algn="tl">
                    <a:srgbClr val="000000">
                      <a:alpha val="43137"/>
                    </a:srgbClr>
                  </a:outerShdw>
                </a:effectLst>
              </a:rPr>
              <a:t>While these tools can help detect inconsistencies in existing literature, they can be quickly and easily applied to our work to improve reporting accuracy</a:t>
            </a:r>
          </a:p>
        </p:txBody>
      </p:sp>
    </p:spTree>
    <p:extLst>
      <p:ext uri="{BB962C8B-B14F-4D97-AF65-F5344CB8AC3E}">
        <p14:creationId xmlns:p14="http://schemas.microsoft.com/office/powerpoint/2010/main" val="2831533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p:txBody>
          <a:bodyPr/>
          <a:lstStyle/>
          <a:p>
            <a:r>
              <a:rPr lang="en-CA" cap="none" dirty="0"/>
              <a:t>Questions?</a:t>
            </a:r>
          </a:p>
        </p:txBody>
      </p:sp>
      <p:sp>
        <p:nvSpPr>
          <p:cNvPr id="3" name="Content Placeholder 2">
            <a:extLst>
              <a:ext uri="{FF2B5EF4-FFF2-40B4-BE49-F238E27FC236}">
                <a16:creationId xmlns:a16="http://schemas.microsoft.com/office/drawing/2014/main" id="{6697E2B0-79F3-436C-B83F-05ECCAF6C772}"/>
              </a:ext>
            </a:extLst>
          </p:cNvPr>
          <p:cNvSpPr>
            <a:spLocks noGrp="1"/>
          </p:cNvSpPr>
          <p:nvPr>
            <p:ph sz="quarter" idx="13"/>
          </p:nvPr>
        </p:nvSpPr>
        <p:spPr/>
        <p:txBody>
          <a:bodyPr>
            <a:noAutofit/>
          </a:bodyPr>
          <a:lstStyle/>
          <a:p>
            <a:endParaRPr lang="en-CA" sz="2400" cap="non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37963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a:xfrm>
            <a:off x="913775" y="618517"/>
            <a:ext cx="10364451" cy="1596177"/>
          </a:xfrm>
        </p:spPr>
        <p:txBody>
          <a:bodyPr/>
          <a:lstStyle/>
          <a:p>
            <a:r>
              <a:rPr lang="en-CA" cap="none" dirty="0"/>
              <a:t>References</a:t>
            </a:r>
          </a:p>
        </p:txBody>
      </p:sp>
      <p:sp>
        <p:nvSpPr>
          <p:cNvPr id="4" name="Content Placeholder 2">
            <a:extLst>
              <a:ext uri="{FF2B5EF4-FFF2-40B4-BE49-F238E27FC236}">
                <a16:creationId xmlns:a16="http://schemas.microsoft.com/office/drawing/2014/main" id="{06507A41-3228-4FDB-BD4F-2A1B79C215E6}"/>
              </a:ext>
            </a:extLst>
          </p:cNvPr>
          <p:cNvSpPr>
            <a:spLocks noGrp="1"/>
          </p:cNvSpPr>
          <p:nvPr>
            <p:ph sz="quarter" idx="13"/>
          </p:nvPr>
        </p:nvSpPr>
        <p:spPr>
          <a:xfrm>
            <a:off x="913774" y="2367092"/>
            <a:ext cx="10363826" cy="3424107"/>
          </a:xfrm>
        </p:spPr>
        <p:txBody>
          <a:bodyPr>
            <a:noAutofit/>
          </a:bodyPr>
          <a:lstStyle/>
          <a:p>
            <a:r>
              <a:rPr lang="en-CA" sz="1800" cap="none" dirty="0"/>
              <a:t>Anaya, J. (2016). The GRIMMER test: A method for testing the validity of reported measures of variability. </a:t>
            </a:r>
            <a:r>
              <a:rPr lang="en-CA" sz="1800" i="1" cap="none" dirty="0" err="1"/>
              <a:t>Peerj</a:t>
            </a:r>
            <a:r>
              <a:rPr lang="en-CA" sz="1800" i="1" cap="none" dirty="0"/>
              <a:t> preprints</a:t>
            </a:r>
            <a:r>
              <a:rPr lang="en-CA" sz="1800" cap="none" dirty="0"/>
              <a:t>, </a:t>
            </a:r>
            <a:r>
              <a:rPr lang="en-CA" sz="1800" i="1" cap="none" dirty="0"/>
              <a:t>4</a:t>
            </a:r>
            <a:r>
              <a:rPr lang="en-CA" sz="1800" cap="none" dirty="0"/>
              <a:t>, e2400v1.</a:t>
            </a:r>
          </a:p>
          <a:p>
            <a:r>
              <a:rPr lang="en-CA" sz="1800" cap="none" dirty="0"/>
              <a:t>Bauer, m. A., </a:t>
            </a:r>
            <a:r>
              <a:rPr lang="en-CA" sz="1800" cap="none" dirty="0" err="1"/>
              <a:t>Wilkie</a:t>
            </a:r>
            <a:r>
              <a:rPr lang="en-CA" sz="1800" cap="none" dirty="0"/>
              <a:t>, J. E., Kim, J. K., &amp; </a:t>
            </a:r>
            <a:r>
              <a:rPr lang="en-CA" sz="1800" cap="none" dirty="0" err="1"/>
              <a:t>Bodenhausen</a:t>
            </a:r>
            <a:r>
              <a:rPr lang="en-CA" sz="1800" cap="none" dirty="0"/>
              <a:t>, G. V. (2012). Cuing consumerism: situational materialism undermines personal and social well-being. </a:t>
            </a:r>
            <a:r>
              <a:rPr lang="en-CA" sz="1800" i="1" cap="none" dirty="0"/>
              <a:t>Psychological science</a:t>
            </a:r>
            <a:r>
              <a:rPr lang="en-CA" sz="1800" cap="none" dirty="0"/>
              <a:t>, </a:t>
            </a:r>
            <a:r>
              <a:rPr lang="en-CA" sz="1800" i="1" cap="none" dirty="0"/>
              <a:t>23</a:t>
            </a:r>
            <a:r>
              <a:rPr lang="en-CA" sz="1800" cap="none" dirty="0"/>
              <a:t>(5), 517-523.</a:t>
            </a:r>
          </a:p>
          <a:p>
            <a:r>
              <a:rPr lang="en-CA" sz="1800" cap="none" dirty="0"/>
              <a:t>Brown, n. J., &amp; Heathers, J. A. (2017). The GRIM test: A simple technique detects numerous anomalies in the reporting of results in psychology. </a:t>
            </a:r>
            <a:r>
              <a:rPr lang="en-CA" sz="1800" i="1" cap="none" dirty="0"/>
              <a:t>Social psychological and personality science</a:t>
            </a:r>
            <a:r>
              <a:rPr lang="en-CA" sz="1800" cap="none" dirty="0"/>
              <a:t>, </a:t>
            </a:r>
            <a:r>
              <a:rPr lang="en-CA" sz="1800" i="1" cap="none" dirty="0"/>
              <a:t>8</a:t>
            </a:r>
            <a:r>
              <a:rPr lang="en-CA" sz="1800" cap="none" dirty="0"/>
              <a:t>(4), 363-369.</a:t>
            </a:r>
          </a:p>
          <a:p>
            <a:r>
              <a:rPr lang="en-CA" sz="1800" cap="none" dirty="0"/>
              <a:t>Heathers, j. A., Anaya, J., Van der zee, T., &amp; Brown, N. J. (2018). </a:t>
            </a:r>
            <a:r>
              <a:rPr lang="en-CA" sz="1800" i="1" cap="none" dirty="0"/>
              <a:t>Recovering data from summary statistics: sample parameter reconstruction via iterative techniques (SPRITE)</a:t>
            </a:r>
            <a:r>
              <a:rPr lang="en-CA" sz="1800" cap="none" dirty="0"/>
              <a:t> (no. E26968v1). </a:t>
            </a:r>
            <a:r>
              <a:rPr lang="en-CA" sz="1800" cap="none" dirty="0" err="1"/>
              <a:t>Peerj</a:t>
            </a:r>
            <a:r>
              <a:rPr lang="en-CA" sz="1800" cap="none" dirty="0"/>
              <a:t> preprints.</a:t>
            </a:r>
          </a:p>
          <a:p>
            <a:r>
              <a:rPr lang="en-CA" sz="1800" cap="none" dirty="0"/>
              <a:t>Ioannidis, j. P. (2012). Why science is not necessarily self-correcting. </a:t>
            </a:r>
            <a:r>
              <a:rPr lang="en-CA" sz="1800" i="1" cap="none" dirty="0"/>
              <a:t>Perspectives on psychological science</a:t>
            </a:r>
            <a:r>
              <a:rPr lang="en-CA" sz="1800" cap="none" dirty="0"/>
              <a:t>, </a:t>
            </a:r>
            <a:r>
              <a:rPr lang="en-CA" sz="1800" i="1" cap="none" dirty="0"/>
              <a:t>7</a:t>
            </a:r>
            <a:r>
              <a:rPr lang="en-CA" sz="1800" cap="none" dirty="0"/>
              <a:t>(6), 645-654.</a:t>
            </a:r>
          </a:p>
        </p:txBody>
      </p:sp>
    </p:spTree>
    <p:extLst>
      <p:ext uri="{BB962C8B-B14F-4D97-AF65-F5344CB8AC3E}">
        <p14:creationId xmlns:p14="http://schemas.microsoft.com/office/powerpoint/2010/main" val="1446903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p:txBody>
          <a:bodyPr/>
          <a:lstStyle/>
          <a:p>
            <a:r>
              <a:rPr lang="en-CA" dirty="0"/>
              <a:t>Background</a:t>
            </a:r>
            <a:br>
              <a:rPr lang="en-CA" dirty="0"/>
            </a:br>
            <a:endParaRPr lang="en-CA" dirty="0"/>
          </a:p>
        </p:txBody>
      </p:sp>
      <p:sp>
        <p:nvSpPr>
          <p:cNvPr id="3" name="Content Placeholder 2">
            <a:extLst>
              <a:ext uri="{FF2B5EF4-FFF2-40B4-BE49-F238E27FC236}">
                <a16:creationId xmlns:a16="http://schemas.microsoft.com/office/drawing/2014/main" id="{6697E2B0-79F3-436C-B83F-05ECCAF6C772}"/>
              </a:ext>
            </a:extLst>
          </p:cNvPr>
          <p:cNvSpPr>
            <a:spLocks noGrp="1"/>
          </p:cNvSpPr>
          <p:nvPr>
            <p:ph sz="quarter" idx="13"/>
          </p:nvPr>
        </p:nvSpPr>
        <p:spPr/>
        <p:txBody>
          <a:bodyPr>
            <a:normAutofit/>
          </a:bodyPr>
          <a:lstStyle/>
          <a:p>
            <a:r>
              <a:rPr lang="en-CA" sz="2400" cap="none" dirty="0"/>
              <a:t>Replicating and reproducing scientific findings is arguably the pinnacle of the self-correcting aspect of the scientific process</a:t>
            </a:r>
          </a:p>
          <a:p>
            <a:r>
              <a:rPr lang="en-CA" sz="2400" cap="none" dirty="0"/>
              <a:t>Goes hand-in-hand with transparency and open science practices </a:t>
            </a:r>
            <a:r>
              <a:rPr lang="en-CA" sz="1800" cap="none" dirty="0"/>
              <a:t>(</a:t>
            </a:r>
            <a:r>
              <a:rPr lang="en-CA" sz="1800" cap="none" dirty="0" err="1"/>
              <a:t>Nosek</a:t>
            </a:r>
            <a:r>
              <a:rPr lang="en-CA" sz="1800" cap="none" dirty="0"/>
              <a:t> et al., 2015)</a:t>
            </a:r>
          </a:p>
          <a:p>
            <a:r>
              <a:rPr lang="en-CA" sz="2400" cap="none" dirty="0"/>
              <a:t>While theses principles are admirable, there are still roadblocks:</a:t>
            </a:r>
          </a:p>
          <a:p>
            <a:pPr lvl="1"/>
            <a:r>
              <a:rPr lang="en-CA" sz="2400" cap="none" dirty="0"/>
              <a:t>Changing old habits </a:t>
            </a:r>
          </a:p>
          <a:p>
            <a:pPr lvl="1"/>
            <a:r>
              <a:rPr lang="en-CA" sz="2400" cap="none" dirty="0"/>
              <a:t>Deeply entrenched publishing incentives </a:t>
            </a:r>
            <a:r>
              <a:rPr lang="en-CA" cap="none" dirty="0"/>
              <a:t>(</a:t>
            </a:r>
            <a:r>
              <a:rPr lang="en-CA" cap="none" dirty="0" err="1"/>
              <a:t>Nosek</a:t>
            </a:r>
            <a:r>
              <a:rPr lang="en-CA" cap="none" dirty="0"/>
              <a:t>, Spies, &amp; </a:t>
            </a:r>
            <a:r>
              <a:rPr lang="en-CA" cap="none" dirty="0" err="1"/>
              <a:t>Motyl</a:t>
            </a:r>
            <a:r>
              <a:rPr lang="en-CA" cap="none" dirty="0"/>
              <a:t>, 2012)</a:t>
            </a:r>
          </a:p>
          <a:p>
            <a:pPr lvl="1"/>
            <a:endParaRPr lang="en-CA" sz="2200" cap="none" dirty="0"/>
          </a:p>
        </p:txBody>
      </p:sp>
    </p:spTree>
    <p:extLst>
      <p:ext uri="{BB962C8B-B14F-4D97-AF65-F5344CB8AC3E}">
        <p14:creationId xmlns:p14="http://schemas.microsoft.com/office/powerpoint/2010/main" val="1802760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a:xfrm>
            <a:off x="913775" y="618517"/>
            <a:ext cx="10364451" cy="1596177"/>
          </a:xfrm>
        </p:spPr>
        <p:txBody>
          <a:bodyPr/>
          <a:lstStyle/>
          <a:p>
            <a:r>
              <a:rPr lang="en-CA" cap="none" dirty="0"/>
              <a:t>References</a:t>
            </a:r>
          </a:p>
        </p:txBody>
      </p:sp>
      <p:sp>
        <p:nvSpPr>
          <p:cNvPr id="4" name="Content Placeholder 2">
            <a:extLst>
              <a:ext uri="{FF2B5EF4-FFF2-40B4-BE49-F238E27FC236}">
                <a16:creationId xmlns:a16="http://schemas.microsoft.com/office/drawing/2014/main" id="{06507A41-3228-4FDB-BD4F-2A1B79C215E6}"/>
              </a:ext>
            </a:extLst>
          </p:cNvPr>
          <p:cNvSpPr>
            <a:spLocks noGrp="1"/>
          </p:cNvSpPr>
          <p:nvPr>
            <p:ph sz="quarter" idx="13"/>
          </p:nvPr>
        </p:nvSpPr>
        <p:spPr>
          <a:xfrm>
            <a:off x="913774" y="2367092"/>
            <a:ext cx="10363826" cy="3424107"/>
          </a:xfrm>
        </p:spPr>
        <p:txBody>
          <a:bodyPr>
            <a:noAutofit/>
          </a:bodyPr>
          <a:lstStyle/>
          <a:p>
            <a:r>
              <a:rPr lang="en-CA" sz="1800" cap="none" dirty="0"/>
              <a:t>Klein, r. A., </a:t>
            </a:r>
            <a:r>
              <a:rPr lang="en-CA" sz="1800" cap="none" dirty="0" err="1"/>
              <a:t>Vianello</a:t>
            </a:r>
            <a:r>
              <a:rPr lang="en-CA" sz="1800" cap="none" dirty="0"/>
              <a:t>, M., </a:t>
            </a:r>
            <a:r>
              <a:rPr lang="en-CA" sz="1800" cap="none" dirty="0" err="1"/>
              <a:t>Hasselman</a:t>
            </a:r>
            <a:r>
              <a:rPr lang="en-CA" sz="1800" cap="none" dirty="0"/>
              <a:t>, F., Adams, B. G., Adams </a:t>
            </a:r>
            <a:r>
              <a:rPr lang="en-CA" sz="1800" cap="none" dirty="0" err="1"/>
              <a:t>jr</a:t>
            </a:r>
            <a:r>
              <a:rPr lang="en-CA" sz="1800" cap="none" dirty="0"/>
              <a:t>, R. B., </a:t>
            </a:r>
            <a:r>
              <a:rPr lang="en-CA" sz="1800" cap="none" dirty="0" err="1"/>
              <a:t>Alper</a:t>
            </a:r>
            <a:r>
              <a:rPr lang="en-CA" sz="1800" cap="none" dirty="0"/>
              <a:t>, S., ... &amp; Batra, r. (2018). Many labs 2: investigating variation in replicability across samples and settings. </a:t>
            </a:r>
            <a:r>
              <a:rPr lang="en-CA" sz="1800" i="1" cap="none" dirty="0"/>
              <a:t>Advances in methods and practices in psychological science</a:t>
            </a:r>
            <a:r>
              <a:rPr lang="en-CA" sz="1800" cap="none" dirty="0"/>
              <a:t>, </a:t>
            </a:r>
            <a:r>
              <a:rPr lang="en-CA" sz="1800" i="1" cap="none" dirty="0"/>
              <a:t>1</a:t>
            </a:r>
            <a:r>
              <a:rPr lang="en-CA" sz="1800" cap="none" dirty="0"/>
              <a:t>(4), 443-490.</a:t>
            </a:r>
          </a:p>
          <a:p>
            <a:r>
              <a:rPr lang="en-CA" sz="1800" cap="none" dirty="0" err="1"/>
              <a:t>Nosek</a:t>
            </a:r>
            <a:r>
              <a:rPr lang="en-CA" sz="1800" cap="none" dirty="0"/>
              <a:t>, b. A., Spies, J. R., &amp; </a:t>
            </a:r>
            <a:r>
              <a:rPr lang="en-CA" sz="1800" cap="none" dirty="0" err="1"/>
              <a:t>Motyl</a:t>
            </a:r>
            <a:r>
              <a:rPr lang="en-CA" sz="1800" cap="none" dirty="0"/>
              <a:t>, M. (2012). Scientific utopia: II. Restructuring incentives and practices to promote truth over </a:t>
            </a:r>
            <a:r>
              <a:rPr lang="en-CA" sz="1800" cap="none" dirty="0" err="1"/>
              <a:t>publishability</a:t>
            </a:r>
            <a:r>
              <a:rPr lang="en-CA" sz="1800" cap="none" dirty="0"/>
              <a:t>. </a:t>
            </a:r>
            <a:r>
              <a:rPr lang="en-CA" sz="1800" i="1" cap="none" dirty="0"/>
              <a:t>Perspectives on psychological science</a:t>
            </a:r>
            <a:r>
              <a:rPr lang="en-CA" sz="1800" cap="none" dirty="0"/>
              <a:t>, </a:t>
            </a:r>
            <a:r>
              <a:rPr lang="en-CA" sz="1800" i="1" cap="none" dirty="0"/>
              <a:t>7</a:t>
            </a:r>
            <a:r>
              <a:rPr lang="en-CA" sz="1800" cap="none" dirty="0"/>
              <a:t>(6), 615-631.</a:t>
            </a:r>
          </a:p>
          <a:p>
            <a:r>
              <a:rPr lang="en-CA" sz="1800" cap="none" dirty="0" err="1"/>
              <a:t>Nosek</a:t>
            </a:r>
            <a:r>
              <a:rPr lang="en-CA" sz="1800" cap="none" dirty="0"/>
              <a:t>, b. A., Alter, G., Banks, G. C., </a:t>
            </a:r>
            <a:r>
              <a:rPr lang="en-CA" sz="1800" cap="none" dirty="0" err="1"/>
              <a:t>Borsboom</a:t>
            </a:r>
            <a:r>
              <a:rPr lang="en-CA" sz="1800" cap="none" dirty="0"/>
              <a:t>, D., Bowman, S. D., </a:t>
            </a:r>
            <a:r>
              <a:rPr lang="en-CA" sz="1800" cap="none" dirty="0" err="1"/>
              <a:t>Breckler</a:t>
            </a:r>
            <a:r>
              <a:rPr lang="en-CA" sz="1800" cap="none" dirty="0"/>
              <a:t>, S. J., ... &amp; </a:t>
            </a:r>
            <a:r>
              <a:rPr lang="en-CA" sz="1800" cap="none" dirty="0" err="1"/>
              <a:t>Contestabile</a:t>
            </a:r>
            <a:r>
              <a:rPr lang="en-CA" sz="1800" cap="none" dirty="0"/>
              <a:t>, m. (2015). Promoting an open research culture. </a:t>
            </a:r>
            <a:r>
              <a:rPr lang="en-CA" sz="1800" i="1" cap="none" dirty="0"/>
              <a:t>Science</a:t>
            </a:r>
            <a:r>
              <a:rPr lang="en-CA" sz="1800" cap="none" dirty="0"/>
              <a:t>, </a:t>
            </a:r>
            <a:r>
              <a:rPr lang="en-CA" sz="1800" i="1" cap="none" dirty="0"/>
              <a:t>348</a:t>
            </a:r>
            <a:r>
              <a:rPr lang="en-CA" sz="1800" cap="none" dirty="0"/>
              <a:t>(6242), 1422-1425.</a:t>
            </a:r>
          </a:p>
          <a:p>
            <a:r>
              <a:rPr lang="en-CA" sz="1800" cap="none" dirty="0" err="1"/>
              <a:t>Wilner</a:t>
            </a:r>
            <a:r>
              <a:rPr lang="en-CA" sz="1800" cap="none" dirty="0"/>
              <a:t>, S., Wood, K., &amp; Simons, D. J. (2018). Complete recovery of values in Diophantine systems (CORVIDS).</a:t>
            </a:r>
          </a:p>
        </p:txBody>
      </p:sp>
    </p:spTree>
    <p:extLst>
      <p:ext uri="{BB962C8B-B14F-4D97-AF65-F5344CB8AC3E}">
        <p14:creationId xmlns:p14="http://schemas.microsoft.com/office/powerpoint/2010/main" val="42948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p:txBody>
          <a:bodyPr/>
          <a:lstStyle/>
          <a:p>
            <a:r>
              <a:rPr lang="en-CA" dirty="0"/>
              <a:t>Background</a:t>
            </a:r>
            <a:br>
              <a:rPr lang="en-CA" dirty="0"/>
            </a:br>
            <a:endParaRPr lang="en-CA" dirty="0"/>
          </a:p>
        </p:txBody>
      </p:sp>
      <p:sp>
        <p:nvSpPr>
          <p:cNvPr id="3" name="Content Placeholder 2">
            <a:extLst>
              <a:ext uri="{FF2B5EF4-FFF2-40B4-BE49-F238E27FC236}">
                <a16:creationId xmlns:a16="http://schemas.microsoft.com/office/drawing/2014/main" id="{6697E2B0-79F3-436C-B83F-05ECCAF6C772}"/>
              </a:ext>
            </a:extLst>
          </p:cNvPr>
          <p:cNvSpPr>
            <a:spLocks noGrp="1"/>
          </p:cNvSpPr>
          <p:nvPr>
            <p:ph sz="quarter" idx="13"/>
          </p:nvPr>
        </p:nvSpPr>
        <p:spPr/>
        <p:txBody>
          <a:bodyPr>
            <a:normAutofit/>
          </a:bodyPr>
          <a:lstStyle/>
          <a:p>
            <a:r>
              <a:rPr lang="en-CA" sz="2400" cap="none" dirty="0"/>
              <a:t>What can we do while we wait for science to “catch up”?</a:t>
            </a:r>
          </a:p>
          <a:p>
            <a:r>
              <a:rPr lang="en-CA" sz="2400" cap="none" dirty="0"/>
              <a:t>Are there tools we can use to improve our critiques of existing literature or aid </a:t>
            </a:r>
            <a:r>
              <a:rPr lang="en-CA" sz="2400" cap="none"/>
              <a:t>our own review </a:t>
            </a:r>
            <a:r>
              <a:rPr lang="en-CA" sz="2400" cap="none" dirty="0"/>
              <a:t>process?</a:t>
            </a:r>
          </a:p>
          <a:p>
            <a:r>
              <a:rPr lang="en-CA" sz="2400" cap="none" dirty="0"/>
              <a:t>Can these tools be used to improve the quality of our own research?</a:t>
            </a:r>
          </a:p>
        </p:txBody>
      </p:sp>
    </p:spTree>
    <p:extLst>
      <p:ext uri="{BB962C8B-B14F-4D97-AF65-F5344CB8AC3E}">
        <p14:creationId xmlns:p14="http://schemas.microsoft.com/office/powerpoint/2010/main" val="2830208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p:txBody>
          <a:bodyPr/>
          <a:lstStyle/>
          <a:p>
            <a:r>
              <a:rPr lang="en-CA" cap="none" dirty="0"/>
              <a:t>GRIM:</a:t>
            </a:r>
            <a:br>
              <a:rPr lang="en-CA" cap="none" dirty="0"/>
            </a:br>
            <a:r>
              <a:rPr lang="en-CA" cap="none" dirty="0">
                <a:solidFill>
                  <a:srgbClr val="FF0000"/>
                </a:solidFill>
              </a:rPr>
              <a:t>G</a:t>
            </a:r>
            <a:r>
              <a:rPr lang="en-CA" cap="none" dirty="0"/>
              <a:t>ranularity-</a:t>
            </a:r>
            <a:r>
              <a:rPr lang="en-CA" cap="none" dirty="0">
                <a:solidFill>
                  <a:srgbClr val="FF0000"/>
                </a:solidFill>
              </a:rPr>
              <a:t>R</a:t>
            </a:r>
            <a:r>
              <a:rPr lang="en-CA" cap="none" dirty="0"/>
              <a:t>elated </a:t>
            </a:r>
            <a:r>
              <a:rPr lang="en-CA" cap="none" dirty="0">
                <a:solidFill>
                  <a:srgbClr val="FF0000"/>
                </a:solidFill>
              </a:rPr>
              <a:t>I</a:t>
            </a:r>
            <a:r>
              <a:rPr lang="en-CA" cap="none" dirty="0"/>
              <a:t>nconsistency of </a:t>
            </a:r>
            <a:r>
              <a:rPr lang="en-CA" cap="none" dirty="0">
                <a:solidFill>
                  <a:srgbClr val="FF0000"/>
                </a:solidFill>
              </a:rPr>
              <a:t>M</a:t>
            </a:r>
            <a:r>
              <a:rPr lang="en-CA" cap="none" dirty="0"/>
              <a:t>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97E2B0-79F3-436C-B83F-05ECCAF6C772}"/>
                  </a:ext>
                </a:extLst>
              </p:cNvPr>
              <p:cNvSpPr>
                <a:spLocks noGrp="1"/>
              </p:cNvSpPr>
              <p:nvPr>
                <p:ph sz="quarter" idx="13"/>
              </p:nvPr>
            </p:nvSpPr>
            <p:spPr/>
            <p:txBody>
              <a:bodyPr>
                <a:normAutofit/>
              </a:bodyPr>
              <a:lstStyle/>
              <a:p>
                <a:r>
                  <a:rPr lang="en-CA" sz="2400" cap="none" dirty="0"/>
                  <a:t>Granularity is the smallest difference between possible values of summary statistics (e.g., sample means) </a:t>
                </a:r>
                <a:r>
                  <a:rPr lang="en-CA" sz="1800" cap="none" dirty="0"/>
                  <a:t>(Brown, &amp; Heathers, 2017)</a:t>
                </a:r>
                <a:br>
                  <a:rPr lang="en-CA" sz="3200" i="1" dirty="0">
                    <a:latin typeface="Cambria Math" panose="02040503050406030204" pitchFamily="18" charset="0"/>
                  </a:rPr>
                </a:br>
                <a14:m>
                  <m:oMath xmlns:m="http://schemas.openxmlformats.org/officeDocument/2006/math">
                    <m:sSub>
                      <m:sSubPr>
                        <m:ctrlPr>
                          <a:rPr lang="en-CA" sz="3200" i="1">
                            <a:latin typeface="Cambria Math" panose="02040503050406030204" pitchFamily="18" charset="0"/>
                          </a:rPr>
                        </m:ctrlPr>
                      </m:sSubPr>
                      <m:e>
                        <m:r>
                          <a:rPr lang="en-CA" sz="3200" i="1">
                            <a:latin typeface="Cambria Math" panose="02040503050406030204" pitchFamily="18" charset="0"/>
                          </a:rPr>
                          <m:t>𝐺𝑟𝑎𝑛𝑢𝑙𝑎𝑟𝑖𝑡𝑦</m:t>
                        </m:r>
                      </m:e>
                      <m:sub>
                        <m:r>
                          <a:rPr lang="en-CA" sz="3200" i="1">
                            <a:latin typeface="Cambria Math" panose="02040503050406030204" pitchFamily="18" charset="0"/>
                          </a:rPr>
                          <m:t>𝑚𝑒𝑎𝑛</m:t>
                        </m:r>
                      </m:sub>
                    </m:sSub>
                    <m:r>
                      <a:rPr lang="en-CA" sz="3200" i="1">
                        <a:latin typeface="Cambria Math" panose="02040503050406030204" pitchFamily="18" charset="0"/>
                      </a:rPr>
                      <m:t>=</m:t>
                    </m:r>
                    <m:f>
                      <m:fPr>
                        <m:ctrlPr>
                          <a:rPr lang="en-CA" sz="3200" i="1">
                            <a:latin typeface="Cambria Math" panose="02040503050406030204" pitchFamily="18" charset="0"/>
                          </a:rPr>
                        </m:ctrlPr>
                      </m:fPr>
                      <m:num>
                        <m:sSub>
                          <m:sSubPr>
                            <m:ctrlPr>
                              <a:rPr lang="en-CA" sz="3200" i="1">
                                <a:latin typeface="Cambria Math" panose="02040503050406030204" pitchFamily="18" charset="0"/>
                              </a:rPr>
                            </m:ctrlPr>
                          </m:sSubPr>
                          <m:e>
                            <m:r>
                              <a:rPr lang="en-CA" sz="3200" i="1">
                                <a:latin typeface="Cambria Math" panose="02040503050406030204" pitchFamily="18" charset="0"/>
                              </a:rPr>
                              <m:t>𝐺</m:t>
                            </m:r>
                          </m:e>
                          <m:sub>
                            <m:r>
                              <a:rPr lang="en-CA" sz="3200" i="1">
                                <a:latin typeface="Cambria Math" panose="02040503050406030204" pitchFamily="18" charset="0"/>
                              </a:rPr>
                              <m:t>𝑑𝑎𝑡𝑎</m:t>
                            </m:r>
                          </m:sub>
                        </m:sSub>
                      </m:num>
                      <m:den>
                        <m:r>
                          <a:rPr lang="en-CA" sz="3200" i="1">
                            <a:latin typeface="Cambria Math" panose="02040503050406030204" pitchFamily="18" charset="0"/>
                          </a:rPr>
                          <m:t>𝑁</m:t>
                        </m:r>
                      </m:den>
                    </m:f>
                  </m:oMath>
                </a14:m>
                <a:endParaRPr lang="en-CA" sz="3200" i="1" dirty="0"/>
              </a:p>
              <a:p>
                <a:pPr lvl="1"/>
                <a:r>
                  <a:rPr lang="en-CA" sz="2400" cap="none" dirty="0">
                    <a:effectLst>
                      <a:outerShdw blurRad="38100" dist="38100" dir="2700000" algn="tl">
                        <a:srgbClr val="000000">
                          <a:alpha val="43137"/>
                        </a:srgbClr>
                      </a:outerShdw>
                    </a:effectLst>
                  </a:rPr>
                  <a:t>N is the sample size</a:t>
                </a:r>
              </a:p>
              <a:p>
                <a:pPr lvl="1"/>
                <a:r>
                  <a:rPr lang="en-CA" sz="2400" cap="none" dirty="0">
                    <a:effectLst>
                      <a:outerShdw blurRad="38100" dist="38100" dir="2700000" algn="tl">
                        <a:srgbClr val="000000">
                          <a:alpha val="43137"/>
                        </a:srgbClr>
                      </a:outerShdw>
                    </a:effectLst>
                  </a:rPr>
                  <a:t> </a:t>
                </a:r>
                <a14:m>
                  <m:oMath xmlns:m="http://schemas.openxmlformats.org/officeDocument/2006/math">
                    <m:sSub>
                      <m:sSubPr>
                        <m:ctrlPr>
                          <a:rPr lang="en-CA" sz="2400" i="1" cap="none">
                            <a:effectLst>
                              <a:outerShdw blurRad="38100" dist="38100" dir="2700000" algn="tl">
                                <a:srgbClr val="000000">
                                  <a:alpha val="43137"/>
                                </a:srgbClr>
                              </a:outerShdw>
                            </a:effectLst>
                            <a:latin typeface="Cambria Math" panose="02040503050406030204" pitchFamily="18" charset="0"/>
                          </a:rPr>
                        </m:ctrlPr>
                      </m:sSubPr>
                      <m:e>
                        <m:r>
                          <m:rPr>
                            <m:sty m:val="p"/>
                          </m:rPr>
                          <a:rPr lang="en-CA" sz="2400" i="0" cap="none">
                            <a:effectLst>
                              <a:outerShdw blurRad="38100" dist="38100" dir="2700000" algn="tl">
                                <a:srgbClr val="000000">
                                  <a:alpha val="43137"/>
                                </a:srgbClr>
                              </a:outerShdw>
                            </a:effectLst>
                            <a:latin typeface="Cambria Math" panose="02040503050406030204" pitchFamily="18" charset="0"/>
                          </a:rPr>
                          <m:t>G</m:t>
                        </m:r>
                      </m:e>
                      <m:sub>
                        <m:r>
                          <m:rPr>
                            <m:sty m:val="p"/>
                          </m:rPr>
                          <a:rPr lang="en-CA" sz="2400" i="0" cap="none">
                            <a:effectLst>
                              <a:outerShdw blurRad="38100" dist="38100" dir="2700000" algn="tl">
                                <a:srgbClr val="000000">
                                  <a:alpha val="43137"/>
                                </a:srgbClr>
                              </a:outerShdw>
                            </a:effectLst>
                            <a:latin typeface="Cambria Math" panose="02040503050406030204" pitchFamily="18" charset="0"/>
                          </a:rPr>
                          <m:t>data</m:t>
                        </m:r>
                      </m:sub>
                    </m:sSub>
                  </m:oMath>
                </a14:m>
                <a:r>
                  <a:rPr lang="en-CA" sz="2400" cap="none" dirty="0">
                    <a:effectLst>
                      <a:outerShdw blurRad="38100" dist="38100" dir="2700000" algn="tl">
                        <a:srgbClr val="000000">
                          <a:alpha val="43137"/>
                        </a:srgbClr>
                      </a:outerShdw>
                    </a:effectLst>
                  </a:rPr>
                  <a:t> is the granularity of the data (i.e., 1 for integer data)</a:t>
                </a:r>
              </a:p>
              <a:p>
                <a:endParaRPr lang="en-CA" sz="2400" cap="none" dirty="0"/>
              </a:p>
            </p:txBody>
          </p:sp>
        </mc:Choice>
        <mc:Fallback xmlns="">
          <p:sp>
            <p:nvSpPr>
              <p:cNvPr id="3" name="Content Placeholder 2">
                <a:extLst>
                  <a:ext uri="{FF2B5EF4-FFF2-40B4-BE49-F238E27FC236}">
                    <a16:creationId xmlns:a16="http://schemas.microsoft.com/office/drawing/2014/main" id="{6697E2B0-79F3-436C-B83F-05ECCAF6C772}"/>
                  </a:ext>
                </a:extLst>
              </p:cNvPr>
              <p:cNvSpPr>
                <a:spLocks noGrp="1" noRot="1" noChangeAspect="1" noMove="1" noResize="1" noEditPoints="1" noAdjustHandles="1" noChangeArrowheads="1" noChangeShapeType="1" noTextEdit="1"/>
              </p:cNvSpPr>
              <p:nvPr>
                <p:ph sz="quarter" idx="13"/>
              </p:nvPr>
            </p:nvSpPr>
            <p:spPr>
              <a:blipFill>
                <a:blip r:embed="rId3"/>
                <a:stretch>
                  <a:fillRect l="-941" t="-712"/>
                </a:stretch>
              </a:blipFill>
            </p:spPr>
            <p:txBody>
              <a:bodyPr/>
              <a:lstStyle/>
              <a:p>
                <a:r>
                  <a:rPr lang="en-CA">
                    <a:noFill/>
                  </a:rPr>
                  <a:t> </a:t>
                </a:r>
              </a:p>
            </p:txBody>
          </p:sp>
        </mc:Fallback>
      </mc:AlternateContent>
    </p:spTree>
    <p:extLst>
      <p:ext uri="{BB962C8B-B14F-4D97-AF65-F5344CB8AC3E}">
        <p14:creationId xmlns:p14="http://schemas.microsoft.com/office/powerpoint/2010/main" val="38166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p:txBody>
          <a:bodyPr/>
          <a:lstStyle/>
          <a:p>
            <a:r>
              <a:rPr lang="en-CA" cap="none" dirty="0"/>
              <a:t>GRIMMER:</a:t>
            </a:r>
            <a:br>
              <a:rPr lang="en-CA" cap="none" dirty="0"/>
            </a:br>
            <a:r>
              <a:rPr lang="en-CA" cap="none" dirty="0">
                <a:solidFill>
                  <a:srgbClr val="FF0000"/>
                </a:solidFill>
              </a:rPr>
              <a:t>GRIM</a:t>
            </a:r>
            <a:r>
              <a:rPr lang="en-CA" cap="none" dirty="0"/>
              <a:t> </a:t>
            </a:r>
            <a:r>
              <a:rPr lang="en-CA" cap="none" dirty="0">
                <a:solidFill>
                  <a:srgbClr val="FF0000"/>
                </a:solidFill>
              </a:rPr>
              <a:t>M</a:t>
            </a:r>
            <a:r>
              <a:rPr lang="en-CA" cap="none" dirty="0"/>
              <a:t>apped to </a:t>
            </a:r>
            <a:r>
              <a:rPr lang="en-CA" cap="none" dirty="0">
                <a:solidFill>
                  <a:srgbClr val="FF0000"/>
                </a:solidFill>
              </a:rPr>
              <a:t>E</a:t>
            </a:r>
            <a:r>
              <a:rPr lang="en-CA" cap="none" dirty="0"/>
              <a:t>rror </a:t>
            </a:r>
            <a:r>
              <a:rPr lang="en-CA" cap="none" dirty="0">
                <a:solidFill>
                  <a:srgbClr val="FF0000"/>
                </a:solidFill>
              </a:rPr>
              <a:t>R</a:t>
            </a:r>
            <a:r>
              <a:rPr lang="en-CA" cap="none" dirty="0"/>
              <a:t>epeats</a:t>
            </a:r>
          </a:p>
        </p:txBody>
      </p:sp>
      <p:sp>
        <p:nvSpPr>
          <p:cNvPr id="3" name="Content Placeholder 2">
            <a:extLst>
              <a:ext uri="{FF2B5EF4-FFF2-40B4-BE49-F238E27FC236}">
                <a16:creationId xmlns:a16="http://schemas.microsoft.com/office/drawing/2014/main" id="{6697E2B0-79F3-436C-B83F-05ECCAF6C772}"/>
              </a:ext>
            </a:extLst>
          </p:cNvPr>
          <p:cNvSpPr>
            <a:spLocks noGrp="1"/>
          </p:cNvSpPr>
          <p:nvPr>
            <p:ph sz="quarter" idx="13"/>
          </p:nvPr>
        </p:nvSpPr>
        <p:spPr/>
        <p:txBody>
          <a:bodyPr>
            <a:normAutofit/>
          </a:bodyPr>
          <a:lstStyle/>
          <a:p>
            <a:r>
              <a:rPr lang="en-CA" sz="2400" cap="none" dirty="0">
                <a:effectLst>
                  <a:outerShdw blurRad="38100" dist="38100" dir="2700000" algn="tl">
                    <a:srgbClr val="000000">
                      <a:alpha val="43137"/>
                    </a:srgbClr>
                  </a:outerShdw>
                </a:effectLst>
              </a:rPr>
              <a:t>The GRIMMER test extends the logic of the GRIM test, but it relies on a few additional factors </a:t>
            </a:r>
            <a:r>
              <a:rPr lang="en-CA" sz="1800" cap="none" dirty="0">
                <a:effectLst>
                  <a:outerShdw blurRad="38100" dist="38100" dir="2700000" algn="tl">
                    <a:srgbClr val="000000">
                      <a:alpha val="43137"/>
                    </a:srgbClr>
                  </a:outerShdw>
                </a:effectLst>
              </a:rPr>
              <a:t>(Anaya, 2016)</a:t>
            </a:r>
          </a:p>
          <a:p>
            <a:r>
              <a:rPr lang="en-CA" sz="2400" cap="none" dirty="0">
                <a:effectLst>
                  <a:outerShdw blurRad="38100" dist="38100" dir="2700000" algn="tl">
                    <a:srgbClr val="000000">
                      <a:alpha val="43137"/>
                    </a:srgbClr>
                  </a:outerShdw>
                </a:effectLst>
              </a:rPr>
              <a:t>In brief rather than a valid summary statistic being a multiple of the granularity of that statistics, it tends to follow a pattern</a:t>
            </a:r>
          </a:p>
          <a:p>
            <a:pPr lvl="1"/>
            <a:r>
              <a:rPr lang="en-CA" sz="2400" cap="none" dirty="0">
                <a:effectLst>
                  <a:outerShdw blurRad="38100" dist="38100" dir="2700000" algn="tl">
                    <a:srgbClr val="000000">
                      <a:alpha val="43137"/>
                    </a:srgbClr>
                  </a:outerShdw>
                </a:effectLst>
              </a:rPr>
              <a:t>Deviations from this pattern are considered inconsistencies</a:t>
            </a:r>
          </a:p>
        </p:txBody>
      </p:sp>
    </p:spTree>
    <p:extLst>
      <p:ext uri="{BB962C8B-B14F-4D97-AF65-F5344CB8AC3E}">
        <p14:creationId xmlns:p14="http://schemas.microsoft.com/office/powerpoint/2010/main" val="130009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p:txBody>
          <a:bodyPr/>
          <a:lstStyle/>
          <a:p>
            <a:r>
              <a:rPr lang="en-CA" cap="none" dirty="0"/>
              <a:t>GRIM and GRIMMER</a:t>
            </a:r>
            <a:br>
              <a:rPr lang="en-CA" cap="none" dirty="0"/>
            </a:br>
            <a:endParaRPr lang="en-CA" cap="none" dirty="0"/>
          </a:p>
        </p:txBody>
      </p:sp>
      <p:sp>
        <p:nvSpPr>
          <p:cNvPr id="3" name="Content Placeholder 2">
            <a:extLst>
              <a:ext uri="{FF2B5EF4-FFF2-40B4-BE49-F238E27FC236}">
                <a16:creationId xmlns:a16="http://schemas.microsoft.com/office/drawing/2014/main" id="{6697E2B0-79F3-436C-B83F-05ECCAF6C772}"/>
              </a:ext>
            </a:extLst>
          </p:cNvPr>
          <p:cNvSpPr>
            <a:spLocks noGrp="1"/>
          </p:cNvSpPr>
          <p:nvPr>
            <p:ph sz="quarter" idx="13"/>
          </p:nvPr>
        </p:nvSpPr>
        <p:spPr>
          <a:xfrm>
            <a:off x="8420100" y="1543352"/>
            <a:ext cx="2857500" cy="4108147"/>
          </a:xfrm>
        </p:spPr>
        <p:txBody>
          <a:bodyPr>
            <a:normAutofit/>
          </a:bodyPr>
          <a:lstStyle/>
          <a:p>
            <a:r>
              <a:rPr lang="en-CA" sz="2400" cap="none" dirty="0">
                <a:effectLst>
                  <a:outerShdw blurRad="38100" dist="38100" dir="2700000" algn="tl">
                    <a:srgbClr val="000000">
                      <a:alpha val="43137"/>
                    </a:srgbClr>
                  </a:outerShdw>
                </a:effectLst>
              </a:rPr>
              <a:t>n = 10</a:t>
            </a:r>
          </a:p>
          <a:p>
            <a:r>
              <a:rPr lang="en-CA" sz="2400" cap="none" dirty="0">
                <a:effectLst>
                  <a:outerShdw blurRad="38100" dist="38100" dir="2700000" algn="tl">
                    <a:srgbClr val="000000">
                      <a:alpha val="43137"/>
                    </a:srgbClr>
                  </a:outerShdw>
                </a:effectLst>
              </a:rPr>
              <a:t>Any means which fall in the white-space (e.g., the red box) are inconsistent</a:t>
            </a:r>
          </a:p>
          <a:p>
            <a:r>
              <a:rPr lang="en-CA" sz="2400" cap="none" dirty="0">
                <a:effectLst>
                  <a:outerShdw blurRad="38100" dist="38100" dir="2700000" algn="tl">
                    <a:srgbClr val="000000">
                      <a:alpha val="43137"/>
                    </a:srgbClr>
                  </a:outerShdw>
                </a:effectLst>
              </a:rPr>
              <a:t>Any SD which fall between points on the red line are inconsistent</a:t>
            </a:r>
          </a:p>
        </p:txBody>
      </p:sp>
      <p:pic>
        <p:nvPicPr>
          <p:cNvPr id="4" name="Picture 3">
            <a:extLst>
              <a:ext uri="{FF2B5EF4-FFF2-40B4-BE49-F238E27FC236}">
                <a16:creationId xmlns:a16="http://schemas.microsoft.com/office/drawing/2014/main" id="{8959E9F2-7152-44E7-9A75-F829F02E177E}"/>
              </a:ext>
            </a:extLst>
          </p:cNvPr>
          <p:cNvPicPr>
            <a:picLocks noChangeAspect="1"/>
          </p:cNvPicPr>
          <p:nvPr/>
        </p:nvPicPr>
        <p:blipFill>
          <a:blip r:embed="rId2"/>
          <a:stretch>
            <a:fillRect/>
          </a:stretch>
        </p:blipFill>
        <p:spPr>
          <a:xfrm>
            <a:off x="276726" y="1683052"/>
            <a:ext cx="8005012" cy="4237854"/>
          </a:xfrm>
          <a:prstGeom prst="rect">
            <a:avLst/>
          </a:prstGeom>
        </p:spPr>
      </p:pic>
      <p:sp>
        <p:nvSpPr>
          <p:cNvPr id="5" name="Rectangle 4">
            <a:extLst>
              <a:ext uri="{FF2B5EF4-FFF2-40B4-BE49-F238E27FC236}">
                <a16:creationId xmlns:a16="http://schemas.microsoft.com/office/drawing/2014/main" id="{54AB90F2-0F9E-4906-9513-59084C42574E}"/>
              </a:ext>
            </a:extLst>
          </p:cNvPr>
          <p:cNvSpPr/>
          <p:nvPr/>
        </p:nvSpPr>
        <p:spPr>
          <a:xfrm>
            <a:off x="2667000" y="1885950"/>
            <a:ext cx="146050" cy="3606800"/>
          </a:xfrm>
          <a:prstGeom prst="rect">
            <a:avLst/>
          </a:prstGeom>
          <a:noFill/>
          <a:ln w="19050">
            <a:solidFill>
              <a:srgbClr val="FF0000"/>
            </a:solidFill>
          </a:ln>
          <a:effectLst>
            <a:glow rad="12700">
              <a:srgbClr val="FF0000">
                <a:alpha val="5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7" name="Straight Connector 6">
            <a:extLst>
              <a:ext uri="{FF2B5EF4-FFF2-40B4-BE49-F238E27FC236}">
                <a16:creationId xmlns:a16="http://schemas.microsoft.com/office/drawing/2014/main" id="{04AA7EBA-B292-44A1-94CC-DE0A1430F11D}"/>
              </a:ext>
            </a:extLst>
          </p:cNvPr>
          <p:cNvCxnSpPr/>
          <p:nvPr/>
        </p:nvCxnSpPr>
        <p:spPr>
          <a:xfrm>
            <a:off x="4422775" y="1885950"/>
            <a:ext cx="0" cy="3606800"/>
          </a:xfrm>
          <a:prstGeom prst="line">
            <a:avLst/>
          </a:prstGeom>
          <a:effectLst>
            <a:glow rad="25400">
              <a:srgbClr val="FF0000"/>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70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p:txBody>
          <a:bodyPr/>
          <a:lstStyle/>
          <a:p>
            <a:r>
              <a:rPr lang="en-CA" cap="none" dirty="0"/>
              <a:t>GRIM and GRIMMER</a:t>
            </a:r>
            <a:br>
              <a:rPr lang="en-CA" cap="none" dirty="0"/>
            </a:br>
            <a:endParaRPr lang="en-CA" cap="none" dirty="0"/>
          </a:p>
        </p:txBody>
      </p:sp>
      <p:sp>
        <p:nvSpPr>
          <p:cNvPr id="3" name="Content Placeholder 2">
            <a:extLst>
              <a:ext uri="{FF2B5EF4-FFF2-40B4-BE49-F238E27FC236}">
                <a16:creationId xmlns:a16="http://schemas.microsoft.com/office/drawing/2014/main" id="{6697E2B0-79F3-436C-B83F-05ECCAF6C772}"/>
              </a:ext>
            </a:extLst>
          </p:cNvPr>
          <p:cNvSpPr>
            <a:spLocks noGrp="1"/>
          </p:cNvSpPr>
          <p:nvPr>
            <p:ph sz="quarter" idx="13"/>
          </p:nvPr>
        </p:nvSpPr>
        <p:spPr/>
        <p:txBody>
          <a:bodyPr>
            <a:normAutofit/>
          </a:bodyPr>
          <a:lstStyle/>
          <a:p>
            <a:r>
              <a:rPr lang="en-CA" sz="2400" cap="none" dirty="0">
                <a:effectLst>
                  <a:outerShdw blurRad="38100" dist="38100" dir="2700000" algn="tl">
                    <a:srgbClr val="000000">
                      <a:alpha val="43137"/>
                    </a:srgbClr>
                  </a:outerShdw>
                </a:effectLst>
              </a:rPr>
              <a:t>These tools can be helpful to editors, reviewers, and researchers for checking manuscripts at any stage of the publication process for inconsistencies</a:t>
            </a:r>
          </a:p>
          <a:p>
            <a:r>
              <a:rPr lang="en-CA" sz="2400" cap="none" dirty="0">
                <a:effectLst>
                  <a:outerShdw blurRad="38100" dist="38100" dir="2700000" algn="tl">
                    <a:srgbClr val="000000">
                      <a:alpha val="43137"/>
                    </a:srgbClr>
                  </a:outerShdw>
                </a:effectLst>
              </a:rPr>
              <a:t>It is important to remember that inconsistencies can arise for many reasons</a:t>
            </a:r>
          </a:p>
          <a:p>
            <a:pPr lvl="1"/>
            <a:r>
              <a:rPr lang="en-CA" sz="2400" cap="none" dirty="0">
                <a:effectLst>
                  <a:outerShdw blurRad="38100" dist="38100" dir="2700000" algn="tl">
                    <a:srgbClr val="000000">
                      <a:alpha val="43137"/>
                    </a:srgbClr>
                  </a:outerShdw>
                </a:effectLst>
              </a:rPr>
              <a:t>Typos</a:t>
            </a:r>
          </a:p>
          <a:p>
            <a:pPr lvl="1"/>
            <a:r>
              <a:rPr lang="en-CA" sz="2400" cap="none" dirty="0">
                <a:effectLst>
                  <a:outerShdw blurRad="38100" dist="38100" dir="2700000" algn="tl">
                    <a:srgbClr val="000000">
                      <a:alpha val="43137"/>
                    </a:srgbClr>
                  </a:outerShdw>
                </a:effectLst>
              </a:rPr>
              <a:t>Improper sample sizes due to attrition</a:t>
            </a:r>
          </a:p>
          <a:p>
            <a:pPr lvl="1"/>
            <a:r>
              <a:rPr lang="en-CA" sz="2400" cap="none" dirty="0">
                <a:effectLst>
                  <a:outerShdw blurRad="38100" dist="38100" dir="2700000" algn="tl">
                    <a:srgbClr val="000000">
                      <a:alpha val="43137"/>
                    </a:srgbClr>
                  </a:outerShdw>
                </a:effectLst>
              </a:rPr>
              <a:t>Rounding errors</a:t>
            </a:r>
          </a:p>
        </p:txBody>
      </p:sp>
    </p:spTree>
    <p:extLst>
      <p:ext uri="{BB962C8B-B14F-4D97-AF65-F5344CB8AC3E}">
        <p14:creationId xmlns:p14="http://schemas.microsoft.com/office/powerpoint/2010/main" val="2531441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6088-6818-4AFA-A9EE-511E8F558C5C}"/>
              </a:ext>
            </a:extLst>
          </p:cNvPr>
          <p:cNvSpPr>
            <a:spLocks noGrp="1"/>
          </p:cNvSpPr>
          <p:nvPr>
            <p:ph type="title"/>
          </p:nvPr>
        </p:nvSpPr>
        <p:spPr/>
        <p:txBody>
          <a:bodyPr/>
          <a:lstStyle/>
          <a:p>
            <a:r>
              <a:rPr lang="en-CA" cap="none" dirty="0"/>
              <a:t>GRIM and GRIMMER</a:t>
            </a:r>
            <a:br>
              <a:rPr lang="en-CA" cap="none" dirty="0"/>
            </a:br>
            <a:endParaRPr lang="en-CA" cap="none" dirty="0"/>
          </a:p>
        </p:txBody>
      </p:sp>
      <p:sp>
        <p:nvSpPr>
          <p:cNvPr id="3" name="Content Placeholder 2">
            <a:extLst>
              <a:ext uri="{FF2B5EF4-FFF2-40B4-BE49-F238E27FC236}">
                <a16:creationId xmlns:a16="http://schemas.microsoft.com/office/drawing/2014/main" id="{6697E2B0-79F3-436C-B83F-05ECCAF6C772}"/>
              </a:ext>
            </a:extLst>
          </p:cNvPr>
          <p:cNvSpPr>
            <a:spLocks noGrp="1"/>
          </p:cNvSpPr>
          <p:nvPr>
            <p:ph sz="quarter" idx="13"/>
          </p:nvPr>
        </p:nvSpPr>
        <p:spPr/>
        <p:txBody>
          <a:bodyPr>
            <a:normAutofit/>
          </a:bodyPr>
          <a:lstStyle/>
          <a:p>
            <a:r>
              <a:rPr lang="en-CA" sz="2400" cap="none" dirty="0">
                <a:effectLst>
                  <a:outerShdw blurRad="38100" dist="38100" dir="2700000" algn="tl">
                    <a:srgbClr val="000000">
                      <a:alpha val="43137"/>
                    </a:srgbClr>
                  </a:outerShdw>
                </a:effectLst>
              </a:rPr>
              <a:t>While these tests can be helpful for detecting inconsistencies, as consumers of research we might be better served with the actual distribution of a sample</a:t>
            </a:r>
          </a:p>
          <a:p>
            <a:r>
              <a:rPr lang="en-CA" sz="2400" cap="none" dirty="0">
                <a:effectLst>
                  <a:outerShdw blurRad="38100" dist="38100" dir="2700000" algn="tl">
                    <a:srgbClr val="000000">
                      <a:alpha val="43137"/>
                    </a:srgbClr>
                  </a:outerShdw>
                </a:effectLst>
              </a:rPr>
              <a:t>For a variety of reasons, getting access to data can be difficult at best</a:t>
            </a:r>
          </a:p>
          <a:p>
            <a:pPr lvl="1"/>
            <a:r>
              <a:rPr lang="en-CA" sz="2400" cap="none" dirty="0">
                <a:effectLst>
                  <a:outerShdw blurRad="38100" dist="38100" dir="2700000" algn="tl">
                    <a:srgbClr val="000000">
                      <a:alpha val="43137"/>
                    </a:srgbClr>
                  </a:outerShdw>
                </a:effectLst>
              </a:rPr>
              <a:t>May be sensitive, protected, or proprietary</a:t>
            </a:r>
          </a:p>
          <a:p>
            <a:pPr lvl="1"/>
            <a:r>
              <a:rPr lang="en-CA" sz="2400" cap="none" dirty="0">
                <a:effectLst>
                  <a:outerShdw blurRad="38100" dist="38100" dir="2700000" algn="tl">
                    <a:srgbClr val="000000">
                      <a:alpha val="43137"/>
                    </a:srgbClr>
                  </a:outerShdw>
                </a:effectLst>
              </a:rPr>
              <a:t>May require further ethical or institutional permission</a:t>
            </a:r>
          </a:p>
          <a:p>
            <a:pPr lvl="1"/>
            <a:r>
              <a:rPr lang="en-CA" sz="2400" cap="none" dirty="0">
                <a:effectLst>
                  <a:outerShdw blurRad="38100" dist="38100" dir="2700000" algn="tl">
                    <a:srgbClr val="000000">
                      <a:alpha val="43137"/>
                    </a:srgbClr>
                  </a:outerShdw>
                </a:effectLst>
              </a:rPr>
              <a:t>May require much labor to make it externally interpretable</a:t>
            </a:r>
          </a:p>
          <a:p>
            <a:pPr lvl="1"/>
            <a:r>
              <a:rPr lang="en-CA" sz="2400" cap="none" dirty="0">
                <a:effectLst>
                  <a:outerShdw blurRad="38100" dist="38100" dir="2700000" algn="tl">
                    <a:srgbClr val="000000">
                      <a:alpha val="43137"/>
                    </a:srgbClr>
                  </a:outerShdw>
                </a:effectLst>
              </a:rPr>
              <a:t>May no longer be available</a:t>
            </a:r>
            <a:endParaRPr lang="en-CA" sz="2200" cap="non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272951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1610</Words>
  <Application>Microsoft Office PowerPoint</Application>
  <PresentationFormat>Widescreen</PresentationFormat>
  <Paragraphs>193</Paragraphs>
  <Slides>30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Cambria Math</vt:lpstr>
      <vt:lpstr>Tw Cen MT</vt:lpstr>
      <vt:lpstr>Droplet</vt:lpstr>
      <vt:lpstr>Data thuggery 101: A few tools of the trade</vt:lpstr>
      <vt:lpstr>Background </vt:lpstr>
      <vt:lpstr>Background </vt:lpstr>
      <vt:lpstr>Background </vt:lpstr>
      <vt:lpstr>GRIM: Granularity-Related Inconsistency of Means</vt:lpstr>
      <vt:lpstr>GRIMMER: GRIM Mapped to Error Repeats</vt:lpstr>
      <vt:lpstr>GRIM and GRIMMER </vt:lpstr>
      <vt:lpstr>GRIM and GRIMMER </vt:lpstr>
      <vt:lpstr>GRIM and GRIMMER </vt:lpstr>
      <vt:lpstr>Understanding Discrete Sample Data Beyond Basic Descriptive Statistics</vt:lpstr>
      <vt:lpstr>SPRITE: Sample Parameter Reconstruction via Iterative TEchniques</vt:lpstr>
      <vt:lpstr>SPRITE, GRIM and GRIMMER</vt:lpstr>
      <vt:lpstr>SPRITE: A Quick Example</vt:lpstr>
      <vt:lpstr>SPRITE: A Quick Example</vt:lpstr>
      <vt:lpstr>SPRITE: A Worked Example</vt:lpstr>
      <vt:lpstr>SPRITE: A Worked Example</vt:lpstr>
      <vt:lpstr>SPRITE: A Worked Example</vt:lpstr>
      <vt:lpstr>SPRITE: A Worked Example</vt:lpstr>
      <vt:lpstr>SPRITE: A Worked Example</vt:lpstr>
      <vt:lpstr>SPRITE: A Worked Example 2.0</vt:lpstr>
      <vt:lpstr>SPRITE: A Worked Example 2.0</vt:lpstr>
      <vt:lpstr>SPRITE: A Worked Example 2.0</vt:lpstr>
      <vt:lpstr>SPRITE: A Worked Example 2.0</vt:lpstr>
      <vt:lpstr>SPRITE: A Worked Example 2.0</vt:lpstr>
      <vt:lpstr>SPRITE: A Worked Example 2.0</vt:lpstr>
      <vt:lpstr>SPRITE: Caveats</vt:lpstr>
      <vt:lpstr>Take Home Message </vt:lpstr>
      <vt:lpstr>Questions?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Digging into the data: A brief primer using Grim, Grimmer, and Sprite</dc:title>
  <dc:creator>Mark Adkins</dc:creator>
  <cp:lastModifiedBy>Mark Adkins</cp:lastModifiedBy>
  <cp:revision>11</cp:revision>
  <dcterms:created xsi:type="dcterms:W3CDTF">2019-01-07T10:31:52Z</dcterms:created>
  <dcterms:modified xsi:type="dcterms:W3CDTF">2019-01-07T16:19:06Z</dcterms:modified>
</cp:coreProperties>
</file>