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6"/>
  </p:notesMasterIdLst>
  <p:sldIdLst>
    <p:sldId id="256" r:id="rId2"/>
    <p:sldId id="258" r:id="rId3"/>
    <p:sldId id="267" r:id="rId4"/>
    <p:sldId id="261" r:id="rId5"/>
    <p:sldId id="259" r:id="rId6"/>
    <p:sldId id="262" r:id="rId7"/>
    <p:sldId id="264" r:id="rId8"/>
    <p:sldId id="266" r:id="rId9"/>
    <p:sldId id="265" r:id="rId10"/>
    <p:sldId id="269" r:id="rId11"/>
    <p:sldId id="270" r:id="rId12"/>
    <p:sldId id="271" r:id="rId13"/>
    <p:sldId id="273" r:id="rId14"/>
    <p:sldId id="274" r:id="rId15"/>
    <p:sldId id="272" r:id="rId16"/>
    <p:sldId id="275" r:id="rId17"/>
    <p:sldId id="276" r:id="rId18"/>
    <p:sldId id="277" r:id="rId19"/>
    <p:sldId id="260" r:id="rId20"/>
    <p:sldId id="278" r:id="rId21"/>
    <p:sldId id="282" r:id="rId22"/>
    <p:sldId id="279" r:id="rId23"/>
    <p:sldId id="283" r:id="rId24"/>
    <p:sldId id="280" r:id="rId25"/>
    <p:sldId id="281" r:id="rId26"/>
    <p:sldId id="287" r:id="rId27"/>
    <p:sldId id="284" r:id="rId28"/>
    <p:sldId id="291" r:id="rId29"/>
    <p:sldId id="285" r:id="rId30"/>
    <p:sldId id="288" r:id="rId31"/>
    <p:sldId id="289" r:id="rId32"/>
    <p:sldId id="302" r:id="rId33"/>
    <p:sldId id="286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3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CFB99-93DC-4769-833D-AA5767C5EC24}" type="datetimeFigureOut">
              <a:rPr lang="en-CA" smtClean="0"/>
              <a:t>2019-11-11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9081D-E603-437A-8644-4ACBC9A8F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17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081D-E603-437A-8644-4ACBC9A8F9C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34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Google data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081D-E603-437A-8644-4ACBC9A8F9C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768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Google data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081D-E603-437A-8644-4ACBC9A8F9C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156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Google data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081D-E603-437A-8644-4ACBC9A8F9C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114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081D-E603-437A-8644-4ACBC9A8F9CE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951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Be sure to use projects</a:t>
            </a:r>
          </a:p>
          <a:p>
            <a:r>
              <a:rPr lang="en-CA" dirty="0"/>
              <a:t>It will create an internal directory and detect the packages necessary to run your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081D-E603-437A-8644-4ACBC9A8F9CE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908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Be sure to use projects</a:t>
            </a:r>
          </a:p>
          <a:p>
            <a:r>
              <a:rPr lang="en-CA" dirty="0"/>
              <a:t>It will create an internal directory and detect the packages necessary to run your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081D-E603-437A-8644-4ACBC9A8F9CE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431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Harry Potter and the gorgeous campus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081D-E603-437A-8644-4ACBC9A8F9CE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533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081D-E603-437A-8644-4ACBC9A8F9C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1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Google data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081D-E603-437A-8644-4ACBC9A8F9C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38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081D-E603-437A-8644-4ACBC9A8F9C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2509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081D-E603-437A-8644-4ACBC9A8F9C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47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081D-E603-437A-8644-4ACBC9A8F9C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667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Google data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081D-E603-437A-8644-4ACBC9A8F9C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143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Google data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081D-E603-437A-8644-4ACBC9A8F9C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669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Google data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081D-E603-437A-8644-4ACBC9A8F9C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62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CF19361-5AB0-4BA8-AD26-541093E3EE0B}" type="datetime1">
              <a:rPr lang="en-CA" smtClean="0"/>
              <a:t>2019-11-11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96D714D-634E-46C0-9AD7-5E707B27E7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896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9F72-42BF-47A8-A07F-B5107BE4D665}" type="datetime1">
              <a:rPr lang="en-CA" smtClean="0"/>
              <a:t>2019-11-11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https://commons.wikimedia.org/wiki/File:Open_Science_-_Prinzipien.png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714D-634E-46C0-9AD7-5E707B27E7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95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3926B8-162D-4E0A-8381-E3E9E2BB24AA}" type="datetime1">
              <a:rPr lang="en-CA" smtClean="0"/>
              <a:t>2019-11-11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CA"/>
              <a:t>https://commons.wikimedia.org/wiki/File:Open_Science_-_Prinzipien.png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6D714D-634E-46C0-9AD7-5E707B27E7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220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DD4330-6B2C-4EF5-BA28-3F903A3471AF}" type="datetime1">
              <a:rPr lang="en-CA" smtClean="0"/>
              <a:t>2019-11-11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CA"/>
              <a:t>https://commons.wikimedia.org/wiki/File:Open_Science_-_Prinzipien.png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6D714D-634E-46C0-9AD7-5E707B27E785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272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A35334-613D-40BE-9D2C-8B39D97CE543}" type="datetime1">
              <a:rPr lang="en-CA" smtClean="0"/>
              <a:t>2019-11-11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CA"/>
              <a:t>https://commons.wikimedia.org/wiki/File:Open_Science_-_Prinzipien.png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6D714D-634E-46C0-9AD7-5E707B27E7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960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8379-8420-4E92-97C1-1872D0AD3017}" type="datetime1">
              <a:rPr lang="en-CA" smtClean="0"/>
              <a:t>2019-11-11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https://commons.wikimedia.org/wiki/File:Open_Science_-_Prinzipien.png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714D-634E-46C0-9AD7-5E707B27E7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060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E229-AFED-4967-BA4F-8BE6C26D8F79}" type="datetime1">
              <a:rPr lang="en-CA" smtClean="0"/>
              <a:t>2019-11-11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https://commons.wikimedia.org/wiki/File:Open_Science_-_Prinzipien.png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714D-634E-46C0-9AD7-5E707B27E7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62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FA20-9BE1-43EC-8130-0B1808005A7B}" type="datetime1">
              <a:rPr lang="en-CA" smtClean="0"/>
              <a:t>2019-11-11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https://commons.wikimedia.org/wiki/File:Open_Science_-_Prinzipien.png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714D-634E-46C0-9AD7-5E707B27E7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70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8F3048-9619-4C08-A986-89CB3E0AE445}" type="datetime1">
              <a:rPr lang="en-CA" smtClean="0"/>
              <a:t>2019-11-11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CA"/>
              <a:t>https://commons.wikimedia.org/wiki/File:Open_Science_-_Prinzipien.png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6D714D-634E-46C0-9AD7-5E707B27E7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9091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F00D-89BB-41B7-8011-374C5EAD04E1}" type="datetime1">
              <a:rPr lang="en-CA" smtClean="0"/>
              <a:t>2019-11-11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714D-634E-46C0-9AD7-5E707B27E7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7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FF5003-9347-4DEB-895C-751BD50FCCB2}" type="datetime1">
              <a:rPr lang="en-CA" smtClean="0"/>
              <a:t>2019-11-11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CA"/>
              <a:t>https://commons.wikimedia.org/wiki/File:Open_Science_-_Prinzipien.png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6D714D-634E-46C0-9AD7-5E707B27E7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0118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D0B3-875C-41A1-BB1D-5780A4E4365E}" type="datetime1">
              <a:rPr lang="en-CA" smtClean="0"/>
              <a:t>2019-11-11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https://commons.wikimedia.org/wiki/File:Open_Science_-_Prinzipien.png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714D-634E-46C0-9AD7-5E707B27E7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13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60DA-711C-44E8-BE57-944A12EBE1A3}" type="datetime1">
              <a:rPr lang="en-CA" smtClean="0"/>
              <a:t>2019-11-11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https://commons.wikimedia.org/wiki/File:Open_Science_-_Prinzipien.png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714D-634E-46C0-9AD7-5E707B27E7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86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3738-8E27-4F8E-B028-2BFE600CB9AB}" type="datetime1">
              <a:rPr lang="en-CA" smtClean="0"/>
              <a:t>2019-11-11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https://commons.wikimedia.org/wiki/File:Open_Science_-_Prinzipien.png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714D-634E-46C0-9AD7-5E707B27E7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922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CAB3-13A9-42FB-B629-7D09F3CAF8B5}" type="datetime1">
              <a:rPr lang="en-CA" smtClean="0"/>
              <a:t>2019-11-11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https://commons.wikimedia.org/wiki/File:Open_Science_-_Prinzipien.png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714D-634E-46C0-9AD7-5E707B27E7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72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4BD-1F2C-49E1-95AB-F91C1BC8F995}" type="datetime1">
              <a:rPr lang="en-CA" smtClean="0"/>
              <a:t>2019-11-11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https://commons.wikimedia.org/wiki/File:Open_Science_-_Prinzipien.png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714D-634E-46C0-9AD7-5E707B27E7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9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AF36-AAFD-41FC-BB6A-A6FA3DF7148F}" type="datetime1">
              <a:rPr lang="en-CA" smtClean="0"/>
              <a:t>2019-11-11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https://commons.wikimedia.org/wiki/File:Open_Science_-_Prinzipien.png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714D-634E-46C0-9AD7-5E707B27E7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52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74B41-6C7B-45E5-A90D-4F27F474406B}" type="datetime1">
              <a:rPr lang="en-CA" smtClean="0"/>
              <a:t>2019-11-11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D714D-634E-46C0-9AD7-5E707B27E7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8870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47ds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SusannaSanson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3data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verse.org/" TargetMode="External"/><Relationship Id="rId4" Type="http://schemas.openxmlformats.org/officeDocument/2006/relationships/hyperlink" Target="https://osf.io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251524591983878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31234/osf.io/5qc6h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airsharing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aj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quator-network.org/reporting-guidelines/" TargetMode="External"/><Relationship Id="rId2" Type="http://schemas.openxmlformats.org/officeDocument/2006/relationships/hyperlink" Target="https://osf.io/6yt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f.io/zab38/wiki/hom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0100-DDD8-4688-87F7-E64AA91F1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5400" b="1" dirty="0"/>
              <a:t>Little Steps: A Primer on Open Science Practices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79BF5-21C2-4899-9A4E-B93558CCB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FF9FC-34DA-4B0E-A4E4-E4947C0D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443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9DE5-D625-4B54-8653-76096C94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Open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open as possible, as closed as necessary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data:</a:t>
            </a:r>
          </a:p>
          <a:p>
            <a:r>
              <a:rPr lang="en-US" dirty="0"/>
              <a:t>Creates the potential for identifying subjects (even with anonymizing the data)</a:t>
            </a:r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/>
              <a:t>Release synthesized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Quintana, D. (2019, August 7). Synthetic datasets: A non-technical primer for the behavioural sciences to promote reproducibility and hypothesis-generation. https://doi.org/10.31234/osf.io/dmfb3</a:t>
            </a:r>
          </a:p>
        </p:txBody>
      </p:sp>
    </p:spTree>
    <p:extLst>
      <p:ext uri="{BB962C8B-B14F-4D97-AF65-F5344CB8AC3E}">
        <p14:creationId xmlns:p14="http://schemas.microsoft.com/office/powerpoint/2010/main" val="80965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9DE5-D625-4B54-8653-76096C94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Open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Everybody needs data that are:</a:t>
            </a:r>
          </a:p>
          <a:p>
            <a:r>
              <a:rPr lang="en-CA" dirty="0"/>
              <a:t>Discoverable by humans and machines</a:t>
            </a:r>
          </a:p>
          <a:p>
            <a:r>
              <a:rPr lang="en-CA" dirty="0"/>
              <a:t>Retrievable and structured in standard format(s)</a:t>
            </a:r>
          </a:p>
          <a:p>
            <a:r>
              <a:rPr lang="en-CA" dirty="0"/>
              <a:t>Self-described so that third parties can make sense of 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https://osf.io/47dse/</a:t>
            </a:r>
            <a:r>
              <a:rPr lang="en-CA" dirty="0"/>
              <a:t> or </a:t>
            </a:r>
            <a:r>
              <a:rPr lang="en-CA" dirty="0">
                <a:hlinkClick r:id="rId4"/>
              </a:rPr>
              <a:t>https://www.slideshare.net/SusannaSansone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769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Repositories</a:t>
            </a:r>
          </a:p>
          <a:p>
            <a:r>
              <a:rPr lang="en-US" dirty="0">
                <a:solidFill>
                  <a:srgbClr val="0070C0"/>
                </a:solidFill>
              </a:rPr>
              <a:t>Stable location </a:t>
            </a:r>
            <a:r>
              <a:rPr lang="en-US" dirty="0"/>
              <a:t>(rather than a personal website)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57191A-FD16-485E-98DD-DFC080B4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Findable</a:t>
            </a:r>
          </a:p>
        </p:txBody>
      </p:sp>
    </p:spTree>
    <p:extLst>
      <p:ext uri="{BB962C8B-B14F-4D97-AF65-F5344CB8AC3E}">
        <p14:creationId xmlns:p14="http://schemas.microsoft.com/office/powerpoint/2010/main" val="73204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Repositories</a:t>
            </a:r>
          </a:p>
          <a:p>
            <a:r>
              <a:rPr lang="en-US" dirty="0"/>
              <a:t>Stable location (rather than a personal website)</a:t>
            </a:r>
          </a:p>
          <a:p>
            <a:r>
              <a:rPr lang="en-US" dirty="0">
                <a:solidFill>
                  <a:srgbClr val="0070C0"/>
                </a:solidFill>
              </a:rPr>
              <a:t>Searchable</a:t>
            </a:r>
            <a:r>
              <a:rPr lang="en-US" dirty="0"/>
              <a:t> (for researchers and machines)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57191A-FD16-485E-98DD-DFC080B4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Findable</a:t>
            </a:r>
          </a:p>
        </p:txBody>
      </p:sp>
    </p:spTree>
    <p:extLst>
      <p:ext uri="{BB962C8B-B14F-4D97-AF65-F5344CB8AC3E}">
        <p14:creationId xmlns:p14="http://schemas.microsoft.com/office/powerpoint/2010/main" val="334306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Repositories</a:t>
            </a:r>
          </a:p>
          <a:p>
            <a:r>
              <a:rPr lang="en-US" dirty="0"/>
              <a:t>Stable location (rather than a personal website)</a:t>
            </a:r>
          </a:p>
          <a:p>
            <a:r>
              <a:rPr lang="en-US" dirty="0"/>
              <a:t>Searchable (for researchers and machines)</a:t>
            </a:r>
          </a:p>
          <a:p>
            <a:r>
              <a:rPr lang="en-US" dirty="0">
                <a:solidFill>
                  <a:srgbClr val="0070C0"/>
                </a:solidFill>
              </a:rPr>
              <a:t>DOI</a:t>
            </a:r>
            <a:r>
              <a:rPr lang="en-US" dirty="0"/>
              <a:t> (digital object identifier)</a:t>
            </a:r>
          </a:p>
          <a:p>
            <a:pPr lvl="1"/>
            <a:r>
              <a:rPr lang="en-US" dirty="0"/>
              <a:t>Makes the data citable</a:t>
            </a:r>
          </a:p>
          <a:p>
            <a:pPr lvl="1"/>
            <a:r>
              <a:rPr lang="en-US" dirty="0"/>
              <a:t>Makes it easier to determine how many secondary analyses use the same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57191A-FD16-485E-98DD-DFC080B4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Findable</a:t>
            </a:r>
          </a:p>
        </p:txBody>
      </p:sp>
    </p:spTree>
    <p:extLst>
      <p:ext uri="{BB962C8B-B14F-4D97-AF65-F5344CB8AC3E}">
        <p14:creationId xmlns:p14="http://schemas.microsoft.com/office/powerpoint/2010/main" val="396825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Repositories</a:t>
            </a:r>
          </a:p>
          <a:p>
            <a:r>
              <a:rPr lang="en-CA" dirty="0"/>
              <a:t>Registry of Research Data Repositories</a:t>
            </a:r>
          </a:p>
          <a:p>
            <a:pPr lvl="1"/>
            <a:r>
              <a:rPr lang="en-CA" dirty="0">
                <a:hlinkClick r:id="rId3"/>
              </a:rPr>
              <a:t>https://www.re3data.org/</a:t>
            </a:r>
            <a:endParaRPr lang="en-US" dirty="0"/>
          </a:p>
          <a:p>
            <a:r>
              <a:rPr lang="en-US" dirty="0"/>
              <a:t>Open Science Framework</a:t>
            </a:r>
          </a:p>
          <a:p>
            <a:pPr lvl="1"/>
            <a:r>
              <a:rPr lang="en-CA" u="sng" dirty="0">
                <a:hlinkClick r:id="rId4"/>
              </a:rPr>
              <a:t>https://osf.io/</a:t>
            </a:r>
            <a:endParaRPr lang="en-CA" u="sng" dirty="0"/>
          </a:p>
          <a:p>
            <a:r>
              <a:rPr lang="en-CA" dirty="0" err="1"/>
              <a:t>Dataverse</a:t>
            </a:r>
            <a:r>
              <a:rPr lang="en-CA" dirty="0"/>
              <a:t> (York has an account)</a:t>
            </a:r>
          </a:p>
          <a:p>
            <a:pPr lvl="1"/>
            <a:r>
              <a:rPr lang="en-CA" dirty="0">
                <a:hlinkClick r:id="rId5"/>
              </a:rPr>
              <a:t>https://dataverse.org/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57191A-FD16-485E-98DD-DFC080B4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Discoverable</a:t>
            </a:r>
          </a:p>
        </p:txBody>
      </p:sp>
    </p:spTree>
    <p:extLst>
      <p:ext uri="{BB962C8B-B14F-4D97-AF65-F5344CB8AC3E}">
        <p14:creationId xmlns:p14="http://schemas.microsoft.com/office/powerpoint/2010/main" val="317443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Retrievable and structured in standard format(s)</a:t>
            </a:r>
          </a:p>
          <a:p>
            <a:r>
              <a:rPr lang="en-CA" dirty="0"/>
              <a:t>Open access repositories</a:t>
            </a:r>
          </a:p>
          <a:p>
            <a:r>
              <a:rPr lang="en-CA" dirty="0"/>
              <a:t>Standard file formats that are not tied to proprietary software (e.g., CSV)</a:t>
            </a:r>
          </a:p>
          <a:p>
            <a:pPr lvl="1"/>
            <a:r>
              <a:rPr lang="en-CA" dirty="0"/>
              <a:t>Renders the data useless unless interested parties have access to the same software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57191A-FD16-485E-98DD-DFC080B4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Accessible &amp; Interoperable</a:t>
            </a:r>
          </a:p>
        </p:txBody>
      </p:sp>
    </p:spTree>
    <p:extLst>
      <p:ext uri="{BB962C8B-B14F-4D97-AF65-F5344CB8AC3E}">
        <p14:creationId xmlns:p14="http://schemas.microsoft.com/office/powerpoint/2010/main" val="217301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Self-described so that third parties can make sense of it</a:t>
            </a:r>
          </a:p>
          <a:p>
            <a:r>
              <a:rPr lang="en-CA" dirty="0"/>
              <a:t>This is becoming a larger problem than originally anticipated</a:t>
            </a:r>
          </a:p>
          <a:p>
            <a:r>
              <a:rPr lang="en-CA" dirty="0"/>
              <a:t>Researchers are making data available, but without sufficient documentation to make it reusable</a:t>
            </a:r>
          </a:p>
          <a:p>
            <a:r>
              <a:rPr lang="en-CA" dirty="0"/>
              <a:t>It is possible to publish “data” papers (covering data collection procedures and protocols)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57191A-FD16-485E-98DD-DFC080B4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Reusable</a:t>
            </a:r>
          </a:p>
        </p:txBody>
      </p:sp>
    </p:spTree>
    <p:extLst>
      <p:ext uri="{BB962C8B-B14F-4D97-AF65-F5344CB8AC3E}">
        <p14:creationId xmlns:p14="http://schemas.microsoft.com/office/powerpoint/2010/main" val="2008447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If you are using R there is a handy package called </a:t>
            </a:r>
            <a:r>
              <a:rPr lang="en-CA" dirty="0">
                <a:solidFill>
                  <a:srgbClr val="0070C0"/>
                </a:solidFill>
              </a:rPr>
              <a:t>codebook</a:t>
            </a:r>
          </a:p>
          <a:p>
            <a:r>
              <a:rPr lang="en-CA" dirty="0"/>
              <a:t>Given a </a:t>
            </a:r>
            <a:r>
              <a:rPr lang="en-CA" dirty="0" err="1"/>
              <a:t>data.frame</a:t>
            </a:r>
            <a:r>
              <a:rPr lang="en-CA" dirty="0"/>
              <a:t>, the package has functions which can generate metadata and </a:t>
            </a:r>
            <a:r>
              <a:rPr lang="en-CA" dirty="0" err="1"/>
              <a:t>descriptives</a:t>
            </a:r>
            <a:endParaRPr lang="en-CA" dirty="0"/>
          </a:p>
          <a:p>
            <a:r>
              <a:rPr lang="en-CA" dirty="0"/>
              <a:t>It can also produce formats which allow search engines to find your data and index your metadata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Arslan, R. C. (in press). How to automatically document data with the codebook package to facilitate data re-use. Advances in Methods and Practices in Psychological Science. </a:t>
            </a:r>
            <a:r>
              <a:rPr lang="en-CA" dirty="0">
                <a:hlinkClick r:id="rId3"/>
              </a:rPr>
              <a:t>doi:10.1177/2515245919838783</a:t>
            </a:r>
            <a:r>
              <a:rPr lang="en-CA" dirty="0"/>
              <a:t> </a:t>
            </a:r>
            <a:r>
              <a:rPr lang="en-CA" dirty="0">
                <a:hlinkClick r:id="rId4"/>
              </a:rPr>
              <a:t>Open Access Preprint</a:t>
            </a:r>
            <a:endParaRPr lang="en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57191A-FD16-485E-98DD-DFC080B4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R TIP</a:t>
            </a:r>
          </a:p>
        </p:txBody>
      </p:sp>
    </p:spTree>
    <p:extLst>
      <p:ext uri="{BB962C8B-B14F-4D97-AF65-F5344CB8AC3E}">
        <p14:creationId xmlns:p14="http://schemas.microsoft.com/office/powerpoint/2010/main" val="4058464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9DE5-D625-4B54-8653-76096C94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FAIR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FAIR</a:t>
            </a:r>
          </a:p>
          <a:p>
            <a:r>
              <a:rPr lang="en-CA" dirty="0">
                <a:solidFill>
                  <a:srgbClr val="0070C0"/>
                </a:solidFill>
              </a:rPr>
              <a:t>F</a:t>
            </a:r>
            <a:r>
              <a:rPr lang="en-CA" dirty="0"/>
              <a:t>indable</a:t>
            </a:r>
          </a:p>
          <a:p>
            <a:r>
              <a:rPr lang="en-CA" dirty="0">
                <a:solidFill>
                  <a:srgbClr val="0070C0"/>
                </a:solidFill>
              </a:rPr>
              <a:t>A</a:t>
            </a:r>
            <a:r>
              <a:rPr lang="en-CA" dirty="0"/>
              <a:t>ccessible</a:t>
            </a:r>
          </a:p>
          <a:p>
            <a:r>
              <a:rPr lang="en-CA" dirty="0">
                <a:solidFill>
                  <a:srgbClr val="0070C0"/>
                </a:solidFill>
              </a:rPr>
              <a:t>I</a:t>
            </a:r>
            <a:r>
              <a:rPr lang="en-CA" dirty="0"/>
              <a:t>nteroperable</a:t>
            </a:r>
          </a:p>
          <a:p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eusable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i="1" dirty="0"/>
              <a:t>Scientific Data</a:t>
            </a:r>
            <a:r>
              <a:rPr lang="en-CA" dirty="0"/>
              <a:t> </a:t>
            </a:r>
            <a:r>
              <a:rPr lang="en-CA" b="1" dirty="0"/>
              <a:t>volume 3</a:t>
            </a:r>
            <a:r>
              <a:rPr lang="en-CA" dirty="0"/>
              <a:t>, Article number: 160018 (2016)</a:t>
            </a:r>
          </a:p>
        </p:txBody>
      </p:sp>
    </p:spTree>
    <p:extLst>
      <p:ext uri="{BB962C8B-B14F-4D97-AF65-F5344CB8AC3E}">
        <p14:creationId xmlns:p14="http://schemas.microsoft.com/office/powerpoint/2010/main" val="125366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9DE5-D625-4B54-8653-76096C94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“Open Science is a collection of actions designed to make scientific processes more transparent and results more accessible. Its goal is to build a more replicable and robust science; it does so using new technologies, altering incentives, and changing attitudes.”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Spellman, B., Gilbert, E. A., &amp; Corker, K. S. (2017, April 18). Open Science: What, Why, and How. https://doi.org/10.31234/osf.io/ak6jr</a:t>
            </a:r>
          </a:p>
        </p:txBody>
      </p:sp>
    </p:spTree>
    <p:extLst>
      <p:ext uri="{BB962C8B-B14F-4D97-AF65-F5344CB8AC3E}">
        <p14:creationId xmlns:p14="http://schemas.microsoft.com/office/powerpoint/2010/main" val="267206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9DE5-D625-4B54-8653-76096C94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FAIR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are in a particular field/discipline, there are sometimes common formats or guidelines for making data available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https://fairsharing.org/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a great resource for finding standards for particular journals, or repositories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8711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9DE5-D625-4B54-8653-76096C94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6812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9DE5-D625-4B54-8653-76096C94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source ties into the notion of interoperability, but it takes it one step further toward reproducibility</a:t>
            </a:r>
          </a:p>
          <a:p>
            <a:endParaRPr lang="en-US" dirty="0"/>
          </a:p>
          <a:p>
            <a:r>
              <a:rPr lang="en-US" dirty="0"/>
              <a:t>Posting script files, code, or syntax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0067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9DE5-D625-4B54-8653-76096C94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source ties into the notion of interoperability, but it takes it one step further toward reproducibility</a:t>
            </a:r>
          </a:p>
          <a:p>
            <a:endParaRPr lang="en-US" dirty="0"/>
          </a:p>
          <a:p>
            <a:r>
              <a:rPr lang="en-US" dirty="0"/>
              <a:t>Posting script files, code, or syntax</a:t>
            </a:r>
          </a:p>
          <a:p>
            <a:endParaRPr lang="en-US" dirty="0"/>
          </a:p>
          <a:p>
            <a:r>
              <a:rPr lang="en-US" dirty="0"/>
              <a:t>In principle this should work, but often our code can depreciate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4175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9DE5-D625-4B54-8653-76096C94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R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few things we can do to ensure that R code remains functional without manually updating our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your code/data are hosted on </a:t>
            </a:r>
            <a:r>
              <a:rPr lang="en-US" dirty="0" err="1"/>
              <a:t>Github</a:t>
            </a:r>
            <a:r>
              <a:rPr lang="en-US" dirty="0"/>
              <a:t> repository, then the holepunch package can help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https://github.com/karthik/holepunch</a:t>
            </a:r>
          </a:p>
        </p:txBody>
      </p:sp>
    </p:spTree>
    <p:extLst>
      <p:ext uri="{BB962C8B-B14F-4D97-AF65-F5344CB8AC3E}">
        <p14:creationId xmlns:p14="http://schemas.microsoft.com/office/powerpoint/2010/main" val="2531484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9DE5-D625-4B54-8653-76096C94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R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less technical alternative for packages available on CRAN, is to use the snapshot service provided by Microsoft via the </a:t>
            </a:r>
            <a:r>
              <a:rPr lang="en-US" dirty="0">
                <a:solidFill>
                  <a:srgbClr val="0070C0"/>
                </a:solidFill>
              </a:rPr>
              <a:t>checkpoint</a:t>
            </a:r>
            <a:r>
              <a:rPr lang="en-US" dirty="0"/>
              <a:t> package (from CRAN)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library(checkpoint)</a:t>
            </a:r>
          </a:p>
          <a:p>
            <a:pPr marL="0" indent="0">
              <a:buNone/>
            </a:pPr>
            <a:r>
              <a:rPr lang="en-US" dirty="0"/>
              <a:t>checkpoint(“2019-11-10”)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https://mran.microsoft.com/documents/rro/reproducibility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2398334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9DE5-D625-4B54-8653-76096C94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Open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few things worth mentioning about open access publications</a:t>
            </a:r>
          </a:p>
          <a:p>
            <a:r>
              <a:rPr lang="en-US" dirty="0"/>
              <a:t>Pre-print servers are a great way to get attention and feedback on your work</a:t>
            </a:r>
          </a:p>
          <a:p>
            <a:r>
              <a:rPr lang="en-US" dirty="0"/>
              <a:t>You can also plan on publishing your research in OA journals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https://doaj.org/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7003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6ACE-DAA9-4D85-9F95-FBB4785C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Oxford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C16D-AE39-409A-97B9-6C2D8D42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A9E7-9816-4F6B-89EC-595C5A6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9895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6ACE-DAA9-4D85-9F95-FBB4785C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Oxford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C16D-AE39-409A-97B9-6C2D8D42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Connected with people from across the globe with similar outlook and stage in their career</a:t>
            </a:r>
          </a:p>
          <a:p>
            <a:endParaRPr lang="en-CA" dirty="0"/>
          </a:p>
          <a:p>
            <a:r>
              <a:rPr lang="en-CA" dirty="0"/>
              <a:t>Inspired me to step up my “open science game”</a:t>
            </a:r>
          </a:p>
          <a:p>
            <a:endParaRPr lang="en-CA" dirty="0"/>
          </a:p>
          <a:p>
            <a:r>
              <a:rPr lang="en-CA" dirty="0"/>
              <a:t>Rethink my perspective on secondary data analysis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A9E7-9816-4F6B-89EC-595C5A6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1689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6ACE-DAA9-4D85-9F95-FBB4785C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Oxford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C16D-AE39-409A-97B9-6C2D8D42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My experience thus far led me to believe that secondary analyses were of lesser value</a:t>
            </a:r>
          </a:p>
          <a:p>
            <a:pPr lvl="1"/>
            <a:r>
              <a:rPr lang="en-CA" dirty="0"/>
              <a:t>A premium is always on novelty</a:t>
            </a:r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A9E7-9816-4F6B-89EC-595C5A6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793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9DE5-D625-4B54-8653-76096C94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Definition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466440-6554-4FD4-AAA8-2E4772701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12" y="2396331"/>
            <a:ext cx="7038975" cy="36195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https://the-turing-way.netlify.com/reproducibility/03/definitions.html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24EC9-003C-4B96-88CF-D909A3D3D522}"/>
              </a:ext>
            </a:extLst>
          </p:cNvPr>
          <p:cNvSpPr/>
          <p:nvPr/>
        </p:nvSpPr>
        <p:spPr>
          <a:xfrm>
            <a:off x="2293034" y="2057401"/>
            <a:ext cx="1814732" cy="1698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2631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6ACE-DAA9-4D85-9F95-FBB4785C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Oxford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C16D-AE39-409A-97B9-6C2D8D42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My experience thus far led me to believe that secondary analyses were of lesser value</a:t>
            </a:r>
          </a:p>
          <a:p>
            <a:pPr lvl="1"/>
            <a:r>
              <a:rPr lang="en-CA" dirty="0"/>
              <a:t>A premium is always on novelty</a:t>
            </a:r>
          </a:p>
          <a:p>
            <a:pPr lvl="1"/>
            <a:endParaRPr lang="en-CA" dirty="0"/>
          </a:p>
          <a:p>
            <a:r>
              <a:rPr lang="en-CA" dirty="0"/>
              <a:t>Often, to receive funding required an extensive search for pre-existing data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A9E7-9816-4F6B-89EC-595C5A6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7961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6ACE-DAA9-4D85-9F95-FBB4785C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Oxford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C16D-AE39-409A-97B9-6C2D8D42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My experience thus far led me to believe that secondary analyses were of lesser value</a:t>
            </a:r>
          </a:p>
          <a:p>
            <a:pPr lvl="1"/>
            <a:r>
              <a:rPr lang="en-CA" dirty="0"/>
              <a:t>A premium is always on novelty</a:t>
            </a:r>
          </a:p>
          <a:p>
            <a:pPr lvl="1"/>
            <a:endParaRPr lang="en-CA" dirty="0"/>
          </a:p>
          <a:p>
            <a:r>
              <a:rPr lang="en-CA" dirty="0"/>
              <a:t>Often, to receive funding required an extensive search for pre-existing data</a:t>
            </a:r>
          </a:p>
          <a:p>
            <a:endParaRPr lang="en-CA" dirty="0"/>
          </a:p>
          <a:p>
            <a:r>
              <a:rPr lang="en-CA" dirty="0"/>
              <a:t>Attitude that quality data was the goal for researchers, an article was just the advertisement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A9E7-9816-4F6B-89EC-595C5A6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5876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6ACE-DAA9-4D85-9F95-FBB4785C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667" y="1316510"/>
            <a:ext cx="8610600" cy="1293028"/>
          </a:xfrm>
        </p:spPr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Psychological</a:t>
            </a:r>
            <a:br>
              <a:rPr lang="en-CA" dirty="0">
                <a:solidFill>
                  <a:srgbClr val="0070C0"/>
                </a:solidFill>
              </a:rPr>
            </a:br>
            <a:r>
              <a:rPr lang="en-CA" dirty="0">
                <a:solidFill>
                  <a:srgbClr val="0070C0"/>
                </a:solidFill>
              </a:rPr>
              <a:t>Science</a:t>
            </a:r>
            <a:br>
              <a:rPr lang="en-CA" dirty="0">
                <a:solidFill>
                  <a:srgbClr val="0070C0"/>
                </a:solidFill>
              </a:rPr>
            </a:br>
            <a:r>
              <a:rPr lang="en-CA" dirty="0">
                <a:solidFill>
                  <a:srgbClr val="0070C0"/>
                </a:solidFill>
              </a:rPr>
              <a:t>Accelerator</a:t>
            </a:r>
          </a:p>
        </p:txBody>
      </p:sp>
      <p:pic>
        <p:nvPicPr>
          <p:cNvPr id="6" name="Content Placeholder 5" descr="A picture containing food, plate, drawing&#10;&#10;Description automatically generated">
            <a:extLst>
              <a:ext uri="{FF2B5EF4-FFF2-40B4-BE49-F238E27FC236}">
                <a16:creationId xmlns:a16="http://schemas.microsoft.com/office/drawing/2014/main" id="{F6F90C83-7658-44FC-AEB0-47F2ABF7B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843" y="2193925"/>
            <a:ext cx="4024313" cy="40243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A9E7-9816-4F6B-89EC-595C5A6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3669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6ACE-DAA9-4D85-9F95-FBB4785C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Oxford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C16D-AE39-409A-97B9-6C2D8D42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Since my return from Oxford, I started to think about what other little steps I could take or recommend to other early career researchers (ECRs)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A9E7-9816-4F6B-89EC-595C5A6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60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6ACE-DAA9-4D85-9F95-FBB4785C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My 2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C16D-AE39-409A-97B9-6C2D8D42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rgbClr val="0070C0"/>
                </a:solidFill>
              </a:rPr>
              <a:t>Get on Twitter</a:t>
            </a:r>
          </a:p>
          <a:p>
            <a:pPr lvl="1"/>
            <a:r>
              <a:rPr lang="en-CA" dirty="0"/>
              <a:t>There is a vibrant and helpful community at your finger tips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A9E7-9816-4F6B-89EC-595C5A6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805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6ACE-DAA9-4D85-9F95-FBB4785C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My 2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C16D-AE39-409A-97B9-6C2D8D42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Get on Twitter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rgbClr val="0070C0"/>
                </a:solidFill>
              </a:rPr>
              <a:t>Listen to podcasts</a:t>
            </a:r>
          </a:p>
          <a:p>
            <a:pPr lvl="1"/>
            <a:r>
              <a:rPr lang="en-CA" dirty="0"/>
              <a:t>There are some amazing podcasts for ECRs, they make the commute better and they often challenge my perspective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A9E7-9816-4F6B-89EC-595C5A6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259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6ACE-DAA9-4D85-9F95-FBB4785C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My 2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C16D-AE39-409A-97B9-6C2D8D42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Get on Twitter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Listen to podcasts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rgbClr val="0070C0"/>
                </a:solidFill>
              </a:rPr>
              <a:t>Read statistics blogs</a:t>
            </a:r>
          </a:p>
          <a:p>
            <a:pPr lvl="1"/>
            <a:r>
              <a:rPr lang="en-CA" dirty="0"/>
              <a:t>They can be anything from quick tutorials or they can present a new outlook on topics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A9E7-9816-4F6B-89EC-595C5A6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8081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6ACE-DAA9-4D85-9F95-FBB4785C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My 2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C16D-AE39-409A-97B9-6C2D8D42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Get on Twitter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Listen to podcasts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Read statistics blogs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rgbClr val="0070C0"/>
                </a:solidFill>
              </a:rPr>
              <a:t>Create an ORCID account</a:t>
            </a:r>
          </a:p>
          <a:p>
            <a:pPr lvl="1"/>
            <a:r>
              <a:rPr lang="en-CA" dirty="0"/>
              <a:t>Makes yourself findable even if you leave your institution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A9E7-9816-4F6B-89EC-595C5A6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4734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6ACE-DAA9-4D85-9F95-FBB4785C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My 2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C16D-AE39-409A-97B9-6C2D8D42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Get on Twitter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Listen to podcasts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Read statistics blogs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an ORCID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rgbClr val="0070C0"/>
                </a:solidFill>
              </a:rPr>
              <a:t>Create an OSF account</a:t>
            </a:r>
          </a:p>
          <a:p>
            <a:pPr lvl="1"/>
            <a:r>
              <a:rPr lang="en-CA" dirty="0"/>
              <a:t>Free repositories (link with ORCID account)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A9E7-9816-4F6B-89EC-595C5A6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7750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6ACE-DAA9-4D85-9F95-FBB4785C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My 2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C16D-AE39-409A-97B9-6C2D8D42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Get on Twitter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Listen to podcasts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Read statistics blogs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an ORCID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an OSF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rgbClr val="0070C0"/>
                </a:solidFill>
              </a:rPr>
              <a:t>SIPS</a:t>
            </a:r>
            <a:r>
              <a:rPr lang="en-CA" dirty="0"/>
              <a:t> (</a:t>
            </a:r>
            <a:r>
              <a:rPr lang="en-CA" dirty="0">
                <a:solidFill>
                  <a:srgbClr val="0070C0"/>
                </a:solidFill>
              </a:rPr>
              <a:t>S</a:t>
            </a:r>
            <a:r>
              <a:rPr lang="en-CA" dirty="0"/>
              <a:t>ociety for </a:t>
            </a:r>
            <a:r>
              <a:rPr lang="en-CA" dirty="0">
                <a:solidFill>
                  <a:srgbClr val="0070C0"/>
                </a:solidFill>
              </a:rPr>
              <a:t>I</a:t>
            </a:r>
            <a:r>
              <a:rPr lang="en-CA" dirty="0"/>
              <a:t>mproving </a:t>
            </a:r>
            <a:r>
              <a:rPr lang="en-CA" dirty="0">
                <a:solidFill>
                  <a:srgbClr val="0070C0"/>
                </a:solidFill>
              </a:rPr>
              <a:t>P</a:t>
            </a:r>
            <a:r>
              <a:rPr lang="en-CA" dirty="0"/>
              <a:t>sychological </a:t>
            </a:r>
            <a:r>
              <a:rPr lang="en-CA" dirty="0">
                <a:solidFill>
                  <a:srgbClr val="0070C0"/>
                </a:solidFill>
              </a:rPr>
              <a:t>S</a:t>
            </a:r>
            <a:r>
              <a:rPr lang="en-CA" dirty="0"/>
              <a:t>cience)</a:t>
            </a:r>
          </a:p>
          <a:p>
            <a:pPr lvl="1"/>
            <a:r>
              <a:rPr lang="en-CA" dirty="0"/>
              <a:t>Unconference for ECRs wanting to help change how we do science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A9E7-9816-4F6B-89EC-595C5A6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463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1BED16-09DC-475A-BF79-3D0F4DB0637B}"/>
              </a:ext>
            </a:extLst>
          </p:cNvPr>
          <p:cNvSpPr/>
          <p:nvPr/>
        </p:nvSpPr>
        <p:spPr>
          <a:xfrm>
            <a:off x="2437813" y="1975249"/>
            <a:ext cx="7316374" cy="41218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C5720-334B-4CB2-9D24-1103303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Why We need it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A22DAC-AC97-4BCF-BB6C-1732C9E37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598" y="2094421"/>
            <a:ext cx="6762804" cy="392886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B6397-586B-4748-9D80-A56419C8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/>
              <a:t>Munafò</a:t>
            </a:r>
            <a:r>
              <a:rPr lang="en-CA" dirty="0"/>
              <a:t>, M., </a:t>
            </a:r>
            <a:r>
              <a:rPr lang="en-CA" dirty="0" err="1"/>
              <a:t>Nosek</a:t>
            </a:r>
            <a:r>
              <a:rPr lang="en-CA" dirty="0"/>
              <a:t>, B., Bishop, D. </a:t>
            </a:r>
            <a:r>
              <a:rPr lang="en-CA" i="1" dirty="0"/>
              <a:t>et al.</a:t>
            </a:r>
            <a:r>
              <a:rPr lang="en-CA" dirty="0"/>
              <a:t> A manifesto for reproducible science. </a:t>
            </a:r>
            <a:r>
              <a:rPr lang="en-CA" i="1" dirty="0"/>
              <a:t>Nat Hum </a:t>
            </a:r>
            <a:r>
              <a:rPr lang="en-CA" i="1" dirty="0" err="1"/>
              <a:t>Behav</a:t>
            </a:r>
            <a:r>
              <a:rPr lang="en-CA" dirty="0"/>
              <a:t> </a:t>
            </a:r>
            <a:r>
              <a:rPr lang="en-CA" b="1" dirty="0"/>
              <a:t>1, </a:t>
            </a:r>
            <a:r>
              <a:rPr lang="en-CA" dirty="0"/>
              <a:t>0021 (2017) doi:10.1038/s41562-016-0021</a:t>
            </a:r>
          </a:p>
        </p:txBody>
      </p:sp>
    </p:spTree>
    <p:extLst>
      <p:ext uri="{BB962C8B-B14F-4D97-AF65-F5344CB8AC3E}">
        <p14:creationId xmlns:p14="http://schemas.microsoft.com/office/powerpoint/2010/main" val="2207104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6ACE-DAA9-4D85-9F95-FBB4785C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My 2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C16D-AE39-409A-97B9-6C2D8D42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Get on Twitter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Listen to podcasts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Read statistics blogs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an ORCID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an OSF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SIPS (Society for Improving Psychological Science)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rgbClr val="0070C0"/>
                </a:solidFill>
              </a:rPr>
              <a:t>Join a journal club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A9E7-9816-4F6B-89EC-595C5A6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474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595E30-B3A8-4DB7-A192-FA06E845ED53}"/>
              </a:ext>
            </a:extLst>
          </p:cNvPr>
          <p:cNvSpPr/>
          <p:nvPr/>
        </p:nvSpPr>
        <p:spPr>
          <a:xfrm>
            <a:off x="4079631" y="2180492"/>
            <a:ext cx="4037427" cy="4037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86ACE-DAA9-4D85-9F95-FBB4785C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My 2 Bits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5A1C6EED-17CD-4D38-AF4E-BAAFB6A92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843" y="2193925"/>
            <a:ext cx="4024313" cy="40243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A9E7-9816-4F6B-89EC-595C5A6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https://osf.io/h3adt/wiki/home/</a:t>
            </a:r>
          </a:p>
        </p:txBody>
      </p:sp>
    </p:spTree>
    <p:extLst>
      <p:ext uri="{BB962C8B-B14F-4D97-AF65-F5344CB8AC3E}">
        <p14:creationId xmlns:p14="http://schemas.microsoft.com/office/powerpoint/2010/main" val="2505271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5BCF8D-4B69-4CAD-AB42-F63D0FF5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Everything Hertz</a:t>
            </a:r>
          </a:p>
          <a:p>
            <a:r>
              <a:rPr lang="en-CA" dirty="0" err="1"/>
              <a:t>ReproducibiliTea</a:t>
            </a:r>
            <a:endParaRPr lang="en-CA" dirty="0"/>
          </a:p>
          <a:p>
            <a:r>
              <a:rPr lang="en-CA" dirty="0"/>
              <a:t>Two Psychologist, Four Beers</a:t>
            </a:r>
          </a:p>
          <a:p>
            <a:r>
              <a:rPr lang="en-CA" dirty="0"/>
              <a:t>Black Goat</a:t>
            </a:r>
          </a:p>
          <a:p>
            <a:r>
              <a:rPr lang="en-CA" dirty="0"/>
              <a:t>Not so Standard Deviations</a:t>
            </a:r>
          </a:p>
          <a:p>
            <a:r>
              <a:rPr lang="en-CA" dirty="0" err="1"/>
              <a:t>Quantitude</a:t>
            </a:r>
            <a:endParaRPr lang="en-CA" dirty="0"/>
          </a:p>
          <a:p>
            <a:r>
              <a:rPr lang="en-CA" dirty="0"/>
              <a:t>The R-Podcast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86ACE-DAA9-4D85-9F95-FBB4785C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Podcasts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A9E7-9816-4F6B-89EC-595C5A6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7205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5BCF8D-4B69-4CAD-AB42-F63D0FF5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Bayesian Spectacles</a:t>
            </a:r>
          </a:p>
          <a:p>
            <a:r>
              <a:rPr lang="en-CA" dirty="0"/>
              <a:t>20% Statistician</a:t>
            </a:r>
          </a:p>
          <a:p>
            <a:r>
              <a:rPr lang="en-CA" dirty="0"/>
              <a:t>Simply Statistics</a:t>
            </a:r>
          </a:p>
          <a:p>
            <a:r>
              <a:rPr lang="en-CA" dirty="0"/>
              <a:t>Data Colada</a:t>
            </a:r>
          </a:p>
          <a:p>
            <a:r>
              <a:rPr lang="en-CA" dirty="0"/>
              <a:t>R-Bloggers</a:t>
            </a:r>
          </a:p>
          <a:p>
            <a:r>
              <a:rPr lang="en-CA" dirty="0"/>
              <a:t>Variance Explained</a:t>
            </a:r>
          </a:p>
          <a:p>
            <a:r>
              <a:rPr lang="en-CA" dirty="0"/>
              <a:t>The Hardest Science</a:t>
            </a:r>
          </a:p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86ACE-DAA9-4D85-9F95-FBB4785C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BLOGS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A9E7-9816-4F6B-89EC-595C5A6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0073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5BCF8D-4B69-4CAD-AB42-F63D0FF5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Lectures and Workshop from Oxford | Berlin Summer School on Open Science</a:t>
            </a:r>
          </a:p>
          <a:p>
            <a:pPr lvl="1"/>
            <a:r>
              <a:rPr lang="en-CA" dirty="0">
                <a:hlinkClick r:id="rId2"/>
              </a:rPr>
              <a:t>https://osf.io/6ytne/</a:t>
            </a:r>
            <a:endParaRPr lang="en-CA" dirty="0"/>
          </a:p>
          <a:p>
            <a:r>
              <a:rPr lang="en-CA" dirty="0"/>
              <a:t>Reporting Guidelines</a:t>
            </a:r>
          </a:p>
          <a:p>
            <a:pPr lvl="1"/>
            <a:r>
              <a:rPr lang="en-CA" dirty="0">
                <a:hlinkClick r:id="rId3"/>
              </a:rPr>
              <a:t>https://www.equator-network.org/reporting-guidelines/</a:t>
            </a:r>
            <a:endParaRPr lang="en-CA" dirty="0"/>
          </a:p>
          <a:p>
            <a:r>
              <a:rPr lang="en-CA" dirty="0"/>
              <a:t>Registration Forms and Templates</a:t>
            </a:r>
          </a:p>
          <a:p>
            <a:pPr lvl="1"/>
            <a:r>
              <a:rPr lang="en-CA" dirty="0">
                <a:hlinkClick r:id="rId4"/>
              </a:rPr>
              <a:t>https://osf.io/zab38/wiki/home/</a:t>
            </a:r>
            <a:endParaRPr lang="en-CA" dirty="0"/>
          </a:p>
          <a:p>
            <a:pPr lvl="1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86ACE-DAA9-4D85-9F95-FBB4785C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Other Links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A9E7-9816-4F6B-89EC-595C5A6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784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9DE5-D625-4B54-8653-76096C94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AKA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When will “open science” become simply science?</a:t>
            </a:r>
          </a:p>
          <a:p>
            <a:r>
              <a:rPr lang="en-US" dirty="0"/>
              <a:t>Open data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Open methodology</a:t>
            </a:r>
          </a:p>
          <a:p>
            <a:r>
              <a:rPr lang="en-US" dirty="0"/>
              <a:t>Open peer review</a:t>
            </a:r>
          </a:p>
          <a:p>
            <a:r>
              <a:rPr lang="en-US" dirty="0"/>
              <a:t>Open Access</a:t>
            </a:r>
          </a:p>
          <a:p>
            <a:r>
              <a:rPr lang="en-US" dirty="0"/>
              <a:t>Open educational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Watson, M. When will ‘open science’ become simply ‘science’?. </a:t>
            </a:r>
            <a:r>
              <a:rPr lang="en-CA" i="1" dirty="0"/>
              <a:t>Genome Biol</a:t>
            </a:r>
            <a:r>
              <a:rPr lang="en-CA" dirty="0"/>
              <a:t> </a:t>
            </a:r>
            <a:r>
              <a:rPr lang="en-CA" b="1" dirty="0"/>
              <a:t>16, </a:t>
            </a:r>
            <a:r>
              <a:rPr lang="en-CA" dirty="0"/>
              <a:t>101 (2015) doi:10.1186/s13059-015-0669-2</a:t>
            </a:r>
          </a:p>
        </p:txBody>
      </p:sp>
      <p:pic>
        <p:nvPicPr>
          <p:cNvPr id="6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6B9A417A-6303-4C5A-A86F-58CDE198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18315" y="2811408"/>
            <a:ext cx="3859580" cy="395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5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9DE5-D625-4B54-8653-76096C94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AKA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When will “open science” become simply science?</a:t>
            </a:r>
          </a:p>
          <a:p>
            <a:r>
              <a:rPr lang="en-US" dirty="0">
                <a:solidFill>
                  <a:srgbClr val="0070C0"/>
                </a:solidFill>
              </a:rPr>
              <a:t>Open data</a:t>
            </a:r>
          </a:p>
          <a:p>
            <a:r>
              <a:rPr lang="en-US" dirty="0">
                <a:solidFill>
                  <a:srgbClr val="0070C0"/>
                </a:solidFill>
              </a:rPr>
              <a:t>Open source</a:t>
            </a:r>
          </a:p>
          <a:p>
            <a:r>
              <a:rPr lang="en-US" dirty="0"/>
              <a:t>Open methodology</a:t>
            </a:r>
          </a:p>
          <a:p>
            <a:r>
              <a:rPr lang="en-US" dirty="0"/>
              <a:t>Open peer review</a:t>
            </a:r>
          </a:p>
          <a:p>
            <a:r>
              <a:rPr lang="en-US" dirty="0"/>
              <a:t>Open Access</a:t>
            </a:r>
          </a:p>
          <a:p>
            <a:r>
              <a:rPr lang="en-US" dirty="0"/>
              <a:t>Open educational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Watson, M. When will ‘open science’ become simply ‘science’?. </a:t>
            </a:r>
            <a:r>
              <a:rPr lang="en-CA" i="1" dirty="0"/>
              <a:t>Genome Biol</a:t>
            </a:r>
            <a:r>
              <a:rPr lang="en-CA" dirty="0"/>
              <a:t> </a:t>
            </a:r>
            <a:r>
              <a:rPr lang="en-CA" b="1" dirty="0"/>
              <a:t>16, </a:t>
            </a:r>
            <a:r>
              <a:rPr lang="en-CA" dirty="0"/>
              <a:t>101 (2015) doi:10.1186/s13059-015-0669-2</a:t>
            </a:r>
          </a:p>
        </p:txBody>
      </p:sp>
      <p:pic>
        <p:nvPicPr>
          <p:cNvPr id="6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6B9A417A-6303-4C5A-A86F-58CDE198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18315" y="2811408"/>
            <a:ext cx="3859580" cy="395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0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9DE5-D625-4B54-8653-76096C94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Open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open as possible, as closed as necessary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European Commission, Directorate-General for Research &amp; Innovation (2016). Guidelines on FAIR Data Management in Horizon 2020.</a:t>
            </a:r>
          </a:p>
        </p:txBody>
      </p:sp>
    </p:spTree>
    <p:extLst>
      <p:ext uri="{BB962C8B-B14F-4D97-AF65-F5344CB8AC3E}">
        <p14:creationId xmlns:p14="http://schemas.microsoft.com/office/powerpoint/2010/main" val="402678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9DE5-D625-4B54-8653-76096C94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Open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open as possible, as closed as necessary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data:</a:t>
            </a:r>
          </a:p>
          <a:p>
            <a:r>
              <a:rPr lang="en-US" dirty="0"/>
              <a:t>Allows for reproduction of analyses</a:t>
            </a:r>
          </a:p>
          <a:p>
            <a:r>
              <a:rPr lang="en-US" dirty="0"/>
              <a:t>Secondary analyses</a:t>
            </a:r>
          </a:p>
          <a:p>
            <a:r>
              <a:rPr lang="en-US" dirty="0"/>
              <a:t>Transparency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900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9DE5-D625-4B54-8653-76096C94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Science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Open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AB4-D0FF-4C0E-80D0-B7DDFD03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open as possible, as closed as necessary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data:</a:t>
            </a:r>
          </a:p>
          <a:p>
            <a:r>
              <a:rPr lang="en-US" dirty="0"/>
              <a:t>Creates the potential for identifying subjects (even with anonymizing the data)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3A8-4831-4267-B7C9-5F9BCCD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5602668"/>
      </p:ext>
    </p:extLst>
  </p:cSld>
  <p:clrMapOvr>
    <a:masterClrMapping/>
  </p:clrMapOvr>
</p:sld>
</file>

<file path=ppt/theme/theme1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1714</Words>
  <Application>Microsoft Office PowerPoint</Application>
  <PresentationFormat>Widescreen</PresentationFormat>
  <Paragraphs>252</Paragraphs>
  <Slides>44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Century Gothic</vt:lpstr>
      <vt:lpstr>1_Vapor Trail</vt:lpstr>
      <vt:lpstr>Little Steps: A Primer on Open Science Practices</vt:lpstr>
      <vt:lpstr>Open Science Definition</vt:lpstr>
      <vt:lpstr>Open Science Definition</vt:lpstr>
      <vt:lpstr>Open Science Why We need it</vt:lpstr>
      <vt:lpstr>Open Science AKA Science</vt:lpstr>
      <vt:lpstr>Open Science AKA Science</vt:lpstr>
      <vt:lpstr>Open Science Open Data</vt:lpstr>
      <vt:lpstr>Open Science Open Data</vt:lpstr>
      <vt:lpstr>Open Science Open Data</vt:lpstr>
      <vt:lpstr>Open Science Open Data</vt:lpstr>
      <vt:lpstr>Open Science Open Data</vt:lpstr>
      <vt:lpstr>Open Science Findable</vt:lpstr>
      <vt:lpstr>Open Science Findable</vt:lpstr>
      <vt:lpstr>Open Science Findable</vt:lpstr>
      <vt:lpstr>Open Science Discoverable</vt:lpstr>
      <vt:lpstr>Open Science Accessible &amp; Interoperable</vt:lpstr>
      <vt:lpstr>Open Science Reusable</vt:lpstr>
      <vt:lpstr>Open Science R TIP</vt:lpstr>
      <vt:lpstr>Open Science FAIR Guidelines</vt:lpstr>
      <vt:lpstr>Open Science FAIR Guidelines</vt:lpstr>
      <vt:lpstr>Open Science Open Source</vt:lpstr>
      <vt:lpstr>Open Science Open Source</vt:lpstr>
      <vt:lpstr>Open Science Open Source</vt:lpstr>
      <vt:lpstr>Open Science R Tip</vt:lpstr>
      <vt:lpstr>Open Science R Tip</vt:lpstr>
      <vt:lpstr>Open Science Open Access</vt:lpstr>
      <vt:lpstr>Open Science Oxford Reflections</vt:lpstr>
      <vt:lpstr>Open Science Oxford Reflections</vt:lpstr>
      <vt:lpstr>Open Science Oxford Reflections</vt:lpstr>
      <vt:lpstr>Open Science Oxford Reflections</vt:lpstr>
      <vt:lpstr>Open Science Oxford Reflections</vt:lpstr>
      <vt:lpstr>Open Science Psychological Science Accelerator</vt:lpstr>
      <vt:lpstr>Open Science Oxford Reflections</vt:lpstr>
      <vt:lpstr>Open Science My 2 Bits</vt:lpstr>
      <vt:lpstr>Open Science My 2 Bits</vt:lpstr>
      <vt:lpstr>Open Science My 2 Bits</vt:lpstr>
      <vt:lpstr>Open Science My 2 Bits</vt:lpstr>
      <vt:lpstr>Open Science My 2 Bits</vt:lpstr>
      <vt:lpstr>Open Science My 2 Bits</vt:lpstr>
      <vt:lpstr>Open Science My 2 Bits</vt:lpstr>
      <vt:lpstr>Open Science My 2 Bits</vt:lpstr>
      <vt:lpstr>Open Science Podcasts</vt:lpstr>
      <vt:lpstr>Open Science BLOGS</vt:lpstr>
      <vt:lpstr>Open Science Other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Course in Open Science</dc:title>
  <dc:creator>Mark Adkins</dc:creator>
  <cp:lastModifiedBy>Mark Adkins</cp:lastModifiedBy>
  <cp:revision>29</cp:revision>
  <dcterms:created xsi:type="dcterms:W3CDTF">2019-11-11T01:54:33Z</dcterms:created>
  <dcterms:modified xsi:type="dcterms:W3CDTF">2019-11-11T15:03:55Z</dcterms:modified>
</cp:coreProperties>
</file>