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 id="2147483672" r:id="rId3"/>
  </p:sldMasterIdLst>
  <p:notesMasterIdLst>
    <p:notesMasterId r:id="rId27"/>
  </p:notesMasterIdLst>
  <p:sldIdLst>
    <p:sldId id="4726" r:id="rId4"/>
    <p:sldId id="4871" r:id="rId5"/>
    <p:sldId id="4890" r:id="rId6"/>
    <p:sldId id="4875" r:id="rId7"/>
    <p:sldId id="4891" r:id="rId8"/>
    <p:sldId id="4876" r:id="rId9"/>
    <p:sldId id="4877" r:id="rId10"/>
    <p:sldId id="4878" r:id="rId11"/>
    <p:sldId id="4879" r:id="rId12"/>
    <p:sldId id="4880" r:id="rId13"/>
    <p:sldId id="4883" r:id="rId14"/>
    <p:sldId id="4884" r:id="rId15"/>
    <p:sldId id="4885" r:id="rId16"/>
    <p:sldId id="4886" r:id="rId17"/>
    <p:sldId id="4887" r:id="rId18"/>
    <p:sldId id="4892" r:id="rId19"/>
    <p:sldId id="4888" r:id="rId20"/>
    <p:sldId id="4889" r:id="rId21"/>
    <p:sldId id="4893" r:id="rId22"/>
    <p:sldId id="4894" r:id="rId23"/>
    <p:sldId id="4895" r:id="rId24"/>
    <p:sldId id="4897" r:id="rId25"/>
    <p:sldId id="489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86989442@qq.com" initials="9" lastIdx="1" clrIdx="0">
    <p:extLst>
      <p:ext uri="{19B8F6BF-5375-455C-9EA6-DF929625EA0E}">
        <p15:presenceInfo xmlns:p15="http://schemas.microsoft.com/office/powerpoint/2012/main" userId="e14ce76ca5b9fa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D82"/>
    <a:srgbClr val="9C160C"/>
    <a:srgbClr val="EFA122"/>
    <a:srgbClr val="0099FF"/>
    <a:srgbClr val="DAE3F3"/>
    <a:srgbClr val="5B9BD5"/>
    <a:srgbClr val="B80000"/>
    <a:srgbClr val="F8AAA4"/>
    <a:srgbClr val="003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981" autoAdjust="0"/>
  </p:normalViewPr>
  <p:slideViewPr>
    <p:cSldViewPr snapToGrid="0">
      <p:cViewPr varScale="1">
        <p:scale>
          <a:sx n="116" d="100"/>
          <a:sy n="116" d="100"/>
        </p:scale>
        <p:origin x="108" y="348"/>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阿里巴巴普惠体 R" panose="00020600040101010101"/>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阿里巴巴普惠体 R" panose="00020600040101010101"/>
              </a:defRPr>
            </a:lvl1pPr>
          </a:lstStyle>
          <a:p>
            <a:fld id="{4E1187F4-2464-4727-8F35-7CC88A496E99}" type="datetimeFigureOut">
              <a:rPr lang="zh-CN" altLang="en-US" smtClean="0"/>
              <a:pPr/>
              <a:t>2023/10/10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阿里巴巴普惠体 R" panose="00020600040101010101"/>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阿里巴巴普惠体 R" panose="00020600040101010101"/>
              </a:defRPr>
            </a:lvl1pPr>
          </a:lstStyle>
          <a:p>
            <a:fld id="{0822F052-3700-4561-A563-3A3F37702466}" type="slidenum">
              <a:rPr lang="zh-CN" altLang="en-US" smtClean="0"/>
              <a:pPr/>
              <a:t>‹#›</a:t>
            </a:fld>
            <a:endParaRPr lang="zh-CN" altLang="en-US"/>
          </a:p>
        </p:txBody>
      </p:sp>
    </p:spTree>
    <p:extLst>
      <p:ext uri="{BB962C8B-B14F-4D97-AF65-F5344CB8AC3E}">
        <p14:creationId xmlns:p14="http://schemas.microsoft.com/office/powerpoint/2010/main" val="237820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阿里巴巴普惠体 R" panose="00020600040101010101"/>
        <a:cs typeface="+mn-cs"/>
      </a:defRPr>
    </a:lvl1pPr>
    <a:lvl2pPr marL="457200" algn="l" defTabSz="914400" rtl="0" eaLnBrk="1" latinLnBrk="0" hangingPunct="1">
      <a:defRPr sz="1200" kern="1200">
        <a:solidFill>
          <a:schemeClr val="tx1"/>
        </a:solidFill>
        <a:latin typeface="+mn-lt"/>
        <a:ea typeface="阿里巴巴普惠体 R" panose="00020600040101010101"/>
        <a:cs typeface="+mn-cs"/>
      </a:defRPr>
    </a:lvl2pPr>
    <a:lvl3pPr marL="914400" algn="l" defTabSz="914400" rtl="0" eaLnBrk="1" latinLnBrk="0" hangingPunct="1">
      <a:defRPr sz="1200" kern="1200">
        <a:solidFill>
          <a:schemeClr val="tx1"/>
        </a:solidFill>
        <a:latin typeface="+mn-lt"/>
        <a:ea typeface="阿里巴巴普惠体 R" panose="00020600040101010101"/>
        <a:cs typeface="+mn-cs"/>
      </a:defRPr>
    </a:lvl3pPr>
    <a:lvl4pPr marL="1371600" algn="l" defTabSz="914400" rtl="0" eaLnBrk="1" latinLnBrk="0" hangingPunct="1">
      <a:defRPr sz="1200" kern="1200">
        <a:solidFill>
          <a:schemeClr val="tx1"/>
        </a:solidFill>
        <a:latin typeface="+mn-lt"/>
        <a:ea typeface="阿里巴巴普惠体 R" panose="00020600040101010101"/>
        <a:cs typeface="+mn-cs"/>
      </a:defRPr>
    </a:lvl4pPr>
    <a:lvl5pPr marL="1828800" algn="l" defTabSz="914400" rtl="0" eaLnBrk="1" latinLnBrk="0" hangingPunct="1">
      <a:defRPr sz="1200" kern="1200">
        <a:solidFill>
          <a:schemeClr val="tx1"/>
        </a:solidFill>
        <a:latin typeface="+mn-lt"/>
        <a:ea typeface="阿里巴巴普惠体 R" panose="00020600040101010101"/>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5">
            <a:extLst>
              <a:ext uri="{FF2B5EF4-FFF2-40B4-BE49-F238E27FC236}">
                <a16:creationId xmlns:a16="http://schemas.microsoft.com/office/drawing/2014/main" id="{9D599BF1-1425-4DB5-9335-CE9072B7ED75}"/>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140801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lvl1pPr>
              <a:defRPr>
                <a:ea typeface="阿里巴巴普惠体 R" panose="00020600040101010101"/>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389146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lvl1pPr>
              <a:defRPr>
                <a:ea typeface="阿里巴巴普惠体 R" panose="00020600040101010101"/>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ea typeface="阿里巴巴普惠体 R" panose="00020600040101010101"/>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839789" y="2505075"/>
            <a:ext cx="5157787" cy="3684588"/>
          </a:xfrm>
          <a:prstGeom prst="rect">
            <a:avLst/>
          </a:prstGeom>
        </p:spPr>
        <p:txBody>
          <a:bodyPr/>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ea typeface="阿里巴巴普惠体 R" panose="00020600040101010101"/>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172201" y="2505075"/>
            <a:ext cx="5183188" cy="3684588"/>
          </a:xfrm>
          <a:prstGeom prst="rect">
            <a:avLst/>
          </a:prstGeom>
        </p:spPr>
        <p:txBody>
          <a:bodyPr/>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253085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lvl1pPr>
              <a:defRPr>
                <a:ea typeface="阿里巴巴普惠体 R" panose="00020600040101010101"/>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953336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32500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ea typeface="阿里巴巴普惠体 R" panose="00020600040101010101"/>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3200">
                <a:ea typeface="阿里巴巴普惠体 R" panose="00020600040101010101"/>
              </a:defRPr>
            </a:lvl1pPr>
            <a:lvl2pPr>
              <a:defRPr sz="2800">
                <a:ea typeface="阿里巴巴普惠体 R" panose="00020600040101010101"/>
              </a:defRPr>
            </a:lvl2pPr>
            <a:lvl3pPr>
              <a:defRPr sz="2400">
                <a:ea typeface="阿里巴巴普惠体 R" panose="00020600040101010101"/>
              </a:defRPr>
            </a:lvl3pPr>
            <a:lvl4pPr>
              <a:defRPr sz="2000">
                <a:ea typeface="阿里巴巴普惠体 R" panose="00020600040101010101"/>
              </a:defRPr>
            </a:lvl4pPr>
            <a:lvl5pPr>
              <a:defRPr sz="2000">
                <a:ea typeface="阿里巴巴普惠体 R" panose="00020600040101010101"/>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ea typeface="阿里巴巴普惠体 R" panose="00020600040101010101"/>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2808945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ea typeface="阿里巴巴普惠体 R" panose="00020600040101010101"/>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a:prstGeom prst="rect">
            <a:avLst/>
          </a:prstGeom>
        </p:spPr>
        <p:txBody>
          <a:bodyPr anchor="t"/>
          <a:lstStyle>
            <a:lvl1pPr marL="0" indent="0">
              <a:buNone/>
              <a:defRPr sz="3200">
                <a:ea typeface="阿里巴巴普惠体 R" panose="00020600040101010101"/>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ea typeface="阿里巴巴普惠体 R" panose="00020600040101010101"/>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4120755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lvl1pPr>
              <a:defRPr>
                <a:ea typeface="阿里巴巴普惠体 R" panose="00020600040101010101"/>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3513388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lvl1pPr>
              <a:defRPr>
                <a:ea typeface="阿里巴巴普惠体 R" panose="00020600040101010101"/>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95469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212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4ECEF-3BD9-42B7-8190-E199430F4C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C7757B-57F4-424A-97C5-C65D17E9D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A7D9B1-6D6A-4A2F-A80E-7E8E5F5DD8E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95237B2-1AAF-4343-B7F2-C96D56E561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D3F5B9-929E-4EEB-90A9-7571631C67FB}"/>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57067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A706921-F689-431A-9EC7-35099D7605EC}"/>
              </a:ext>
            </a:extLst>
          </p:cNvPr>
          <p:cNvSpPr txBox="1"/>
          <p:nvPr userDrawn="1"/>
        </p:nvSpPr>
        <p:spPr>
          <a:xfrm>
            <a:off x="8900559" y="97801"/>
            <a:ext cx="3151252" cy="461665"/>
          </a:xfrm>
          <a:prstGeom prst="rect">
            <a:avLst/>
          </a:prstGeom>
          <a:noFill/>
        </p:spPr>
        <p:txBody>
          <a:bodyPr wrap="square" rtlCol="0">
            <a:spAutoFit/>
          </a:bodyPr>
          <a:lstStyle/>
          <a:p>
            <a:pPr algn="ctr"/>
            <a:r>
              <a:rPr lang="zh-CN" altLang="en-US" sz="24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中心建设概况</a:t>
            </a:r>
          </a:p>
        </p:txBody>
      </p:sp>
      <p:sp>
        <p:nvSpPr>
          <p:cNvPr id="5" name="Slide Number Placeholder 5">
            <a:extLst>
              <a:ext uri="{FF2B5EF4-FFF2-40B4-BE49-F238E27FC236}">
                <a16:creationId xmlns:a16="http://schemas.microsoft.com/office/drawing/2014/main" id="{3A74CE29-2C7A-40D3-9397-79350329D5AF}"/>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735407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45A85-0DF8-4FD9-9FD2-31D652A0BB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831226-E802-44AB-B30B-CB1342AB62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27B91D-50D5-404E-8A5C-C5A0057AF82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FFBE587-4C12-4B1E-A416-1BCD7E5BF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FCD07C-3A63-47B6-B0F1-D1346CEF3474}"/>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826586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BDBF1-D346-41E6-B058-1D94C2D65C53}"/>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FCB1813-8205-41A2-B1AE-26BD1579100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1AC927A-D47C-4675-A46B-2B431D8568D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A05B033-9F67-447C-BE2D-9154E77AF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E58B6-26D2-4CF2-8EF1-76596E89EF85}"/>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3798389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02619-24B7-4A3B-AA7B-0815CEE7F7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1D8905-23DF-4F66-AE1C-23438CEE9CAF}"/>
              </a:ext>
            </a:extLst>
          </p:cNvPr>
          <p:cNvSpPr>
            <a:spLocks noGrp="1"/>
          </p:cNvSpPr>
          <p:nvPr>
            <p:ph sz="half" idx="1"/>
          </p:nvPr>
        </p:nvSpPr>
        <p:spPr>
          <a:xfrm>
            <a:off x="838200" y="1825625"/>
            <a:ext cx="515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6E41C83-A8F9-4497-80C3-C743D7BB04A8}"/>
              </a:ext>
            </a:extLst>
          </p:cNvPr>
          <p:cNvSpPr>
            <a:spLocks noGrp="1"/>
          </p:cNvSpPr>
          <p:nvPr>
            <p:ph sz="half" idx="2"/>
          </p:nvPr>
        </p:nvSpPr>
        <p:spPr>
          <a:xfrm>
            <a:off x="6197600" y="1825625"/>
            <a:ext cx="515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F3BAF5-63C8-4CB8-88AA-CF3FC692762D}"/>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392A7BA-05D8-48DA-870E-82B8BC76CA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8B987-ECEC-4B8B-9100-1CD99F9CB56D}"/>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3243396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35E5-FBD1-4F8D-AB31-F78A5F35C546}"/>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4DBC5E-E99B-4D4B-B6DD-E619F543BA9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D374851-54E4-44A8-B203-D27764BD800B}"/>
              </a:ext>
            </a:extLst>
          </p:cNvPr>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6DDB16C-34F0-422A-9639-3B25E49F0FB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FFCB9FE-8565-49CC-BF8F-4ADA52865349}"/>
              </a:ext>
            </a:extLst>
          </p:cNvPr>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AA1D446-91E8-4712-8889-F4D7D3892CC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7BA0555B-6BF8-40C4-A486-47F20A7F11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568CDD-493E-4984-80B5-6CC21463484E}"/>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38531106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A2C00-E63B-4B8A-995F-4AA0415483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17B5EF-E9B1-4AC1-847E-DCCABF464CCF}"/>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287DF665-0456-4181-81A6-81C8D3D190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53236D2-705D-47CE-BF99-8B11C544A9EE}"/>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1540788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D7E2F0-A5AC-4503-B9B9-78A389B5652C}"/>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3A4CB5F3-D51E-4AA7-AAA5-D7C583D169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C6D391-2771-4330-8F7B-B9CB875790D8}"/>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2886864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17C51-E1FE-4AF2-8C07-D58161637D6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4F5A94-B024-4052-9D30-E3FC623229C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4A043D-4CD6-4E3C-8BDD-708A51107AA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293DB68-5E6B-4E17-AB54-DF077D71755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42277FCA-1B21-4419-B259-A0AD7A5CC4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A43D82-DA69-4938-910F-3CE52DC94D16}"/>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3868460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DF9EF-307F-493A-8D04-DA62DD76DE3C}"/>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A5CE92-29BF-4FDA-8FBE-5189BB436DF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C78DDD-F7A0-4183-AFBF-350B033986E4}"/>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C6EB3B-D14E-41CC-8C8E-C472A48EA7D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EA1983F-1509-4C1F-8297-9F787D0168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74982-73C8-4A7E-BC57-FD27468320A6}"/>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1514788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2F2D1-3FF5-479A-B6CF-29E0657726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C711D5-41D0-46BA-AA4C-7BCA248BDE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C55D06-4A66-4F39-B1EC-58F34461F51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6542BC4-03C2-4CBE-B80A-61C5330007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04CE38-FC5E-43A4-B311-EEC5D6B4A78B}"/>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213010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5298B0-C907-4ED1-8E42-F2EB6B5F3605}"/>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290905-9972-4315-90B5-3F65A8C23347}"/>
              </a:ext>
            </a:extLst>
          </p:cNvPr>
          <p:cNvSpPr>
            <a:spLocks noGrp="1"/>
          </p:cNvSpPr>
          <p:nvPr>
            <p:ph type="body" orient="vert" idx="1"/>
          </p:nvPr>
        </p:nvSpPr>
        <p:spPr>
          <a:xfrm>
            <a:off x="838201" y="365125"/>
            <a:ext cx="76835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6467F7-0232-4913-8F6C-AE78278DCF4B}"/>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D9996D25-5C32-4E39-BCFF-E5FA99FD54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566795-4C20-4030-8FEE-4831CA4C74FA}"/>
              </a:ext>
            </a:extLst>
          </p:cNvPr>
          <p:cNvSpPr>
            <a:spLocks noGrp="1"/>
          </p:cNvSpPr>
          <p:nvPr>
            <p:ph type="sldNum" sz="quarter" idx="12"/>
          </p:nvPr>
        </p:nvSpPr>
        <p:spPr/>
        <p:txBody>
          <a:body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405641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8ED32AF-94F5-4809-B40A-1CE3B7C39E94}"/>
              </a:ext>
            </a:extLst>
          </p:cNvPr>
          <p:cNvSpPr txBox="1"/>
          <p:nvPr userDrawn="1"/>
        </p:nvSpPr>
        <p:spPr>
          <a:xfrm>
            <a:off x="8900559" y="97801"/>
            <a:ext cx="3151252" cy="461665"/>
          </a:xfrm>
          <a:prstGeom prst="rect">
            <a:avLst/>
          </a:prstGeom>
          <a:noFill/>
        </p:spPr>
        <p:txBody>
          <a:bodyPr wrap="square" rtlCol="0">
            <a:spAutoFit/>
          </a:bodyPr>
          <a:lstStyle/>
          <a:p>
            <a:pPr algn="ctr"/>
            <a:r>
              <a:rPr lang="zh-CN" altLang="en-US" sz="24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技术攻关与创新情况</a:t>
            </a:r>
          </a:p>
        </p:txBody>
      </p:sp>
      <p:sp>
        <p:nvSpPr>
          <p:cNvPr id="5" name="Slide Number Placeholder 5">
            <a:extLst>
              <a:ext uri="{FF2B5EF4-FFF2-40B4-BE49-F238E27FC236}">
                <a16:creationId xmlns:a16="http://schemas.microsoft.com/office/drawing/2014/main" id="{6A83FE13-CCA8-4E2C-9465-EF1C4F6648CC}"/>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27434858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2885394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3877929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16443163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133030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2219373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24537414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597935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33698033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1923640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316572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AC4C9A8-EE6E-42EE-B099-3CFCDAA5C955}"/>
              </a:ext>
            </a:extLst>
          </p:cNvPr>
          <p:cNvSpPr txBox="1"/>
          <p:nvPr userDrawn="1"/>
        </p:nvSpPr>
        <p:spPr>
          <a:xfrm>
            <a:off x="8900559" y="97801"/>
            <a:ext cx="3151252" cy="461665"/>
          </a:xfrm>
          <a:prstGeom prst="rect">
            <a:avLst/>
          </a:prstGeom>
          <a:noFill/>
        </p:spPr>
        <p:txBody>
          <a:bodyPr wrap="square" rtlCol="0">
            <a:spAutoFit/>
          </a:bodyPr>
          <a:lstStyle/>
          <a:p>
            <a:pPr algn="ctr"/>
            <a:r>
              <a:rPr lang="zh-CN" altLang="en-US" sz="24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成果转化与行业贡献</a:t>
            </a:r>
          </a:p>
        </p:txBody>
      </p:sp>
      <p:sp>
        <p:nvSpPr>
          <p:cNvPr id="5" name="Slide Number Placeholder 5">
            <a:extLst>
              <a:ext uri="{FF2B5EF4-FFF2-40B4-BE49-F238E27FC236}">
                <a16:creationId xmlns:a16="http://schemas.microsoft.com/office/drawing/2014/main" id="{E0047B30-3091-47ED-8679-C20D2848AF0F}"/>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32070158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A2CA6E7-C277-4344-B66A-A382837C2BFE}" type="slidenum">
              <a:rPr lang="zh-CN" altLang="en-US" smtClean="0"/>
              <a:t>‹#›</a:t>
            </a:fld>
            <a:endParaRPr lang="zh-CN" altLang="en-US"/>
          </a:p>
        </p:txBody>
      </p:sp>
    </p:spTree>
    <p:extLst>
      <p:ext uri="{BB962C8B-B14F-4D97-AF65-F5344CB8AC3E}">
        <p14:creationId xmlns:p14="http://schemas.microsoft.com/office/powerpoint/2010/main" val="73123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E217604-6224-4BB3-ACE3-F2E9DC3713FC}"/>
              </a:ext>
            </a:extLst>
          </p:cNvPr>
          <p:cNvSpPr txBox="1"/>
          <p:nvPr userDrawn="1"/>
        </p:nvSpPr>
        <p:spPr>
          <a:xfrm>
            <a:off x="8900559" y="97801"/>
            <a:ext cx="3151252" cy="461665"/>
          </a:xfrm>
          <a:prstGeom prst="rect">
            <a:avLst/>
          </a:prstGeom>
          <a:noFill/>
        </p:spPr>
        <p:txBody>
          <a:bodyPr wrap="square" rtlCol="0">
            <a:spAutoFit/>
          </a:bodyPr>
          <a:lstStyle/>
          <a:p>
            <a:pPr algn="ctr"/>
            <a:r>
              <a:rPr lang="zh-CN" altLang="en-US" sz="24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学科发展与人才培养</a:t>
            </a:r>
          </a:p>
        </p:txBody>
      </p:sp>
      <p:sp>
        <p:nvSpPr>
          <p:cNvPr id="5" name="Slide Number Placeholder 5">
            <a:extLst>
              <a:ext uri="{FF2B5EF4-FFF2-40B4-BE49-F238E27FC236}">
                <a16:creationId xmlns:a16="http://schemas.microsoft.com/office/drawing/2014/main" id="{004953C4-A5AA-4AD5-911A-42F9C5682127}"/>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278443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D01725E-B9BA-4787-ADEC-CBBE9299574C}"/>
              </a:ext>
            </a:extLst>
          </p:cNvPr>
          <p:cNvSpPr txBox="1"/>
          <p:nvPr userDrawn="1"/>
        </p:nvSpPr>
        <p:spPr>
          <a:xfrm>
            <a:off x="8900559" y="97801"/>
            <a:ext cx="3151252" cy="461665"/>
          </a:xfrm>
          <a:prstGeom prst="rect">
            <a:avLst/>
          </a:prstGeom>
          <a:noFill/>
        </p:spPr>
        <p:txBody>
          <a:bodyPr wrap="square" rtlCol="0">
            <a:spAutoFit/>
          </a:bodyPr>
          <a:lstStyle/>
          <a:p>
            <a:pPr algn="ctr"/>
            <a:r>
              <a:rPr lang="zh-CN" altLang="en-US" sz="24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开放与运行管理</a:t>
            </a:r>
          </a:p>
        </p:txBody>
      </p:sp>
      <p:sp>
        <p:nvSpPr>
          <p:cNvPr id="5" name="Slide Number Placeholder 5">
            <a:extLst>
              <a:ext uri="{FF2B5EF4-FFF2-40B4-BE49-F238E27FC236}">
                <a16:creationId xmlns:a16="http://schemas.microsoft.com/office/drawing/2014/main" id="{3D549833-90F3-4D8D-94C9-C38C671DD39F}"/>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169483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CEFAC8-458B-423C-AC79-F1CB4D6D7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32"/>
            <a:ext cx="12192000" cy="663532"/>
          </a:xfrm>
          <a:prstGeom prst="rect">
            <a:avLst/>
          </a:prstGeom>
        </p:spPr>
      </p:pic>
      <p:sp>
        <p:nvSpPr>
          <p:cNvPr id="7" name="矩形 6">
            <a:extLst>
              <a:ext uri="{FF2B5EF4-FFF2-40B4-BE49-F238E27FC236}">
                <a16:creationId xmlns:a16="http://schemas.microsoft.com/office/drawing/2014/main" id="{1BC9FC7D-A0BD-4CFF-8A76-52E7ED190E46}"/>
              </a:ext>
            </a:extLst>
          </p:cNvPr>
          <p:cNvSpPr/>
          <p:nvPr userDrawn="1"/>
        </p:nvSpPr>
        <p:spPr>
          <a:xfrm>
            <a:off x="0" y="6356352"/>
            <a:ext cx="12192000" cy="497589"/>
          </a:xfrm>
          <a:prstGeom prst="rect">
            <a:avLst/>
          </a:prstGeom>
          <a:solidFill>
            <a:srgbClr val="2A4D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92E9693-EB55-46AF-84D5-F91513480A46}"/>
              </a:ext>
            </a:extLst>
          </p:cNvPr>
          <p:cNvSpPr txBox="1"/>
          <p:nvPr userDrawn="1"/>
        </p:nvSpPr>
        <p:spPr>
          <a:xfrm>
            <a:off x="8900559" y="97801"/>
            <a:ext cx="3151252" cy="461665"/>
          </a:xfrm>
          <a:prstGeom prst="rect">
            <a:avLst/>
          </a:prstGeom>
          <a:noFill/>
        </p:spPr>
        <p:txBody>
          <a:bodyPr wrap="square" rtlCol="0">
            <a:spAutoFit/>
          </a:bodyPr>
          <a:lstStyle/>
          <a:p>
            <a:pPr algn="ctr"/>
            <a:r>
              <a:rPr lang="zh-CN" altLang="en-US" sz="24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下一年度工作计划</a:t>
            </a:r>
          </a:p>
        </p:txBody>
      </p:sp>
      <p:sp>
        <p:nvSpPr>
          <p:cNvPr id="5" name="Slide Number Placeholder 5">
            <a:extLst>
              <a:ext uri="{FF2B5EF4-FFF2-40B4-BE49-F238E27FC236}">
                <a16:creationId xmlns:a16="http://schemas.microsoft.com/office/drawing/2014/main" id="{32ACA45B-E4B5-4C21-9974-C6355D825277}"/>
              </a:ext>
            </a:extLst>
          </p:cNvPr>
          <p:cNvSpPr>
            <a:spLocks noGrp="1"/>
          </p:cNvSpPr>
          <p:nvPr>
            <p:ph type="sldNum" sz="quarter" idx="12"/>
          </p:nvPr>
        </p:nvSpPr>
        <p:spPr>
          <a:xfrm>
            <a:off x="11593173" y="6395074"/>
            <a:ext cx="458638" cy="365125"/>
          </a:xfrm>
          <a:prstGeom prst="rect">
            <a:avLst/>
          </a:prstGeom>
        </p:spPr>
        <p:txBody>
          <a:bodyPr/>
          <a:lstStyle>
            <a:lvl1pPr>
              <a:defRPr>
                <a:solidFill>
                  <a:schemeClr val="bg1"/>
                </a:solidFill>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150109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lvl1pPr>
              <a:defRPr>
                <a:ea typeface="阿里巴巴普惠体 R" panose="00020600040101010101"/>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ea typeface="阿里巴巴普惠体 R" panose="00020600040101010101"/>
              </a:defRPr>
            </a:lvl1pPr>
            <a:lvl2pPr>
              <a:defRPr>
                <a:ea typeface="阿里巴巴普惠体 R" panose="00020600040101010101"/>
              </a:defRPr>
            </a:lvl2pPr>
            <a:lvl3pPr>
              <a:defRPr>
                <a:ea typeface="阿里巴巴普惠体 R" panose="00020600040101010101"/>
              </a:defRPr>
            </a:lvl3pPr>
            <a:lvl4pPr>
              <a:defRPr>
                <a:ea typeface="阿里巴巴普惠体 R" panose="00020600040101010101"/>
              </a:defRPr>
            </a:lvl4pPr>
            <a:lvl5pPr>
              <a:defRPr>
                <a:ea typeface="阿里巴巴普惠体 R" panose="0002060004010101010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dirty="0"/>
          </a:p>
        </p:txBody>
      </p:sp>
    </p:spTree>
    <p:extLst>
      <p:ext uri="{BB962C8B-B14F-4D97-AF65-F5344CB8AC3E}">
        <p14:creationId xmlns:p14="http://schemas.microsoft.com/office/powerpoint/2010/main" val="353984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ea typeface="阿里巴巴普惠体 R" panose="00020600040101010101"/>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solidFill>
                <a:ea typeface="阿里巴巴普惠体 R" panose="00020600040101010101"/>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0" y="6356352"/>
            <a:ext cx="2743200" cy="365125"/>
          </a:xfrm>
          <a:prstGeom prst="rect">
            <a:avLst/>
          </a:prstGeom>
        </p:spPr>
        <p:txBody>
          <a:bodyPr/>
          <a:lstStyle>
            <a:lvl1pPr>
              <a:defRPr>
                <a:ea typeface="阿里巴巴普惠体 R" panose="00020600040101010101"/>
              </a:defRPr>
            </a:lvl1pPr>
          </a:lstStyle>
          <a:p>
            <a:endParaRPr lang="zh-CN"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lvl1pPr>
              <a:defRPr>
                <a:ea typeface="阿里巴巴普惠体 R" panose="00020600040101010101"/>
              </a:defRPr>
            </a:lvl1pPr>
          </a:lstStyle>
          <a:p>
            <a:endParaRPr lang="zh-CN" alt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lvl1pPr>
              <a:defRPr>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62687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3278"/>
      </p:ext>
    </p:extLst>
  </p:cSld>
  <p:clrMap bg1="lt1" tx1="dk1" bg2="lt2" tx2="dk2" accent1="accent1" accent2="accent2" accent3="accent3" accent4="accent4" accent5="accent5" accent6="accent6" hlink="hlink" folHlink="folHlink"/>
  <p:sldLayoutIdLst>
    <p:sldLayoutId id="2147483685" r:id="rId1"/>
    <p:sldLayoutId id="2147483726" r:id="rId2"/>
    <p:sldLayoutId id="2147483723" r:id="rId3"/>
    <p:sldLayoutId id="2147483725" r:id="rId4"/>
    <p:sldLayoutId id="2147483728" r:id="rId5"/>
    <p:sldLayoutId id="2147483727" r:id="rId6"/>
    <p:sldLayoutId id="2147483724"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729"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A55AF6-900A-4471-B7D6-82CE1A0EF6D4}"/>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FF2C1-B171-45F0-BF45-8B0190320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5E108A-CCA3-4827-9F3F-06CC1960B3E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9C9E8B50-6EE1-4900-A81E-27B1E7D9940A}"/>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1DDFF3-4391-4533-8871-D9F18305B41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CFB4-1E51-41F5-AC38-23A275F7F28F}" type="slidenum">
              <a:rPr lang="zh-CN" altLang="en-US" smtClean="0"/>
              <a:t>‹#›</a:t>
            </a:fld>
            <a:endParaRPr lang="zh-CN" altLang="en-US"/>
          </a:p>
        </p:txBody>
      </p:sp>
    </p:spTree>
    <p:extLst>
      <p:ext uri="{BB962C8B-B14F-4D97-AF65-F5344CB8AC3E}">
        <p14:creationId xmlns:p14="http://schemas.microsoft.com/office/powerpoint/2010/main" val="3850790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ea typeface="阿里巴巴普惠体 R" panose="00020600040101010101"/>
              </a:defRPr>
            </a:lvl1pPr>
          </a:lstStyle>
          <a:p>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ea typeface="阿里巴巴普惠体 R" panose="00020600040101010101"/>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ea typeface="阿里巴巴普惠体 R" panose="00020600040101010101"/>
              </a:defRPr>
            </a:lvl1pPr>
          </a:lstStyle>
          <a:p>
            <a:fld id="{BA2CA6E7-C277-4344-B66A-A382837C2BFE}" type="slidenum">
              <a:rPr lang="zh-CN" altLang="en-US" smtClean="0"/>
              <a:pPr/>
              <a:t>‹#›</a:t>
            </a:fld>
            <a:endParaRPr lang="zh-CN" altLang="en-US"/>
          </a:p>
        </p:txBody>
      </p:sp>
    </p:spTree>
    <p:extLst>
      <p:ext uri="{BB962C8B-B14F-4D97-AF65-F5344CB8AC3E}">
        <p14:creationId xmlns:p14="http://schemas.microsoft.com/office/powerpoint/2010/main" val="6184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阿里巴巴普惠体 R" panose="00020600040101010101"/>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阿里巴巴普惠体 R" panose="00020600040101010101"/>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阿里巴巴普惠体 R" panose="00020600040101010101"/>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阿里巴巴普惠体 R" panose="00020600040101010101"/>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阿里巴巴普惠体 R" panose="00020600040101010101"/>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阿里巴巴普惠体 R" panose="00020600040101010101"/>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0" y="1826109"/>
            <a:ext cx="12192000" cy="194468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惯导系统的误差特性</a:t>
            </a:r>
            <a:endParaRPr lang="en-US" altLang="zh-CN" sz="4400" b="1"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10" name="object 11">
            <a:extLst>
              <a:ext uri="{FF2B5EF4-FFF2-40B4-BE49-F238E27FC236}">
                <a16:creationId xmlns:a16="http://schemas.microsoft.com/office/drawing/2014/main" id="{FC0AAC20-88AA-4712-B67A-81FA0956C757}"/>
              </a:ext>
            </a:extLst>
          </p:cNvPr>
          <p:cNvSpPr/>
          <p:nvPr/>
        </p:nvSpPr>
        <p:spPr>
          <a:xfrm rot="10800000">
            <a:off x="9037028" y="1200198"/>
            <a:ext cx="3154972" cy="214991"/>
          </a:xfrm>
          <a:custGeom>
            <a:avLst/>
            <a:gdLst/>
            <a:ahLst/>
            <a:cxnLst/>
            <a:rect l="l" t="t" r="r" b="b"/>
            <a:pathLst>
              <a:path w="963929" h="82550">
                <a:moveTo>
                  <a:pt x="963777" y="0"/>
                </a:moveTo>
                <a:lnTo>
                  <a:pt x="0" y="0"/>
                </a:lnTo>
                <a:lnTo>
                  <a:pt x="0" y="82473"/>
                </a:lnTo>
                <a:lnTo>
                  <a:pt x="861720" y="82473"/>
                </a:lnTo>
                <a:lnTo>
                  <a:pt x="963777" y="0"/>
                </a:lnTo>
                <a:close/>
              </a:path>
            </a:pathLst>
          </a:custGeom>
          <a:solidFill>
            <a:srgbClr val="EFA122"/>
          </a:solidFill>
        </p:spPr>
        <p:txBody>
          <a:bodyPr wrap="square" lIns="0" tIns="0" rIns="0" bIns="0" rtlCol="0"/>
          <a:lstStyle/>
          <a:p>
            <a:pPr algn="r"/>
            <a:endParaRPr dirty="0"/>
          </a:p>
        </p:txBody>
      </p:sp>
      <p:sp>
        <p:nvSpPr>
          <p:cNvPr id="13" name="object 13">
            <a:extLst>
              <a:ext uri="{FF2B5EF4-FFF2-40B4-BE49-F238E27FC236}">
                <a16:creationId xmlns:a16="http://schemas.microsoft.com/office/drawing/2014/main" id="{F15740BF-05FB-4DCA-AF94-52F243428DB2}"/>
              </a:ext>
            </a:extLst>
          </p:cNvPr>
          <p:cNvSpPr/>
          <p:nvPr/>
        </p:nvSpPr>
        <p:spPr>
          <a:xfrm>
            <a:off x="295547" y="99814"/>
            <a:ext cx="1081788" cy="1027652"/>
          </a:xfrm>
          <a:prstGeom prst="rect">
            <a:avLst/>
          </a:prstGeom>
          <a:blipFill>
            <a:blip r:embed="rId2" cstate="print"/>
            <a:stretch>
              <a:fillRect/>
            </a:stretch>
          </a:blipFill>
        </p:spPr>
        <p:txBody>
          <a:bodyPr wrap="square" lIns="0" tIns="0" rIns="0" bIns="0" rtlCol="0"/>
          <a:lstStyle/>
          <a:p>
            <a:endParaRPr/>
          </a:p>
        </p:txBody>
      </p:sp>
      <p:sp>
        <p:nvSpPr>
          <p:cNvPr id="19" name="object 18">
            <a:extLst>
              <a:ext uri="{FF2B5EF4-FFF2-40B4-BE49-F238E27FC236}">
                <a16:creationId xmlns:a16="http://schemas.microsoft.com/office/drawing/2014/main" id="{EB2C34EE-C462-4E16-B0C9-970063818F37}"/>
              </a:ext>
            </a:extLst>
          </p:cNvPr>
          <p:cNvSpPr/>
          <p:nvPr/>
        </p:nvSpPr>
        <p:spPr>
          <a:xfrm>
            <a:off x="1783612" y="103921"/>
            <a:ext cx="995599" cy="1004531"/>
          </a:xfrm>
          <a:prstGeom prst="rect">
            <a:avLst/>
          </a:prstGeom>
          <a:blipFill>
            <a:blip r:embed="rId3" cstate="print"/>
            <a:stretch>
              <a:fillRect/>
            </a:stretch>
          </a:blipFill>
        </p:spPr>
        <p:txBody>
          <a:bodyPr wrap="square" lIns="0" tIns="0" rIns="0" bIns="0" rtlCol="0"/>
          <a:lstStyle/>
          <a:p>
            <a:endParaRPr/>
          </a:p>
        </p:txBody>
      </p:sp>
      <p:pic>
        <p:nvPicPr>
          <p:cNvPr id="5" name="图片 4">
            <a:extLst>
              <a:ext uri="{FF2B5EF4-FFF2-40B4-BE49-F238E27FC236}">
                <a16:creationId xmlns:a16="http://schemas.microsoft.com/office/drawing/2014/main" id="{56EB0D74-E480-47A7-8BBB-3157373B8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5488" y="187840"/>
            <a:ext cx="2146376" cy="827887"/>
          </a:xfrm>
          <a:prstGeom prst="rect">
            <a:avLst/>
          </a:prstGeom>
        </p:spPr>
      </p:pic>
      <p:sp>
        <p:nvSpPr>
          <p:cNvPr id="2" name="文本框 1">
            <a:extLst>
              <a:ext uri="{FF2B5EF4-FFF2-40B4-BE49-F238E27FC236}">
                <a16:creationId xmlns:a16="http://schemas.microsoft.com/office/drawing/2014/main" id="{59E5DC84-437D-4CD1-9130-0DEA4540608D}"/>
              </a:ext>
            </a:extLst>
          </p:cNvPr>
          <p:cNvSpPr txBox="1"/>
          <p:nvPr/>
        </p:nvSpPr>
        <p:spPr>
          <a:xfrm>
            <a:off x="0" y="4928404"/>
            <a:ext cx="12192000"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cs typeface="阿里巴巴普惠体 M" panose="00020600040101010101" pitchFamily="18" charset="-122"/>
              </a:rPr>
              <a:t>汇报</a:t>
            </a:r>
            <a:r>
              <a:rPr lang="zh-CN" altLang="en-US" sz="3200" b="1">
                <a:latin typeface="微软雅黑" panose="020B0503020204020204" pitchFamily="34" charset="-122"/>
                <a:ea typeface="微软雅黑" panose="020B0503020204020204" pitchFamily="34" charset="-122"/>
                <a:cs typeface="阿里巴巴普惠体 M" panose="00020600040101010101" pitchFamily="18" charset="-122"/>
              </a:rPr>
              <a:t>人：杨林</a:t>
            </a:r>
            <a:endParaRPr lang="en-US" altLang="zh-CN" sz="3200" b="1" dirty="0">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15" name="文本框 14">
            <a:extLst>
              <a:ext uri="{FF2B5EF4-FFF2-40B4-BE49-F238E27FC236}">
                <a16:creationId xmlns:a16="http://schemas.microsoft.com/office/drawing/2014/main" id="{A35EB4DD-FEE1-40EF-BD8B-0CA95FA1FA46}"/>
              </a:ext>
            </a:extLst>
          </p:cNvPr>
          <p:cNvSpPr txBox="1"/>
          <p:nvPr/>
        </p:nvSpPr>
        <p:spPr>
          <a:xfrm>
            <a:off x="0" y="5868082"/>
            <a:ext cx="12192000" cy="461665"/>
          </a:xfrm>
          <a:prstGeom prst="rect">
            <a:avLst/>
          </a:prstGeom>
          <a:noFill/>
        </p:spPr>
        <p:txBody>
          <a:bodyPr wrap="square">
            <a:spAutoFit/>
          </a:bodyPr>
          <a:lstStyle/>
          <a:p>
            <a:pPr algn="ctr"/>
            <a:r>
              <a:rPr lang="en-US" altLang="zh-CN" sz="2400" b="1">
                <a:latin typeface="微软雅黑" panose="020B0503020204020204" pitchFamily="34" charset="-122"/>
                <a:ea typeface="微软雅黑" panose="020B0503020204020204" pitchFamily="34" charset="-122"/>
                <a:cs typeface="阿里巴巴普惠体 M" panose="00020600040101010101" pitchFamily="18" charset="-122"/>
              </a:rPr>
              <a:t>2023</a:t>
            </a:r>
            <a:r>
              <a:rPr lang="zh-CN" altLang="en-US" sz="2400" b="1">
                <a:latin typeface="微软雅黑" panose="020B0503020204020204" pitchFamily="34" charset="-122"/>
                <a:ea typeface="微软雅黑" panose="020B0503020204020204" pitchFamily="34" charset="-122"/>
                <a:cs typeface="阿里巴巴普惠体 M" panose="00020600040101010101" pitchFamily="18" charset="-122"/>
              </a:rPr>
              <a:t>年</a:t>
            </a:r>
            <a:r>
              <a:rPr lang="en-US" altLang="zh-CN" sz="2400" b="1">
                <a:latin typeface="微软雅黑" panose="020B0503020204020204" pitchFamily="34" charset="-122"/>
                <a:ea typeface="微软雅黑" panose="020B0503020204020204" pitchFamily="34" charset="-122"/>
                <a:cs typeface="阿里巴巴普惠体 M" panose="00020600040101010101" pitchFamily="18" charset="-122"/>
              </a:rPr>
              <a:t>10</a:t>
            </a:r>
            <a:r>
              <a:rPr lang="zh-CN" altLang="en-US" sz="2400" b="1">
                <a:latin typeface="微软雅黑" panose="020B0503020204020204" pitchFamily="34" charset="-122"/>
                <a:ea typeface="微软雅黑" panose="020B0503020204020204" pitchFamily="34" charset="-122"/>
                <a:cs typeface="阿里巴巴普惠体 M" panose="00020600040101010101" pitchFamily="18" charset="-122"/>
              </a:rPr>
              <a:t>月</a:t>
            </a:r>
            <a:r>
              <a:rPr lang="en-US" altLang="zh-CN" sz="2400" b="1">
                <a:latin typeface="微软雅黑" panose="020B0503020204020204" pitchFamily="34" charset="-122"/>
                <a:ea typeface="微软雅黑" panose="020B0503020204020204" pitchFamily="34" charset="-122"/>
                <a:cs typeface="阿里巴巴普惠体 M" panose="00020600040101010101" pitchFamily="18" charset="-122"/>
              </a:rPr>
              <a:t>10</a:t>
            </a:r>
            <a:r>
              <a:rPr lang="zh-CN" altLang="en-US" sz="2400" b="1">
                <a:latin typeface="微软雅黑" panose="020B0503020204020204" pitchFamily="34" charset="-122"/>
                <a:ea typeface="微软雅黑" panose="020B0503020204020204" pitchFamily="34" charset="-122"/>
                <a:cs typeface="阿里巴巴普惠体 M" panose="00020600040101010101" pitchFamily="18" charset="-122"/>
              </a:rPr>
              <a:t>日</a:t>
            </a:r>
            <a:endParaRPr lang="zh-CN" altLang="en-US" sz="2400" b="1" dirty="0">
              <a:latin typeface="微软雅黑" panose="020B0503020204020204" pitchFamily="34" charset="-122"/>
              <a:ea typeface="微软雅黑" panose="020B0503020204020204" pitchFamily="34" charset="-122"/>
              <a:cs typeface="阿里巴巴普惠体 M" panose="00020600040101010101" pitchFamily="18" charset="-122"/>
            </a:endParaRPr>
          </a:p>
        </p:txBody>
      </p:sp>
      <p:sp>
        <p:nvSpPr>
          <p:cNvPr id="11" name="object 11">
            <a:extLst>
              <a:ext uri="{FF2B5EF4-FFF2-40B4-BE49-F238E27FC236}">
                <a16:creationId xmlns:a16="http://schemas.microsoft.com/office/drawing/2014/main" id="{FED60FD7-F186-413A-A0CE-C02CCDC100EA}"/>
              </a:ext>
            </a:extLst>
          </p:cNvPr>
          <p:cNvSpPr/>
          <p:nvPr/>
        </p:nvSpPr>
        <p:spPr>
          <a:xfrm rot="10800000" flipH="1" flipV="1">
            <a:off x="6226569" y="1200869"/>
            <a:ext cx="3154972" cy="214991"/>
          </a:xfrm>
          <a:custGeom>
            <a:avLst/>
            <a:gdLst/>
            <a:ahLst/>
            <a:cxnLst/>
            <a:rect l="l" t="t" r="r" b="b"/>
            <a:pathLst>
              <a:path w="963929" h="82550">
                <a:moveTo>
                  <a:pt x="963777" y="0"/>
                </a:moveTo>
                <a:lnTo>
                  <a:pt x="0" y="0"/>
                </a:lnTo>
                <a:lnTo>
                  <a:pt x="0" y="82473"/>
                </a:lnTo>
                <a:lnTo>
                  <a:pt x="861720" y="82473"/>
                </a:lnTo>
                <a:lnTo>
                  <a:pt x="963777" y="0"/>
                </a:lnTo>
                <a:close/>
              </a:path>
            </a:pathLst>
          </a:custGeom>
          <a:solidFill>
            <a:srgbClr val="2A4D82"/>
          </a:solidFill>
        </p:spPr>
        <p:txBody>
          <a:bodyPr wrap="square" lIns="0" tIns="0" rIns="0" bIns="0" rtlCol="0"/>
          <a:lstStyle/>
          <a:p>
            <a:endParaRPr dirty="0"/>
          </a:p>
        </p:txBody>
      </p:sp>
      <p:sp>
        <p:nvSpPr>
          <p:cNvPr id="3" name="矩形 2">
            <a:extLst>
              <a:ext uri="{FF2B5EF4-FFF2-40B4-BE49-F238E27FC236}">
                <a16:creationId xmlns:a16="http://schemas.microsoft.com/office/drawing/2014/main" id="{24371C6F-D345-41DB-A6B7-9F805B27E5FD}"/>
              </a:ext>
            </a:extLst>
          </p:cNvPr>
          <p:cNvSpPr/>
          <p:nvPr/>
        </p:nvSpPr>
        <p:spPr>
          <a:xfrm>
            <a:off x="0" y="1200198"/>
            <a:ext cx="6226569" cy="214992"/>
          </a:xfrm>
          <a:prstGeom prst="rect">
            <a:avLst/>
          </a:prstGeom>
          <a:solidFill>
            <a:srgbClr val="2A4D82"/>
          </a:solidFill>
        </p:spPr>
        <p:txBody>
          <a:bodyPr wrap="square" lIns="0" tIns="0" rIns="0" bIns="0" rtlCol="0"/>
          <a:lstStyle/>
          <a:p>
            <a:endParaRPr lang="zh-CN" altLang="en-US">
              <a:solidFill>
                <a:schemeClr val="tx1"/>
              </a:solidFill>
            </a:endParaRPr>
          </a:p>
        </p:txBody>
      </p:sp>
      <p:pic>
        <p:nvPicPr>
          <p:cNvPr id="8" name="图片 7">
            <a:extLst>
              <a:ext uri="{FF2B5EF4-FFF2-40B4-BE49-F238E27FC236}">
                <a16:creationId xmlns:a16="http://schemas.microsoft.com/office/drawing/2014/main" id="{0D8FA142-A93E-4A43-8F93-89310B3EC4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7028" y="211818"/>
            <a:ext cx="2906887" cy="803909"/>
          </a:xfrm>
          <a:prstGeom prst="rect">
            <a:avLst/>
          </a:prstGeom>
        </p:spPr>
      </p:pic>
    </p:spTree>
    <p:extLst>
      <p:ext uri="{BB962C8B-B14F-4D97-AF65-F5344CB8AC3E}">
        <p14:creationId xmlns:p14="http://schemas.microsoft.com/office/powerpoint/2010/main" val="34179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10</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4DFF1C8-4E86-0156-33D6-887CE0F9010A}"/>
                  </a:ext>
                </a:extLst>
              </p:cNvPr>
              <p:cNvSpPr txBox="1"/>
              <p:nvPr/>
            </p:nvSpPr>
            <p:spPr>
              <a:xfrm>
                <a:off x="606390" y="912043"/>
                <a:ext cx="8450981" cy="17336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&amp;</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&amp;≈</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𝑦𝑧</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𝑥𝑧</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𝑧𝑦</m:t>
                                        </m:r>
                                      </m:sub>
                                    </m:sSub>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𝑥𝑦</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𝑧𝑥</m:t>
                                        </m:r>
                                      </m:sub>
                                    </m:sSub>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𝜃</m:t>
                                        </m:r>
                                      </m:e>
                                      <m:sub>
                                        <m:r>
                                          <a:rPr lang="en-US" altLang="zh-CN" sz="2400" i="1" kern="100">
                                            <a:latin typeface="Cambria Math" panose="02040503050406030204" pitchFamily="18" charset="0"/>
                                            <a:cs typeface="Times New Roman" panose="02020603050405020304" pitchFamily="18" charset="0"/>
                                          </a:rPr>
                                          <m:t>𝑦𝑥</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𝑦𝑧</m:t>
                                        </m:r>
                                      </m:sub>
                                    </m:sSub>
                                  </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𝑧𝑦</m:t>
                                        </m:r>
                                      </m:sub>
                                    </m:sSub>
                                  </m:e>
                                </m:mr>
                                <m:m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𝑥𝑧</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𝑧𝑥</m:t>
                                        </m:r>
                                      </m:sub>
                                    </m:sSub>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𝑥𝑦</m:t>
                                        </m:r>
                                      </m:sub>
                                    </m:sSub>
                                  </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𝑦𝑥</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e>
                      </m:eqArr>
                    </m:oMath>
                  </m:oMathPara>
                </a14:m>
                <a:endParaRPr lang="zh-CN" altLang="en-US"/>
              </a:p>
            </p:txBody>
          </p:sp>
        </mc:Choice>
        <mc:Fallback xmlns="">
          <p:sp>
            <p:nvSpPr>
              <p:cNvPr id="4" name="文本框 3">
                <a:extLst>
                  <a:ext uri="{FF2B5EF4-FFF2-40B4-BE49-F238E27FC236}">
                    <a16:creationId xmlns:a16="http://schemas.microsoft.com/office/drawing/2014/main" id="{E4DFF1C8-4E86-0156-33D6-887CE0F9010A}"/>
                  </a:ext>
                </a:extLst>
              </p:cNvPr>
              <p:cNvSpPr txBox="1">
                <a:spLocks noRot="1" noChangeAspect="1" noMove="1" noResize="1" noEditPoints="1" noAdjustHandles="1" noChangeArrowheads="1" noChangeShapeType="1" noTextEdit="1"/>
              </p:cNvSpPr>
              <p:nvPr/>
            </p:nvSpPr>
            <p:spPr>
              <a:xfrm>
                <a:off x="606390" y="912043"/>
                <a:ext cx="8450981" cy="1733680"/>
              </a:xfrm>
              <a:prstGeom prst="rect">
                <a:avLst/>
              </a:prstGeom>
              <a:blipFill>
                <a:blip r:embed="rId2"/>
                <a:stretch>
                  <a:fillRect r="-19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50DDA60-F7E3-0919-EF51-F1125E25C4FC}"/>
                  </a:ext>
                </a:extLst>
              </p:cNvPr>
              <p:cNvSpPr txBox="1"/>
              <p:nvPr/>
            </p:nvSpPr>
            <p:spPr>
              <a:xfrm>
                <a:off x="2502567" y="3080403"/>
                <a:ext cx="6102416" cy="1499641"/>
              </a:xfrm>
              <a:prstGeom prst="rect">
                <a:avLst/>
              </a:prstGeom>
              <a:noFill/>
            </p:spPr>
            <p:txBody>
              <a:bodyPr wrap="square">
                <a:spAutoFit/>
              </a:bodyPr>
              <a:lstStyle/>
              <a:p>
                <a:r>
                  <a:rPr lang="zh-CN" altLang="en-US" sz="2400">
                    <a:solidFill>
                      <a:schemeClr val="tx1"/>
                    </a:solidFill>
                  </a:rPr>
                  <a:t>泰勒</a:t>
                </a:r>
                <a14:m>
                  <m:oMath xmlns:m="http://schemas.openxmlformats.org/officeDocument/2006/math">
                    <m:r>
                      <a:rPr lang="zh-CN" altLang="en-US" sz="2400" i="1">
                        <a:solidFill>
                          <a:schemeClr val="tx1"/>
                        </a:solidFill>
                        <a:latin typeface="Cambria Math" panose="02040503050406030204" pitchFamily="18" charset="0"/>
                      </a:rPr>
                      <m:t>公式</m:t>
                    </m:r>
                    <m:r>
                      <a:rPr lang="zh-CN" altLang="en-US" sz="2400" i="1" smtClean="0">
                        <a:solidFill>
                          <a:srgbClr val="836967"/>
                        </a:solidFill>
                        <a:latin typeface="Cambria Math" panose="02040503050406030204" pitchFamily="18" charset="0"/>
                      </a:rPr>
                      <m:t>：</m:t>
                    </m:r>
                    <m:eqArr>
                      <m:eqArrPr>
                        <m:ctrlPr>
                          <a:rPr lang="zh-CN" altLang="en-US" sz="2400" i="1" smtClean="0">
                            <a:solidFill>
                              <a:srgbClr val="836967"/>
                            </a:solidFill>
                            <a:latin typeface="Cambria Math" panose="02040503050406030204" pitchFamily="18" charset="0"/>
                          </a:rPr>
                        </m:ctrlPr>
                      </m:eqArrPr>
                      <m:e>
                        <m:r>
                          <a:rPr lang="zh-CN" altLang="en-US" sz="2400" i="1">
                            <a:latin typeface="Cambria Math" panose="02040503050406030204" pitchFamily="18" charset="0"/>
                          </a:rPr>
                          <m:t>𝑠𝑖</m:t>
                        </m:r>
                        <m:func>
                          <m:funcPr>
                            <m:ctrlPr>
                              <a:rPr lang="zh-CN" altLang="en-US" sz="2400" i="1">
                                <a:latin typeface="Cambria Math" panose="02040503050406030204" pitchFamily="18" charset="0"/>
                              </a:rPr>
                            </m:ctrlPr>
                          </m:funcPr>
                          <m:fName>
                            <m:r>
                              <a:rPr lang="zh-CN" altLang="en-US" sz="2400" i="1">
                                <a:latin typeface="Cambria Math" panose="02040503050406030204" pitchFamily="18" charset="0"/>
                              </a:rPr>
                              <m:t>𝑛</m:t>
                            </m:r>
                          </m:fName>
                          <m:e>
                            <m:r>
                              <a:rPr lang="zh-CN" altLang="en-US" sz="2400" i="1">
                                <a:latin typeface="Cambria Math" panose="02040503050406030204" pitchFamily="18" charset="0"/>
                              </a:rPr>
                              <m:t>𝑥</m:t>
                            </m:r>
                          </m:e>
                        </m:func>
                        <m:r>
                          <a:rPr lang="zh-CN" altLang="en-US" sz="2400" i="0">
                            <a:latin typeface="Cambria Math" panose="02040503050406030204" pitchFamily="18" charset="0"/>
                          </a:rPr>
                          <m:t>&amp;=</m:t>
                        </m:r>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3</m:t>
                                </m:r>
                              </m:sup>
                            </m:sSup>
                          </m:num>
                          <m:den>
                            <m:r>
                              <a:rPr lang="zh-CN" altLang="en-US" sz="2400" i="0">
                                <a:latin typeface="Cambria Math" panose="02040503050406030204" pitchFamily="18" charset="0"/>
                              </a:rPr>
                              <m:t>3!</m:t>
                            </m:r>
                          </m:den>
                        </m:f>
                        <m:r>
                          <a:rPr lang="zh-CN" altLang="en-US" sz="2400" i="0">
                            <a:latin typeface="Cambria Math" panose="02040503050406030204" pitchFamily="18" charset="0"/>
                          </a:rPr>
                          <m:t>+</m:t>
                        </m:r>
                        <m:r>
                          <a:rPr lang="zh-CN" altLang="en-US" sz="2400" i="1">
                            <a:latin typeface="Cambria Math" panose="02040503050406030204" pitchFamily="18" charset="0"/>
                          </a:rPr>
                          <m:t>𝑜</m:t>
                        </m:r>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3</m:t>
                                </m:r>
                              </m:sup>
                            </m:sSup>
                          </m:e>
                        </m:d>
                      </m:e>
                      <m:e>
                        <m:r>
                          <a:rPr lang="zh-CN" altLang="en-US" sz="2400" i="0">
                            <a:latin typeface="Cambria Math" panose="02040503050406030204" pitchFamily="18" charset="0"/>
                          </a:rPr>
                          <m:t>&amp;</m:t>
                        </m:r>
                      </m:e>
                      <m:e>
                        <m:r>
                          <a:rPr lang="zh-CN" altLang="en-US" sz="2400" i="1">
                            <a:latin typeface="Cambria Math" panose="02040503050406030204" pitchFamily="18" charset="0"/>
                          </a:rPr>
                          <m:t>𝑐𝑜</m:t>
                        </m:r>
                        <m:func>
                          <m:funcPr>
                            <m:ctrlPr>
                              <a:rPr lang="zh-CN" altLang="en-US" sz="2400" i="1">
                                <a:latin typeface="Cambria Math" panose="02040503050406030204" pitchFamily="18" charset="0"/>
                              </a:rPr>
                            </m:ctrlPr>
                          </m:funcPr>
                          <m:fName>
                            <m:r>
                              <a:rPr lang="zh-CN" altLang="en-US" sz="2400" i="1">
                                <a:latin typeface="Cambria Math" panose="02040503050406030204" pitchFamily="18" charset="0"/>
                              </a:rPr>
                              <m:t>𝑠</m:t>
                            </m:r>
                          </m:fName>
                          <m:e>
                            <m:r>
                              <a:rPr lang="zh-CN" altLang="en-US" sz="2400" i="1">
                                <a:latin typeface="Cambria Math" panose="02040503050406030204" pitchFamily="18" charset="0"/>
                              </a:rPr>
                              <m:t>𝑥</m:t>
                            </m:r>
                          </m:e>
                        </m:func>
                        <m:r>
                          <a:rPr lang="zh-CN" altLang="en-US" sz="2400" i="0">
                            <a:latin typeface="Cambria Math" panose="02040503050406030204" pitchFamily="18" charset="0"/>
                          </a:rPr>
                          <m:t>&amp;=1−</m:t>
                        </m:r>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2!</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4</m:t>
                                </m:r>
                              </m:sup>
                            </m:sSup>
                          </m:num>
                          <m:den>
                            <m:r>
                              <a:rPr lang="zh-CN" altLang="en-US" sz="2400" i="0">
                                <a:latin typeface="Cambria Math" panose="02040503050406030204" pitchFamily="18" charset="0"/>
                              </a:rPr>
                              <m:t>4!</m:t>
                            </m:r>
                          </m:den>
                        </m:f>
                        <m:r>
                          <a:rPr lang="zh-CN" altLang="en-US" sz="2400" i="0">
                            <a:latin typeface="Cambria Math" panose="02040503050406030204" pitchFamily="18" charset="0"/>
                          </a:rPr>
                          <m:t>+</m:t>
                        </m:r>
                        <m:r>
                          <a:rPr lang="zh-CN" altLang="en-US" sz="2400" i="1">
                            <a:latin typeface="Cambria Math" panose="02040503050406030204" pitchFamily="18" charset="0"/>
                          </a:rPr>
                          <m:t>𝑜</m:t>
                        </m:r>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4</m:t>
                                </m:r>
                              </m:sup>
                            </m:sSup>
                          </m:e>
                        </m:d>
                      </m:e>
                    </m:eqArr>
                  </m:oMath>
                </a14:m>
                <a:endParaRPr lang="zh-CN" altLang="en-US"/>
              </a:p>
            </p:txBody>
          </p:sp>
        </mc:Choice>
        <mc:Fallback xmlns="">
          <p:sp>
            <p:nvSpPr>
              <p:cNvPr id="6" name="文本框 5">
                <a:extLst>
                  <a:ext uri="{FF2B5EF4-FFF2-40B4-BE49-F238E27FC236}">
                    <a16:creationId xmlns:a16="http://schemas.microsoft.com/office/drawing/2014/main" id="{650DDA60-F7E3-0919-EF51-F1125E25C4FC}"/>
                  </a:ext>
                </a:extLst>
              </p:cNvPr>
              <p:cNvSpPr txBox="1">
                <a:spLocks noRot="1" noChangeAspect="1" noMove="1" noResize="1" noEditPoints="1" noAdjustHandles="1" noChangeArrowheads="1" noChangeShapeType="1" noTextEdit="1"/>
              </p:cNvSpPr>
              <p:nvPr/>
            </p:nvSpPr>
            <p:spPr>
              <a:xfrm>
                <a:off x="2502567" y="3080403"/>
                <a:ext cx="6102416" cy="1499641"/>
              </a:xfrm>
              <a:prstGeom prst="rect">
                <a:avLst/>
              </a:prstGeom>
              <a:blipFill>
                <a:blip r:embed="rId3"/>
                <a:stretch>
                  <a:fillRect l="-1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080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11</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B99C637B-49A9-71AF-20B0-EF4AEAB5FCA4}"/>
              </a:ext>
            </a:extLst>
          </p:cNvPr>
          <p:cNvPicPr>
            <a:picLocks noChangeAspect="1"/>
          </p:cNvPicPr>
          <p:nvPr/>
        </p:nvPicPr>
        <p:blipFill>
          <a:blip r:embed="rId2"/>
          <a:stretch>
            <a:fillRect/>
          </a:stretch>
        </p:blipFill>
        <p:spPr>
          <a:xfrm>
            <a:off x="512846" y="2373379"/>
            <a:ext cx="10877550" cy="151447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157418F-F1D7-63CC-6168-E04C0FDAB228}"/>
                  </a:ext>
                </a:extLst>
              </p:cNvPr>
              <p:cNvSpPr txBox="1"/>
              <p:nvPr/>
            </p:nvSpPr>
            <p:spPr>
              <a:xfrm>
                <a:off x="512846" y="959060"/>
                <a:ext cx="10877550" cy="461665"/>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由此</m:t>
                    </m:r>
                  </m:oMath>
                </a14:m>
                <a:r>
                  <a:rPr lang="zh-CN" altLang="en-US" sz="2400">
                    <a:latin typeface="Cambria Math" panose="02040503050406030204" pitchFamily="18" charset="0"/>
                  </a:rPr>
                  <a:t>可得安装误差</a:t>
                </a:r>
                <a14:m>
                  <m:oMath xmlns:m="http://schemas.openxmlformats.org/officeDocument/2006/math">
                    <m:r>
                      <m:rPr>
                        <m:sty m:val="p"/>
                      </m:rPr>
                      <a:rPr lang="en-US" altLang="zh-CN">
                        <a:latin typeface="Cambria Math" panose="02040503050406030204" pitchFamily="18" charset="0"/>
                      </a:rPr>
                      <m:t>Δ</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𝑏</m:t>
                        </m:r>
                      </m:sub>
                      <m:sup>
                        <m:r>
                          <a:rPr lang="en-US" altLang="zh-CN" i="1">
                            <a:latin typeface="Cambria Math" panose="02040503050406030204" pitchFamily="18" charset="0"/>
                          </a:rPr>
                          <m:t>𝑔</m:t>
                        </m:r>
                      </m:sup>
                    </m:sSubSup>
                    <m:r>
                      <a:rPr lang="zh-CN" altLang="en-US" i="1">
                        <a:latin typeface="Cambria Math" panose="02040503050406030204" pitchFamily="18" charset="0"/>
                      </a:rPr>
                      <m:t>、</m:t>
                    </m:r>
                  </m:oMath>
                </a14:m>
                <a:r>
                  <a:rPr lang="en-US" altLang="zh-CN"/>
                  <a:t> </a:t>
                </a:r>
                <a14:m>
                  <m:oMath xmlns:m="http://schemas.openxmlformats.org/officeDocument/2006/math">
                    <m:r>
                      <m:rPr>
                        <m:sty m:val="p"/>
                      </m:rPr>
                      <a:rPr lang="en-US" altLang="zh-CN">
                        <a:latin typeface="Cambria Math" panose="02040503050406030204" pitchFamily="18" charset="0"/>
                      </a:rPr>
                      <m:t>Δ</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𝑏</m:t>
                        </m:r>
                      </m:sub>
                      <m:sup>
                        <m:r>
                          <a:rPr lang="en-US" altLang="zh-CN" i="1">
                            <a:latin typeface="Cambria Math" panose="02040503050406030204" pitchFamily="18" charset="0"/>
                          </a:rPr>
                          <m:t>𝑎</m:t>
                        </m:r>
                      </m:sup>
                    </m:sSubSup>
                  </m:oMath>
                </a14:m>
                <a:r>
                  <a:rPr lang="zh-CN" altLang="en-US" sz="2400">
                    <a:latin typeface="Cambria Math" panose="02040503050406030204" pitchFamily="18" charset="0"/>
                  </a:rPr>
                  <a:t>为：</a:t>
                </a:r>
                <a:endParaRPr lang="zh-CN" altLang="en-US" sz="2400"/>
              </a:p>
            </p:txBody>
          </p:sp>
        </mc:Choice>
        <mc:Fallback xmlns="">
          <p:sp>
            <p:nvSpPr>
              <p:cNvPr id="11" name="文本框 10">
                <a:extLst>
                  <a:ext uri="{FF2B5EF4-FFF2-40B4-BE49-F238E27FC236}">
                    <a16:creationId xmlns:a16="http://schemas.microsoft.com/office/drawing/2014/main" id="{8157418F-F1D7-63CC-6168-E04C0FDAB228}"/>
                  </a:ext>
                </a:extLst>
              </p:cNvPr>
              <p:cNvSpPr txBox="1">
                <a:spLocks noRot="1" noChangeAspect="1" noMove="1" noResize="1" noEditPoints="1" noAdjustHandles="1" noChangeArrowheads="1" noChangeShapeType="1" noTextEdit="1"/>
              </p:cNvSpPr>
              <p:nvPr/>
            </p:nvSpPr>
            <p:spPr>
              <a:xfrm>
                <a:off x="512846" y="959060"/>
                <a:ext cx="10877550" cy="461665"/>
              </a:xfrm>
              <a:prstGeom prst="rect">
                <a:avLst/>
              </a:prstGeom>
              <a:blipFill>
                <a:blip r:embed="rId3"/>
                <a:stretch>
                  <a:fillRect l="-448" t="-15789" b="-2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43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12</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A7E2C3EB-6FDF-266A-D863-8BF0FC7EF50F}"/>
              </a:ext>
            </a:extLst>
          </p:cNvPr>
          <p:cNvGrpSpPr/>
          <p:nvPr/>
        </p:nvGrpSpPr>
        <p:grpSpPr>
          <a:xfrm>
            <a:off x="296372" y="795846"/>
            <a:ext cx="2301874" cy="584776"/>
            <a:chOff x="419629" y="713565"/>
            <a:chExt cx="2225837" cy="524930"/>
          </a:xfrm>
        </p:grpSpPr>
        <p:grpSp>
          <p:nvGrpSpPr>
            <p:cNvPr id="4" name="组合 3">
              <a:extLst>
                <a:ext uri="{FF2B5EF4-FFF2-40B4-BE49-F238E27FC236}">
                  <a16:creationId xmlns:a16="http://schemas.microsoft.com/office/drawing/2014/main" id="{EF0EEAEA-D6A7-6C52-79EC-9579063E0027}"/>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1ACA78F4-EAD7-299F-B196-F9F60C62EE79}"/>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EBDB4FF2-B93D-14B0-130C-5786B965B2D5}"/>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A6871BBB-A5A1-3C27-1409-CA875D84BB14}"/>
                </a:ext>
              </a:extLst>
            </p:cNvPr>
            <p:cNvSpPr txBox="1"/>
            <p:nvPr/>
          </p:nvSpPr>
          <p:spPr>
            <a:xfrm>
              <a:off x="879647" y="713566"/>
              <a:ext cx="1765819"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零偏误差</a:t>
              </a:r>
              <a:endParaRPr lang="zh-CN" altLang="en-US" sz="3200" b="1" dirty="0">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859EBFA1-D0D0-B9B9-276B-FC20B65E9E6E}"/>
              </a:ext>
            </a:extLst>
          </p:cNvPr>
          <p:cNvSpPr txBox="1"/>
          <p:nvPr/>
        </p:nvSpPr>
        <p:spPr>
          <a:xfrm>
            <a:off x="526182" y="1535099"/>
            <a:ext cx="11067331" cy="2677656"/>
          </a:xfrm>
          <a:prstGeom prst="rect">
            <a:avLst/>
          </a:prstGeom>
          <a:noFill/>
        </p:spPr>
        <p:txBody>
          <a:bodyPr wrap="square">
            <a:spAutoFit/>
          </a:bodyPr>
          <a:lstStyle/>
          <a:p>
            <a:r>
              <a:rPr lang="zh-CN" altLang="en-US" sz="2400">
                <a:latin typeface="Cambria Math" panose="02040503050406030204" pitchFamily="18" charset="0"/>
              </a:rPr>
              <a:t>      加速度计的零偏是指在没有真实加速度作用下，加速度计输出的非零测量值。它表示了传感器的系统误差或初始偏差，即使在静止状态下，加速度计也会输出一个非零的测量值。具体来说，当加速度计处于静止状态时，理论上它应该输出零值，但由于传感器本身的特性、噪声和环境条件等因素的影响，实际上会存在一个非零的输出值。这个非零的输出值就是加速度计的零偏。</a:t>
            </a:r>
            <a:endParaRPr lang="en-US" altLang="zh-CN" sz="2400">
              <a:latin typeface="Cambria Math" panose="02040503050406030204" pitchFamily="18" charset="0"/>
            </a:endParaRPr>
          </a:p>
          <a:p>
            <a:r>
              <a:rPr lang="en-US" altLang="zh-CN" sz="2400">
                <a:latin typeface="Cambria Math" panose="02040503050406030204" pitchFamily="18" charset="0"/>
              </a:rPr>
              <a:t>      </a:t>
            </a:r>
            <a:r>
              <a:rPr lang="zh-CN" altLang="en-US" sz="2400">
                <a:latin typeface="Cambria Math" panose="02040503050406030204" pitchFamily="18" charset="0"/>
              </a:rPr>
              <a:t>加速度计的零偏单位一般用 mg 或 g 表示。陀螺仪的零偏表示陀螺仪在没有给予角速率时的输出，陀螺仪的零偏单位为</a:t>
            </a:r>
            <a:r>
              <a:rPr lang="en-US" altLang="zh-CN" sz="2400">
                <a:latin typeface="Cambria Math" panose="02040503050406030204" pitchFamily="18" charset="0"/>
              </a:rPr>
              <a:t>°</a:t>
            </a:r>
            <a:r>
              <a:rPr lang="zh-CN" altLang="en-US" sz="2400">
                <a:latin typeface="Cambria Math" panose="02040503050406030204" pitchFamily="18" charset="0"/>
              </a:rPr>
              <a:t>/h 或°/s。</a:t>
            </a:r>
          </a:p>
        </p:txBody>
      </p:sp>
    </p:spTree>
    <p:extLst>
      <p:ext uri="{BB962C8B-B14F-4D97-AF65-F5344CB8AC3E}">
        <p14:creationId xmlns:p14="http://schemas.microsoft.com/office/powerpoint/2010/main" val="359391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13</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DCEE3D9B-BC3A-1C57-4387-095D764B4067}"/>
              </a:ext>
            </a:extLst>
          </p:cNvPr>
          <p:cNvGrpSpPr/>
          <p:nvPr/>
        </p:nvGrpSpPr>
        <p:grpSpPr>
          <a:xfrm>
            <a:off x="296372" y="795846"/>
            <a:ext cx="3180320" cy="584776"/>
            <a:chOff x="419629" y="713565"/>
            <a:chExt cx="3075265" cy="524930"/>
          </a:xfrm>
        </p:grpSpPr>
        <p:grpSp>
          <p:nvGrpSpPr>
            <p:cNvPr id="4" name="组合 3">
              <a:extLst>
                <a:ext uri="{FF2B5EF4-FFF2-40B4-BE49-F238E27FC236}">
                  <a16:creationId xmlns:a16="http://schemas.microsoft.com/office/drawing/2014/main" id="{979BB4B5-1809-E6E8-A907-D3687618986B}"/>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EB6210B7-D58E-9FE6-0FCB-0FDB095E8E87}"/>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8E1DC9B3-4DFC-3966-676B-73EF716DB9B9}"/>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C4E481DC-6F70-7D59-8239-0264CEC4D514}"/>
                </a:ext>
              </a:extLst>
            </p:cNvPr>
            <p:cNvSpPr txBox="1"/>
            <p:nvPr/>
          </p:nvSpPr>
          <p:spPr>
            <a:xfrm>
              <a:off x="879647" y="713566"/>
              <a:ext cx="2615247" cy="524929"/>
            </a:xfrm>
            <a:prstGeom prst="rect">
              <a:avLst/>
            </a:prstGeom>
            <a:noFill/>
          </p:spPr>
          <p:txBody>
            <a:bodyPr wrap="none" rtlCol="0">
              <a:spAutoFit/>
            </a:bodyPr>
            <a:lstStyle/>
            <a:p>
              <a:r>
                <a:rPr lang="en-US" altLang="zh-CN" sz="3200" b="1">
                  <a:latin typeface="微软雅黑" panose="020B0503020204020204" pitchFamily="34" charset="-122"/>
                  <a:ea typeface="微软雅黑" panose="020B0503020204020204" pitchFamily="34" charset="-122"/>
                </a:rPr>
                <a:t>IMU</a:t>
              </a:r>
              <a:r>
                <a:rPr lang="zh-CN" altLang="en-US" sz="3200" b="1">
                  <a:latin typeface="微软雅黑" panose="020B0503020204020204" pitchFamily="34" charset="-122"/>
                  <a:ea typeface="微软雅黑" panose="020B0503020204020204" pitchFamily="34" charset="-122"/>
                </a:rPr>
                <a:t>误差模型</a:t>
              </a:r>
              <a:endParaRPr lang="zh-CN" altLang="en-US" sz="3200" b="1" dirty="0">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F97F6DDA-D882-FC12-E980-BE2CF80B73A4}"/>
              </a:ext>
            </a:extLst>
          </p:cNvPr>
          <p:cNvSpPr/>
          <p:nvPr/>
        </p:nvSpPr>
        <p:spPr>
          <a:xfrm>
            <a:off x="296371" y="1839345"/>
            <a:ext cx="11411781" cy="2129301"/>
          </a:xfrm>
          <a:prstGeom prst="rect">
            <a:avLst/>
          </a:prstGeom>
        </p:spPr>
        <p:txBody>
          <a:bodyPr wrap="square">
            <a:spAutoFit/>
          </a:bodyPr>
          <a:lstStyle/>
          <a:p>
            <a:pPr marL="457200" indent="-457200">
              <a:lnSpc>
                <a:spcPct val="120000"/>
              </a:lnSpc>
              <a:buAutoNum type="arabicPeriod"/>
            </a:pPr>
            <a:r>
              <a:rPr lang="zh-CN" altLang="en-US" sz="2400" b="1">
                <a:latin typeface="微软雅黑" panose="020B0503020204020204" pitchFamily="34" charset="-122"/>
                <a:ea typeface="微软雅黑" panose="020B0503020204020204" pitchFamily="34" charset="-122"/>
              </a:rPr>
              <a:t>陀螺仪误差建模</a:t>
            </a: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b="1">
                <a:latin typeface="微软雅黑" panose="020B0503020204020204" pitchFamily="34" charset="-122"/>
                <a:ea typeface="微软雅黑" panose="020B0503020204020204" pitchFamily="34" charset="-122"/>
              </a:rPr>
              <a:t>加速度计误差建模</a:t>
            </a: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0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21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14</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028ABEC3-34B0-5AA0-FF14-CA5ACFE58830}"/>
              </a:ext>
            </a:extLst>
          </p:cNvPr>
          <p:cNvGrpSpPr/>
          <p:nvPr/>
        </p:nvGrpSpPr>
        <p:grpSpPr>
          <a:xfrm>
            <a:off x="296372" y="795846"/>
            <a:ext cx="3532980" cy="584776"/>
            <a:chOff x="419629" y="713565"/>
            <a:chExt cx="3416275" cy="524930"/>
          </a:xfrm>
        </p:grpSpPr>
        <p:grpSp>
          <p:nvGrpSpPr>
            <p:cNvPr id="4" name="组合 3">
              <a:extLst>
                <a:ext uri="{FF2B5EF4-FFF2-40B4-BE49-F238E27FC236}">
                  <a16:creationId xmlns:a16="http://schemas.microsoft.com/office/drawing/2014/main" id="{07553B1C-E409-84E7-FFE7-27748AD721E4}"/>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DA262969-FE9F-523F-A54F-9471B5164FC8}"/>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EC4A084F-20C9-6271-D7A5-03302EE3DEC6}"/>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DDAEE0BB-27B9-8C26-35D2-6061111256AF}"/>
                </a:ext>
              </a:extLst>
            </p:cNvPr>
            <p:cNvSpPr txBox="1"/>
            <p:nvPr/>
          </p:nvSpPr>
          <p:spPr>
            <a:xfrm>
              <a:off x="879647" y="713566"/>
              <a:ext cx="2956257"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陀螺仪误差建模</a:t>
              </a:r>
              <a:endParaRPr lang="zh-CN" altLang="en-US" sz="32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D790CA5-9018-3C85-73D2-16B34A1A190F}"/>
                  </a:ext>
                </a:extLst>
              </p:cNvPr>
              <p:cNvSpPr txBox="1"/>
              <p:nvPr/>
            </p:nvSpPr>
            <p:spPr>
              <a:xfrm>
                <a:off x="3083294" y="2019730"/>
                <a:ext cx="5078930" cy="5050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𝐺</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𝜔</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𝐾</m:t>
                          </m:r>
                        </m:e>
                        <m:sup>
                          <m:r>
                            <a:rPr lang="zh-CN" altLang="en-US" sz="2400" i="1">
                              <a:latin typeface="Cambria Math" panose="02040503050406030204" pitchFamily="18" charset="0"/>
                            </a:rPr>
                            <m:t>𝑔</m:t>
                          </m:r>
                        </m:sup>
                      </m:sSup>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𝐶</m:t>
                          </m:r>
                        </m:e>
                        <m:sub>
                          <m:r>
                            <a:rPr lang="zh-CN" altLang="en-US" sz="2400" i="1">
                              <a:latin typeface="Cambria Math" panose="02040503050406030204" pitchFamily="18" charset="0"/>
                            </a:rPr>
                            <m:t>𝑏</m:t>
                          </m:r>
                        </m:sub>
                        <m:sup>
                          <m:r>
                            <a:rPr lang="zh-CN" altLang="en-US" sz="2400" i="1">
                              <a:latin typeface="Cambria Math" panose="02040503050406030204" pitchFamily="18" charset="0"/>
                            </a:rPr>
                            <m:t>𝑔</m:t>
                          </m:r>
                        </m:sup>
                      </m:sSubSup>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𝜔</m:t>
                          </m:r>
                        </m:e>
                        <m:sup>
                          <m:r>
                            <a:rPr lang="zh-CN" altLang="en-US" sz="2400" i="1">
                              <a:latin typeface="Cambria Math" panose="02040503050406030204" pitchFamily="18" charset="0"/>
                            </a:rPr>
                            <m:t>𝑏</m:t>
                          </m:r>
                        </m:sup>
                      </m:sSup>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𝜑</m:t>
                          </m:r>
                        </m:e>
                        <m:sup>
                          <m:r>
                            <a:rPr lang="zh-CN" altLang="en-US" sz="2400" i="1">
                              <a:latin typeface="Cambria Math" panose="02040503050406030204" pitchFamily="18" charset="0"/>
                            </a:rPr>
                            <m:t>𝑔</m:t>
                          </m:r>
                        </m:sup>
                      </m:sSup>
                    </m:oMath>
                  </m:oMathPara>
                </a14:m>
                <a:endParaRPr lang="zh-CN" altLang="en-US" sz="2400"/>
              </a:p>
            </p:txBody>
          </p:sp>
        </mc:Choice>
        <mc:Fallback xmlns="">
          <p:sp>
            <p:nvSpPr>
              <p:cNvPr id="10" name="文本框 9">
                <a:extLst>
                  <a:ext uri="{FF2B5EF4-FFF2-40B4-BE49-F238E27FC236}">
                    <a16:creationId xmlns:a16="http://schemas.microsoft.com/office/drawing/2014/main" id="{ED790CA5-9018-3C85-73D2-16B34A1A190F}"/>
                  </a:ext>
                </a:extLst>
              </p:cNvPr>
              <p:cNvSpPr txBox="1">
                <a:spLocks noRot="1" noChangeAspect="1" noMove="1" noResize="1" noEditPoints="1" noAdjustHandles="1" noChangeArrowheads="1" noChangeShapeType="1" noTextEdit="1"/>
              </p:cNvSpPr>
              <p:nvPr/>
            </p:nvSpPr>
            <p:spPr>
              <a:xfrm>
                <a:off x="3083294" y="2019730"/>
                <a:ext cx="5078930" cy="505010"/>
              </a:xfrm>
              <a:prstGeom prst="rect">
                <a:avLst/>
              </a:prstGeom>
              <a:blipFill>
                <a:blip r:embed="rId2"/>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4DAE3AC-D660-FBD0-509E-B98A7CEF1D99}"/>
              </a:ext>
            </a:extLst>
          </p:cNvPr>
          <p:cNvSpPr txBox="1"/>
          <p:nvPr/>
        </p:nvSpPr>
        <p:spPr>
          <a:xfrm>
            <a:off x="526181" y="1535099"/>
            <a:ext cx="11293641" cy="461665"/>
          </a:xfrm>
          <a:prstGeom prst="rect">
            <a:avLst/>
          </a:prstGeom>
          <a:noFill/>
        </p:spPr>
        <p:txBody>
          <a:bodyPr wrap="square">
            <a:spAutoFit/>
          </a:bodyPr>
          <a:lstStyle/>
          <a:p>
            <a:r>
              <a:rPr lang="zh-CN" altLang="en-US" sz="2400">
                <a:latin typeface="Cambria Math" panose="02040503050406030204" pitchFamily="18" charset="0"/>
              </a:rPr>
              <a:t>结合误差参数，可对陀螺仪误差进行建模：</a:t>
            </a:r>
            <a:endParaRPr lang="zh-CN" altLang="en-US" sz="2400"/>
          </a:p>
        </p:txBody>
      </p:sp>
      <p:sp>
        <p:nvSpPr>
          <p:cNvPr id="13" name="文本框 12">
            <a:extLst>
              <a:ext uri="{FF2B5EF4-FFF2-40B4-BE49-F238E27FC236}">
                <a16:creationId xmlns:a16="http://schemas.microsoft.com/office/drawing/2014/main" id="{7D7C7A75-4F2C-F03C-8EED-BD5782898BC9}"/>
              </a:ext>
            </a:extLst>
          </p:cNvPr>
          <p:cNvSpPr txBox="1"/>
          <p:nvPr/>
        </p:nvSpPr>
        <p:spPr>
          <a:xfrm>
            <a:off x="594940" y="2556006"/>
            <a:ext cx="11293641" cy="461665"/>
          </a:xfrm>
          <a:prstGeom prst="rect">
            <a:avLst/>
          </a:prstGeom>
          <a:noFill/>
        </p:spPr>
        <p:txBody>
          <a:bodyPr wrap="square">
            <a:spAutoFit/>
          </a:bodyPr>
          <a:lstStyle/>
          <a:p>
            <a:r>
              <a:rPr lang="zh-CN" altLang="en-US" sz="2400">
                <a:latin typeface="Cambria Math" panose="02040503050406030204" pitchFamily="18" charset="0"/>
              </a:rPr>
              <a:t>将上式参数展开可以得到：</a:t>
            </a:r>
            <a:endParaRPr lang="zh-CN" altLang="en-US" sz="2400"/>
          </a:p>
        </p:txBody>
      </p:sp>
      <p:pic>
        <p:nvPicPr>
          <p:cNvPr id="15" name="图片 14">
            <a:extLst>
              <a:ext uri="{FF2B5EF4-FFF2-40B4-BE49-F238E27FC236}">
                <a16:creationId xmlns:a16="http://schemas.microsoft.com/office/drawing/2014/main" id="{5EE7FCAF-0DE5-ADED-BEAE-220BFFC833B8}"/>
              </a:ext>
            </a:extLst>
          </p:cNvPr>
          <p:cNvPicPr>
            <a:picLocks noChangeAspect="1"/>
          </p:cNvPicPr>
          <p:nvPr/>
        </p:nvPicPr>
        <p:blipFill>
          <a:blip r:embed="rId3"/>
          <a:stretch>
            <a:fillRect/>
          </a:stretch>
        </p:blipFill>
        <p:spPr>
          <a:xfrm>
            <a:off x="227072" y="3282110"/>
            <a:ext cx="6703118" cy="2368771"/>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3C6A66B-A790-5F90-9176-7B8DC35006D3}"/>
                  </a:ext>
                </a:extLst>
              </p:cNvPr>
              <p:cNvSpPr txBox="1"/>
              <p:nvPr/>
            </p:nvSpPr>
            <p:spPr>
              <a:xfrm>
                <a:off x="6930190" y="3394324"/>
                <a:ext cx="5122110" cy="2636299"/>
              </a:xfrm>
              <a:prstGeom prst="rect">
                <a:avLst/>
              </a:prstGeom>
              <a:noFill/>
            </p:spPr>
            <p:txBody>
              <a:bodyPr wrap="square">
                <a:spAutoFit/>
              </a:bodyPr>
              <a:lstStyle/>
              <a:p>
                <a:pPr algn="just"/>
                <a:r>
                  <a:rPr lang="zh-CN" altLang="en-US"/>
                  <a:t>其中</a:t>
                </a:r>
                <a14:m>
                  <m:oMath xmlns:m="http://schemas.openxmlformats.org/officeDocument/2006/math">
                    <m:r>
                      <a:rPr lang="zh-CN" altLang="en-US" i="1">
                        <a:latin typeface="Cambria Math" panose="02040503050406030204" pitchFamily="18" charset="0"/>
                      </a:rPr>
                      <m:t>，</m:t>
                    </m:r>
                    <m:r>
                      <m:rPr>
                        <m:sty m:val="p"/>
                      </m:rPr>
                      <a:rPr lang="en-US" altLang="zh-CN" i="1" smtClean="0">
                        <a:latin typeface="Cambria Math" panose="02040503050406030204" pitchFamily="18" charset="0"/>
                      </a:rPr>
                      <m:t>G</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m>
                              <m:mPr>
                                <m:plcHide m:val="on"/>
                                <m:mcs>
                                  <m:mc>
                                    <m:mcPr>
                                      <m:count m:val="3"/>
                                      <m:mcJc m:val="center"/>
                                    </m:mcPr>
                                  </m:mc>
                                </m:mcs>
                                <m:ctrlPr>
                                  <a:rPr lang="zh-CN" altLang="en-US" i="1">
                                    <a:solidFill>
                                      <a:srgbClr val="836967"/>
                                    </a:solidFill>
                                    <a:latin typeface="Cambria Math" panose="02040503050406030204" pitchFamily="18" charset="0"/>
                                  </a:rPr>
                                </m:ctrlPr>
                              </m:mPr>
                              <m:mr>
                                <m:e>
                                  <m:sSub>
                                    <m:sSubPr>
                                      <m:ctrlPr>
                                        <a:rPr lang="zh-CN" altLang="en-US" i="1">
                                          <a:solidFill>
                                            <a:srgbClr val="836967"/>
                                          </a:solidFill>
                                          <a:latin typeface="Cambria Math" panose="02040503050406030204" pitchFamily="18" charset="0"/>
                                        </a:rPr>
                                      </m:ctrlPr>
                                    </m:sSubPr>
                                    <m:e>
                                      <m:r>
                                        <m:rPr>
                                          <m:sty m:val="p"/>
                                        </m:rPr>
                                        <a:rPr lang="en-US" altLang="zh-CN" i="1">
                                          <a:solidFill>
                                            <a:srgbClr val="836967"/>
                                          </a:solidFill>
                                          <a:latin typeface="Cambria Math" panose="02040503050406030204" pitchFamily="18" charset="0"/>
                                        </a:rPr>
                                        <m:t>G</m:t>
                                      </m:r>
                                    </m:e>
                                    <m:sub>
                                      <m:r>
                                        <a:rPr lang="zh-CN" altLang="en-US" i="1">
                                          <a:latin typeface="Cambria Math" panose="02040503050406030204" pitchFamily="18" charset="0"/>
                                        </a:rPr>
                                        <m:t>𝑥</m:t>
                                      </m:r>
                                    </m:sub>
                                  </m:sSub>
                                </m:e>
                                <m:e>
                                  <m:sSub>
                                    <m:sSubPr>
                                      <m:ctrlPr>
                                        <a:rPr lang="zh-CN" altLang="en-US" i="1">
                                          <a:solidFill>
                                            <a:srgbClr val="836967"/>
                                          </a:solidFill>
                                          <a:latin typeface="Cambria Math" panose="02040503050406030204" pitchFamily="18" charset="0"/>
                                        </a:rPr>
                                      </m:ctrlPr>
                                    </m:sSubPr>
                                    <m:e>
                                      <m:r>
                                        <m:rPr>
                                          <m:sty m:val="p"/>
                                        </m:rPr>
                                        <a:rPr lang="en-US" altLang="zh-CN" i="1">
                                          <a:solidFill>
                                            <a:srgbClr val="836967"/>
                                          </a:solidFill>
                                          <a:latin typeface="Cambria Math" panose="02040503050406030204" pitchFamily="18" charset="0"/>
                                        </a:rPr>
                                        <m:t>G</m:t>
                                      </m:r>
                                    </m:e>
                                    <m:sub>
                                      <m:r>
                                        <a:rPr lang="zh-CN" altLang="en-US" i="1">
                                          <a:latin typeface="Cambria Math" panose="02040503050406030204" pitchFamily="18" charset="0"/>
                                        </a:rPr>
                                        <m:t>𝑦</m:t>
                                      </m:r>
                                    </m:sub>
                                  </m:sSub>
                                </m:e>
                                <m:e>
                                  <m:sSub>
                                    <m:sSubPr>
                                      <m:ctrlPr>
                                        <a:rPr lang="zh-CN" altLang="en-US" i="1">
                                          <a:solidFill>
                                            <a:srgbClr val="836967"/>
                                          </a:solidFill>
                                          <a:latin typeface="Cambria Math" panose="02040503050406030204" pitchFamily="18" charset="0"/>
                                        </a:rPr>
                                      </m:ctrlPr>
                                    </m:sSubPr>
                                    <m:e>
                                      <m:r>
                                        <m:rPr>
                                          <m:sty m:val="p"/>
                                        </m:rPr>
                                        <a:rPr lang="en-US" altLang="zh-CN" i="1">
                                          <a:solidFill>
                                            <a:srgbClr val="836967"/>
                                          </a:solidFill>
                                          <a:latin typeface="Cambria Math" panose="02040503050406030204" pitchFamily="18" charset="0"/>
                                        </a:rPr>
                                        <m:t>G</m:t>
                                      </m:r>
                                    </m:e>
                                    <m:sub>
                                      <m:r>
                                        <a:rPr lang="zh-CN" altLang="en-US" i="1">
                                          <a:latin typeface="Cambria Math" panose="02040503050406030204" pitchFamily="18" charset="0"/>
                                        </a:rPr>
                                        <m:t>𝑧</m:t>
                                      </m:r>
                                    </m:sub>
                                  </m:sSub>
                                </m:e>
                              </m:mr>
                            </m:m>
                          </m:e>
                        </m:d>
                      </m:e>
                      <m:sup>
                        <m:r>
                          <a:rPr lang="zh-CN" altLang="en-US" i="1">
                            <a:latin typeface="Cambria Math" panose="02040503050406030204" pitchFamily="18" charset="0"/>
                          </a:rPr>
                          <m:t>𝑇</m:t>
                        </m:r>
                      </m:sup>
                    </m:sSup>
                  </m:oMath>
                </a14:m>
                <a:r>
                  <a:rPr lang="zh-CN" altLang="en-US"/>
                  <a:t>为三轴陀螺仪的脉冲输出值；</a:t>
                </a:r>
                <a14:m>
                  <m:oMath xmlns:m="http://schemas.openxmlformats.org/officeDocument/2006/math">
                    <m:sSup>
                      <m:sSupPr>
                        <m:ctrlPr>
                          <a:rPr lang="zh-CN" altLang="zh-CN" i="1">
                            <a:latin typeface="Cambria Math" panose="02040503050406030204" pitchFamily="18" charset="0"/>
                          </a:rPr>
                        </m:ctrlPr>
                      </m:sSupPr>
                      <m:e>
                        <m:r>
                          <m:rPr>
                            <m:sty m:val="p"/>
                          </m:rPr>
                          <a:rPr lang="en-US" altLang="zh-CN" i="1">
                            <a:latin typeface="Cambria Math" panose="02040503050406030204" pitchFamily="18" charset="0"/>
                          </a:rPr>
                          <m:t>w</m:t>
                        </m:r>
                      </m:e>
                      <m:sup>
                        <m:r>
                          <a:rPr lang="en-US" altLang="zh-CN" i="1">
                            <a:latin typeface="Cambria Math" panose="02040503050406030204" pitchFamily="18" charset="0"/>
                          </a:rPr>
                          <m:t>𝑏</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m>
                              <m:mPr>
                                <m:plcHide m:val="on"/>
                                <m:mcs>
                                  <m:mc>
                                    <m:mcPr>
                                      <m:count m:val="3"/>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w</m:t>
                                      </m:r>
                                    </m:e>
                                    <m:sub>
                                      <m:r>
                                        <a:rPr lang="en-US" altLang="zh-CN" i="1">
                                          <a:latin typeface="Cambria Math" panose="02040503050406030204" pitchFamily="18" charset="0"/>
                                        </a:rPr>
                                        <m:t>𝑥</m:t>
                                      </m:r>
                                    </m:sub>
                                    <m:sup>
                                      <m:r>
                                        <a:rPr lang="en-US" altLang="zh-CN" i="1">
                                          <a:latin typeface="Cambria Math" panose="02040503050406030204" pitchFamily="18" charset="0"/>
                                        </a:rPr>
                                        <m:t>𝑏</m:t>
                                      </m:r>
                                    </m:sup>
                                  </m:sSubSup>
                                </m:e>
                                <m:e>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w</m:t>
                                      </m:r>
                                    </m:e>
                                    <m:sub>
                                      <m:r>
                                        <a:rPr lang="en-US" altLang="zh-CN" i="1">
                                          <a:latin typeface="Cambria Math" panose="02040503050406030204" pitchFamily="18" charset="0"/>
                                        </a:rPr>
                                        <m:t>𝑦</m:t>
                                      </m:r>
                                    </m:sub>
                                    <m:sup>
                                      <m:r>
                                        <a:rPr lang="en-US" altLang="zh-CN" i="1">
                                          <a:latin typeface="Cambria Math" panose="02040503050406030204" pitchFamily="18" charset="0"/>
                                        </a:rPr>
                                        <m:t>𝑏</m:t>
                                      </m:r>
                                    </m:sup>
                                  </m:sSubSup>
                                </m:e>
                                <m:e>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w</m:t>
                                      </m:r>
                                    </m:e>
                                    <m:sub>
                                      <m:r>
                                        <a:rPr lang="en-US" altLang="zh-CN" i="1">
                                          <a:latin typeface="Cambria Math" panose="02040503050406030204" pitchFamily="18" charset="0"/>
                                        </a:rPr>
                                        <m:t>𝑧</m:t>
                                      </m:r>
                                    </m:sub>
                                    <m:sup>
                                      <m:r>
                                        <a:rPr lang="en-US" altLang="zh-CN" i="1">
                                          <a:latin typeface="Cambria Math" panose="02040503050406030204" pitchFamily="18" charset="0"/>
                                        </a:rPr>
                                        <m:t>𝑏</m:t>
                                      </m:r>
                                    </m:sup>
                                  </m:sSubSup>
                                </m:e>
                              </m:mr>
                            </m:m>
                          </m:e>
                        </m:d>
                      </m:e>
                      <m:sup>
                        <m:r>
                          <a:rPr lang="en-US" altLang="zh-CN" i="1">
                            <a:latin typeface="Cambria Math" panose="02040503050406030204" pitchFamily="18" charset="0"/>
                          </a:rPr>
                          <m:t>𝑇</m:t>
                        </m:r>
                      </m:sup>
                    </m:sSup>
                  </m:oMath>
                </a14:m>
                <a:r>
                  <a:rPr lang="zh-CN" altLang="en-US"/>
                  <a:t>为陀螺仪三个轴敏感到的角速度参数；</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a:rPr lang="en-US" altLang="zh-CN" i="1">
                            <a:latin typeface="Cambria Math" panose="02040503050406030204" pitchFamily="18" charset="0"/>
                          </a:rPr>
                          <m:t>𝑥</m:t>
                        </m:r>
                      </m:sub>
                      <m:sup>
                        <m:r>
                          <m:rPr>
                            <m:sty m:val="p"/>
                          </m:rPr>
                          <a:rPr lang="en-US" altLang="zh-CN" i="1">
                            <a:latin typeface="Cambria Math" panose="02040503050406030204" pitchFamily="18" charset="0"/>
                          </a:rPr>
                          <m:t>g</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y</m:t>
                        </m:r>
                      </m:sub>
                      <m:sup>
                        <m:r>
                          <m:rPr>
                            <m:sty m:val="p"/>
                          </m:rPr>
                          <a:rPr lang="en-US" altLang="zh-CN" i="1">
                            <a:latin typeface="Cambria Math" panose="02040503050406030204" pitchFamily="18" charset="0"/>
                          </a:rPr>
                          <m:t>g</m:t>
                        </m:r>
                      </m:sup>
                    </m:sSubSup>
                  </m:oMath>
                </a14:m>
                <a:r>
                  <a:rPr lang="zh-CN" altLang="en-US"/>
                  <a:t>，</a:t>
                </a:r>
                <a:r>
                  <a:rPr lang="zh-CN" altLang="zh-CN"/>
                  <a:t> </a:t>
                </a:r>
                <a14:m>
                  <m:oMath xmlns:m="http://schemas.openxmlformats.org/officeDocument/2006/math">
                    <m:sSubSup>
                      <m:sSubSupPr>
                        <m:ctrlPr>
                          <a:rPr lang="zh-CN" altLang="zh-CN" i="1" smtClean="0">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z</m:t>
                        </m:r>
                      </m:sub>
                      <m:sup>
                        <m:r>
                          <a:rPr lang="en-US" altLang="zh-CN" b="0" i="1" smtClean="0">
                            <a:latin typeface="Cambria Math" panose="02040503050406030204" pitchFamily="18" charset="0"/>
                          </a:rPr>
                          <m:t>𝑔</m:t>
                        </m:r>
                      </m:sup>
                    </m:sSubSup>
                  </m:oMath>
                </a14:m>
                <a:r>
                  <a:rPr lang="zh-CN" altLang="en-US"/>
                  <a:t>表示陀螺仪三个轴向的标度因数，</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a:rPr lang="en-US" altLang="zh-CN" i="1">
                            <a:latin typeface="Cambria Math" panose="02040503050406030204" pitchFamily="18" charset="0"/>
                          </a:rPr>
                          <m:t>𝑥</m:t>
                        </m:r>
                        <m:r>
                          <m:rPr>
                            <m:sty m:val="p"/>
                          </m:rPr>
                          <a:rPr lang="en-US" altLang="zh-CN" i="1">
                            <a:latin typeface="Cambria Math" panose="02040503050406030204" pitchFamily="18" charset="0"/>
                          </a:rPr>
                          <m:t>y</m:t>
                        </m:r>
                      </m:sub>
                      <m:sup>
                        <m:r>
                          <m:rPr>
                            <m:sty m:val="p"/>
                          </m:rPr>
                          <a:rPr lang="en-US" altLang="zh-CN" i="1">
                            <a:latin typeface="Cambria Math" panose="02040503050406030204" pitchFamily="18" charset="0"/>
                          </a:rPr>
                          <m:t>g</m:t>
                        </m:r>
                      </m:sup>
                    </m:sSubSup>
                  </m:oMath>
                </a14:m>
                <a:r>
                  <a:rPr lang="zh-CN" altLang="en-US"/>
                  <a:t>，</a:t>
                </a:r>
                <a:r>
                  <a:rPr lang="zh-CN" altLang="zh-CN"/>
                  <a:t> </a:t>
                </a:r>
                <a14:m>
                  <m:oMath xmlns:m="http://schemas.openxmlformats.org/officeDocument/2006/math">
                    <m:sSubSup>
                      <m:sSubSupPr>
                        <m:ctrlPr>
                          <a:rPr lang="zh-CN" altLang="zh-CN" i="1" smtClean="0">
                            <a:latin typeface="Cambria Math" panose="02040503050406030204" pitchFamily="18" charset="0"/>
                          </a:rPr>
                        </m:ctrlPr>
                      </m:sSubSupPr>
                      <m:e>
                        <m:r>
                          <m:rPr>
                            <m:sty m:val="p"/>
                          </m:rPr>
                          <a:rPr lang="en-US" altLang="zh-CN" i="1">
                            <a:latin typeface="Cambria Math" panose="02040503050406030204" pitchFamily="18" charset="0"/>
                          </a:rPr>
                          <m:t>k</m:t>
                        </m:r>
                      </m:e>
                      <m:sub>
                        <m:r>
                          <a:rPr lang="en-US" altLang="zh-CN" i="1">
                            <a:latin typeface="Cambria Math" panose="02040503050406030204" pitchFamily="18" charset="0"/>
                          </a:rPr>
                          <m:t>𝑥</m:t>
                        </m:r>
                        <m:r>
                          <m:rPr>
                            <m:sty m:val="p"/>
                          </m:rPr>
                          <a:rPr lang="en-US" altLang="zh-CN" i="1">
                            <a:latin typeface="Cambria Math" panose="02040503050406030204" pitchFamily="18" charset="0"/>
                          </a:rPr>
                          <m:t>z</m:t>
                        </m:r>
                      </m:sub>
                      <m:sup>
                        <m:r>
                          <m:rPr>
                            <m:sty m:val="p"/>
                          </m:rPr>
                          <a:rPr lang="en-US" altLang="zh-CN" i="1">
                            <a:latin typeface="Cambria Math" panose="02040503050406030204" pitchFamily="18" charset="0"/>
                          </a:rPr>
                          <m:t>g</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yx</m:t>
                        </m:r>
                      </m:sub>
                      <m:sup>
                        <m:r>
                          <m:rPr>
                            <m:sty m:val="p"/>
                          </m:rPr>
                          <a:rPr lang="en-US" altLang="zh-CN" i="1">
                            <a:latin typeface="Cambria Math" panose="02040503050406030204" pitchFamily="18" charset="0"/>
                          </a:rPr>
                          <m:t>g</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yz</m:t>
                        </m:r>
                      </m:sub>
                      <m:sup>
                        <m:r>
                          <m:rPr>
                            <m:sty m:val="p"/>
                          </m:rPr>
                          <a:rPr lang="en-US" altLang="zh-CN" i="1">
                            <a:latin typeface="Cambria Math" panose="02040503050406030204" pitchFamily="18" charset="0"/>
                          </a:rPr>
                          <m:t>g</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z</m:t>
                        </m:r>
                        <m:r>
                          <a:rPr lang="en-US" altLang="zh-CN" i="1">
                            <a:latin typeface="Cambria Math" panose="02040503050406030204" pitchFamily="18" charset="0"/>
                          </a:rPr>
                          <m:t>𝑥</m:t>
                        </m:r>
                      </m:sub>
                      <m:sup>
                        <m:r>
                          <m:rPr>
                            <m:sty m:val="p"/>
                          </m:rPr>
                          <a:rPr lang="en-US" altLang="zh-CN" i="1">
                            <a:latin typeface="Cambria Math" panose="02040503050406030204" pitchFamily="18" charset="0"/>
                          </a:rPr>
                          <m:t>g</m:t>
                        </m:r>
                      </m:sup>
                    </m:sSubSup>
                    <m:r>
                      <a:rPr lang="zh-CN" altLang="en-US" i="1">
                        <a:latin typeface="Cambria Math" panose="02040503050406030204" pitchFamily="18" charset="0"/>
                      </a:rPr>
                      <m:t>，</m:t>
                    </m:r>
                  </m:oMath>
                </a14:m>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zy</m:t>
                        </m:r>
                      </m:sub>
                      <m:sup>
                        <m:r>
                          <m:rPr>
                            <m:sty m:val="p"/>
                          </m:rPr>
                          <a:rPr lang="en-US" altLang="zh-CN" i="1">
                            <a:latin typeface="Cambria Math" panose="02040503050406030204" pitchFamily="18" charset="0"/>
                          </a:rPr>
                          <m:t>g</m:t>
                        </m:r>
                      </m:sup>
                    </m:sSubSup>
                  </m:oMath>
                </a14:m>
                <a:r>
                  <a:rPr lang="zh-CN" altLang="en-US"/>
                  <a:t>表示陀螺仪的安装误差。</a:t>
                </a:r>
                <a:r>
                  <a:rPr lang="zh-CN" altLang="zh-CN"/>
                  <a:t> </a:t>
                </a:r>
                <a14:m>
                  <m:oMath xmlns:m="http://schemas.openxmlformats.org/officeDocument/2006/math">
                    <m:sSub>
                      <m:sSubPr>
                        <m:ctrlPr>
                          <a:rPr lang="zh-CN" altLang="zh-CN" i="1">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0</m:t>
                        </m:r>
                        <m:r>
                          <a:rPr lang="en-US" altLang="zh-CN" i="1">
                            <a:latin typeface="Cambria Math" panose="02040503050406030204" pitchFamily="18" charset="0"/>
                          </a:rPr>
                          <m:t>𝑥</m:t>
                        </m:r>
                      </m:sub>
                    </m:sSub>
                    <m:r>
                      <m:rPr>
                        <m:nor/>
                      </m:rPr>
                      <a:rPr lang="zh-CN" altLang="zh-CN"/>
                      <m:t>、</m:t>
                    </m:r>
                    <m:sSub>
                      <m:sSubPr>
                        <m:ctrlPr>
                          <a:rPr lang="zh-CN" altLang="zh-CN" i="1">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0</m:t>
                        </m:r>
                        <m:r>
                          <a:rPr lang="en-US" altLang="zh-CN" i="1">
                            <a:latin typeface="Cambria Math" panose="02040503050406030204" pitchFamily="18" charset="0"/>
                          </a:rPr>
                          <m:t>𝑦</m:t>
                        </m:r>
                      </m:sub>
                    </m:sSub>
                    <m:r>
                      <m:rPr>
                        <m:nor/>
                      </m:rPr>
                      <a:rPr lang="zh-CN" altLang="zh-CN"/>
                      <m:t>、</m:t>
                    </m:r>
                    <m:sSub>
                      <m:sSubPr>
                        <m:ctrlPr>
                          <a:rPr lang="zh-CN" altLang="zh-CN" i="1">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0</m:t>
                        </m:r>
                        <m:r>
                          <a:rPr lang="en-US" altLang="zh-CN" i="1">
                            <a:latin typeface="Cambria Math" panose="02040503050406030204" pitchFamily="18" charset="0"/>
                          </a:rPr>
                          <m:t>𝑧</m:t>
                        </m:r>
                      </m:sub>
                    </m:sSub>
                  </m:oMath>
                </a14:m>
                <a:r>
                  <a:rPr lang="zh-CN" altLang="en-US"/>
                  <a:t>表示陀螺仪三个轴向的零偏。</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𝜑</m:t>
                        </m:r>
                      </m:e>
                      <m:sub>
                        <m:r>
                          <a:rPr lang="en-US" altLang="zh-CN" i="1">
                            <a:latin typeface="Cambria Math" panose="02040503050406030204" pitchFamily="18" charset="0"/>
                          </a:rPr>
                          <m:t>𝑥</m:t>
                        </m:r>
                      </m:sub>
                      <m:sup>
                        <m:r>
                          <a:rPr lang="en-US" altLang="zh-CN" i="1">
                            <a:latin typeface="Cambria Math" panose="02040503050406030204" pitchFamily="18" charset="0"/>
                          </a:rPr>
                          <m:t>𝑔</m:t>
                        </m:r>
                      </m:sup>
                    </m:sSubSup>
                    <m:r>
                      <a:rPr lang="zh-CN"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𝜑</m:t>
                        </m:r>
                      </m:e>
                      <m:sub>
                        <m:r>
                          <a:rPr lang="en-US" altLang="zh-CN" i="1">
                            <a:latin typeface="Cambria Math" panose="02040503050406030204" pitchFamily="18" charset="0"/>
                          </a:rPr>
                          <m:t>𝑦</m:t>
                        </m:r>
                      </m:sub>
                      <m:sup>
                        <m:r>
                          <a:rPr lang="en-US" altLang="zh-CN" i="1">
                            <a:latin typeface="Cambria Math" panose="02040503050406030204" pitchFamily="18" charset="0"/>
                          </a:rPr>
                          <m:t>𝑔</m:t>
                        </m:r>
                      </m:sup>
                    </m:sSubSup>
                    <m:r>
                      <a:rPr lang="zh-CN"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𝜑</m:t>
                        </m:r>
                      </m:e>
                      <m:sub>
                        <m:r>
                          <a:rPr lang="en-US" altLang="zh-CN" i="1">
                            <a:latin typeface="Cambria Math" panose="02040503050406030204" pitchFamily="18" charset="0"/>
                          </a:rPr>
                          <m:t>𝑧</m:t>
                        </m:r>
                      </m:sub>
                      <m:sup>
                        <m:r>
                          <a:rPr lang="en-US" altLang="zh-CN" i="1">
                            <a:latin typeface="Cambria Math" panose="02040503050406030204" pitchFamily="18" charset="0"/>
                          </a:rPr>
                          <m:t>𝑔</m:t>
                        </m:r>
                      </m:sup>
                    </m:sSubSup>
                  </m:oMath>
                </a14:m>
                <a:endParaRPr lang="zh-CN" altLang="zh-CN"/>
              </a:p>
              <a:p>
                <a:pPr algn="just"/>
                <a:r>
                  <a:rPr lang="zh-CN" altLang="en-US"/>
                  <a:t>为陀螺仪的随机噪声。</a:t>
                </a:r>
                <a:endParaRPr lang="zh-CN" altLang="zh-CN"/>
              </a:p>
              <a:p>
                <a:endParaRPr lang="zh-CN" altLang="en-US"/>
              </a:p>
            </p:txBody>
          </p:sp>
        </mc:Choice>
        <mc:Fallback xmlns="">
          <p:sp>
            <p:nvSpPr>
              <p:cNvPr id="18" name="文本框 17">
                <a:extLst>
                  <a:ext uri="{FF2B5EF4-FFF2-40B4-BE49-F238E27FC236}">
                    <a16:creationId xmlns:a16="http://schemas.microsoft.com/office/drawing/2014/main" id="{33C6A66B-A790-5F90-9176-7B8DC35006D3}"/>
                  </a:ext>
                </a:extLst>
              </p:cNvPr>
              <p:cNvSpPr txBox="1">
                <a:spLocks noRot="1" noChangeAspect="1" noMove="1" noResize="1" noEditPoints="1" noAdjustHandles="1" noChangeArrowheads="1" noChangeShapeType="1" noTextEdit="1"/>
              </p:cNvSpPr>
              <p:nvPr/>
            </p:nvSpPr>
            <p:spPr>
              <a:xfrm>
                <a:off x="6930190" y="3394324"/>
                <a:ext cx="5122110" cy="2636299"/>
              </a:xfrm>
              <a:prstGeom prst="rect">
                <a:avLst/>
              </a:prstGeom>
              <a:blipFill>
                <a:blip r:embed="rId4"/>
                <a:stretch>
                  <a:fillRect l="-1071" t="-1852" r="-9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82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15</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F33C8A7A-E5A4-75E7-D8EC-F1244BF154C0}"/>
              </a:ext>
            </a:extLst>
          </p:cNvPr>
          <p:cNvGrpSpPr/>
          <p:nvPr/>
        </p:nvGrpSpPr>
        <p:grpSpPr>
          <a:xfrm>
            <a:off x="296372" y="795846"/>
            <a:ext cx="3943349" cy="584776"/>
            <a:chOff x="419629" y="713565"/>
            <a:chExt cx="3813090" cy="524930"/>
          </a:xfrm>
        </p:grpSpPr>
        <p:grpSp>
          <p:nvGrpSpPr>
            <p:cNvPr id="4" name="组合 3">
              <a:extLst>
                <a:ext uri="{FF2B5EF4-FFF2-40B4-BE49-F238E27FC236}">
                  <a16:creationId xmlns:a16="http://schemas.microsoft.com/office/drawing/2014/main" id="{BE7DB6A0-5DE7-0765-A0F5-E63F7FC12F9A}"/>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19A39EB4-7B23-CD94-F472-965D36911FF5}"/>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715FF955-E2FE-A006-89B4-E3BE67BE1CD4}"/>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FA89703B-9637-3FF1-CE86-112C93B1A64A}"/>
                </a:ext>
              </a:extLst>
            </p:cNvPr>
            <p:cNvSpPr txBox="1"/>
            <p:nvPr/>
          </p:nvSpPr>
          <p:spPr>
            <a:xfrm>
              <a:off x="879647" y="713566"/>
              <a:ext cx="3353072"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加速度计误差建模</a:t>
              </a:r>
              <a:endParaRPr lang="zh-CN" altLang="en-US" sz="32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D8B0EF8-7D91-D775-730F-0CC6CFC98D08}"/>
                  </a:ext>
                </a:extLst>
              </p:cNvPr>
              <p:cNvSpPr txBox="1"/>
              <p:nvPr/>
            </p:nvSpPr>
            <p:spPr>
              <a:xfrm>
                <a:off x="2695074" y="2096205"/>
                <a:ext cx="6102416" cy="4753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𝐴</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𝐾</m:t>
                          </m:r>
                        </m:e>
                        <m:sup>
                          <m:r>
                            <a:rPr lang="zh-CN" altLang="en-US" sz="2400" i="1">
                              <a:latin typeface="Cambria Math" panose="02040503050406030204" pitchFamily="18" charset="0"/>
                            </a:rPr>
                            <m:t>𝑎</m:t>
                          </m:r>
                        </m:sup>
                      </m:sSup>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𝐶</m:t>
                          </m:r>
                        </m:e>
                        <m:sub>
                          <m:r>
                            <a:rPr lang="zh-CN" altLang="en-US" sz="2400" i="1">
                              <a:latin typeface="Cambria Math" panose="02040503050406030204" pitchFamily="18" charset="0"/>
                            </a:rPr>
                            <m:t>𝑏</m:t>
                          </m:r>
                        </m:sub>
                        <m:sup>
                          <m:r>
                            <a:rPr lang="zh-CN" altLang="en-US" sz="2400" i="1">
                              <a:latin typeface="Cambria Math" panose="02040503050406030204" pitchFamily="18" charset="0"/>
                            </a:rPr>
                            <m:t>𝑎</m:t>
                          </m:r>
                        </m:sup>
                      </m:sSubSup>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𝑓</m:t>
                          </m:r>
                        </m:e>
                        <m:sup>
                          <m:r>
                            <a:rPr lang="zh-CN" altLang="en-US" sz="2400" i="1">
                              <a:latin typeface="Cambria Math" panose="02040503050406030204" pitchFamily="18" charset="0"/>
                            </a:rPr>
                            <m:t>𝑏</m:t>
                          </m:r>
                        </m:sup>
                      </m:sSup>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𝜑</m:t>
                          </m:r>
                        </m:e>
                        <m:sup>
                          <m:r>
                            <a:rPr lang="zh-CN" altLang="en-US" sz="2400" i="1">
                              <a:latin typeface="Cambria Math" panose="02040503050406030204" pitchFamily="18" charset="0"/>
                            </a:rPr>
                            <m:t>𝑎</m:t>
                          </m:r>
                        </m:sup>
                      </m:sSup>
                    </m:oMath>
                  </m:oMathPara>
                </a14:m>
                <a:endParaRPr lang="zh-CN" altLang="en-US" sz="2400"/>
              </a:p>
            </p:txBody>
          </p:sp>
        </mc:Choice>
        <mc:Fallback xmlns="">
          <p:sp>
            <p:nvSpPr>
              <p:cNvPr id="10" name="文本框 9">
                <a:extLst>
                  <a:ext uri="{FF2B5EF4-FFF2-40B4-BE49-F238E27FC236}">
                    <a16:creationId xmlns:a16="http://schemas.microsoft.com/office/drawing/2014/main" id="{5D8B0EF8-7D91-D775-730F-0CC6CFC98D08}"/>
                  </a:ext>
                </a:extLst>
              </p:cNvPr>
              <p:cNvSpPr txBox="1">
                <a:spLocks noRot="1" noChangeAspect="1" noMove="1" noResize="1" noEditPoints="1" noAdjustHandles="1" noChangeArrowheads="1" noChangeShapeType="1" noTextEdit="1"/>
              </p:cNvSpPr>
              <p:nvPr/>
            </p:nvSpPr>
            <p:spPr>
              <a:xfrm>
                <a:off x="2695074" y="2096205"/>
                <a:ext cx="6102416" cy="475323"/>
              </a:xfrm>
              <a:prstGeom prst="rect">
                <a:avLst/>
              </a:prstGeom>
              <a:blipFill>
                <a:blip r:embed="rId2"/>
                <a:stretch>
                  <a:fillRect b="-1666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56CFF10-BC7B-8164-8AB8-1C4D36FBB53A}"/>
              </a:ext>
            </a:extLst>
          </p:cNvPr>
          <p:cNvSpPr txBox="1"/>
          <p:nvPr/>
        </p:nvSpPr>
        <p:spPr>
          <a:xfrm>
            <a:off x="526181" y="1535099"/>
            <a:ext cx="11293641" cy="461665"/>
          </a:xfrm>
          <a:prstGeom prst="rect">
            <a:avLst/>
          </a:prstGeom>
          <a:noFill/>
        </p:spPr>
        <p:txBody>
          <a:bodyPr wrap="square">
            <a:spAutoFit/>
          </a:bodyPr>
          <a:lstStyle/>
          <a:p>
            <a:r>
              <a:rPr lang="zh-CN" altLang="en-US" sz="2400">
                <a:latin typeface="Cambria Math" panose="02040503050406030204" pitchFamily="18" charset="0"/>
              </a:rPr>
              <a:t>加速度计的误差模型为：</a:t>
            </a:r>
            <a:endParaRPr lang="zh-CN" altLang="en-US" sz="2400"/>
          </a:p>
        </p:txBody>
      </p:sp>
      <p:sp>
        <p:nvSpPr>
          <p:cNvPr id="12" name="文本框 11">
            <a:extLst>
              <a:ext uri="{FF2B5EF4-FFF2-40B4-BE49-F238E27FC236}">
                <a16:creationId xmlns:a16="http://schemas.microsoft.com/office/drawing/2014/main" id="{67B5B770-1AC7-A66B-0887-3DE52833EDEB}"/>
              </a:ext>
            </a:extLst>
          </p:cNvPr>
          <p:cNvSpPr txBox="1"/>
          <p:nvPr/>
        </p:nvSpPr>
        <p:spPr>
          <a:xfrm>
            <a:off x="526181" y="2738852"/>
            <a:ext cx="11293641" cy="461665"/>
          </a:xfrm>
          <a:prstGeom prst="rect">
            <a:avLst/>
          </a:prstGeom>
          <a:noFill/>
        </p:spPr>
        <p:txBody>
          <a:bodyPr wrap="square">
            <a:spAutoFit/>
          </a:bodyPr>
          <a:lstStyle/>
          <a:p>
            <a:r>
              <a:rPr lang="zh-CN" altLang="en-US" sz="2400">
                <a:latin typeface="Cambria Math" panose="02040503050406030204" pitchFamily="18" charset="0"/>
              </a:rPr>
              <a:t>将上式参数展开，忽略随机噪声可以得到：</a:t>
            </a:r>
            <a:endParaRPr lang="zh-CN" altLang="en-US" sz="240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CB5227D-4921-8986-73E6-15642358C2A4}"/>
                  </a:ext>
                </a:extLst>
              </p:cNvPr>
              <p:cNvSpPr txBox="1"/>
              <p:nvPr/>
            </p:nvSpPr>
            <p:spPr>
              <a:xfrm>
                <a:off x="139700" y="3639358"/>
                <a:ext cx="6930189" cy="1452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rgbClr val="836967"/>
                              </a:solidFill>
                              <a:latin typeface="Cambria Math" panose="02040503050406030204" pitchFamily="18" charset="0"/>
                            </a:rPr>
                          </m:ctrlPr>
                        </m:dPr>
                        <m:e>
                          <m:eqArr>
                            <m:eqArrPr>
                              <m:ctrlPr>
                                <a:rPr lang="zh-CN" altLang="en-US" sz="2400" i="1">
                                  <a:solidFill>
                                    <a:srgbClr val="836967"/>
                                  </a:solidFill>
                                  <a:latin typeface="Cambria Math" panose="02040503050406030204" pitchFamily="18" charset="0"/>
                                </a:rPr>
                              </m:ctrlPr>
                            </m:eqArrPr>
                            <m:e>
                              <m:r>
                                <a:rPr lang="zh-CN" altLang="en-US" sz="2400">
                                  <a:latin typeface="Cambria Math" panose="02040503050406030204" pitchFamily="18" charset="0"/>
                                </a:rPr>
                                <m:t>&amp;</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𝐴</m:t>
                                  </m:r>
                                </m:e>
                                <m:sub>
                                  <m:r>
                                    <a:rPr lang="zh-CN" altLang="en-US" sz="2400" i="1">
                                      <a:latin typeface="Cambria Math" panose="02040503050406030204" pitchFamily="18" charset="0"/>
                                    </a:rPr>
                                    <m:t>𝑥</m:t>
                                  </m:r>
                                </m:sub>
                              </m:sSub>
                            </m:e>
                            <m:e>
                              <m:r>
                                <a:rPr lang="zh-CN" altLang="en-US" sz="2400" i="0">
                                  <a:latin typeface="Cambria Math" panose="02040503050406030204" pitchFamily="18" charset="0"/>
                                </a:rPr>
                                <m:t>&amp;</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𝐴</m:t>
                                  </m:r>
                                </m:e>
                                <m:sub>
                                  <m:r>
                                    <a:rPr lang="zh-CN" altLang="en-US" sz="2400" i="1">
                                      <a:latin typeface="Cambria Math" panose="02040503050406030204" pitchFamily="18" charset="0"/>
                                    </a:rPr>
                                    <m:t>𝑦</m:t>
                                  </m:r>
                                </m:sub>
                              </m:sSub>
                            </m:e>
                            <m:e>
                              <m:r>
                                <a:rPr lang="zh-CN" altLang="en-US" sz="2400" i="0">
                                  <a:latin typeface="Cambria Math" panose="02040503050406030204" pitchFamily="18" charset="0"/>
                                </a:rPr>
                                <m:t>&amp;</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𝐴</m:t>
                                  </m:r>
                                </m:e>
                                <m:sub>
                                  <m:r>
                                    <a:rPr lang="zh-CN" altLang="en-US" sz="2400" i="1">
                                      <a:latin typeface="Cambria Math" panose="02040503050406030204" pitchFamily="18" charset="0"/>
                                    </a:rPr>
                                    <m:t>𝑧</m:t>
                                  </m:r>
                                </m:sub>
                              </m:sSub>
                            </m:e>
                          </m:eqArr>
                        </m:e>
                      </m:d>
                      <m:r>
                        <a:rPr lang="zh-CN" altLang="en-US" sz="2400" i="0">
                          <a:latin typeface="Cambria Math" panose="02040503050406030204" pitchFamily="18" charset="0"/>
                        </a:rPr>
                        <m:t>=</m:t>
                      </m:r>
                      <m:d>
                        <m:dPr>
                          <m:begChr m:val="["/>
                          <m:endChr m:val="]"/>
                          <m:ctrlPr>
                            <a:rPr lang="zh-CN" altLang="en-US" sz="2400" i="1">
                              <a:solidFill>
                                <a:srgbClr val="836967"/>
                              </a:solidFill>
                              <a:latin typeface="Cambria Math" panose="02040503050406030204" pitchFamily="18" charset="0"/>
                            </a:rPr>
                          </m:ctrlPr>
                        </m:dPr>
                        <m:e>
                          <m:eqArr>
                            <m:eqArrPr>
                              <m:ctrlPr>
                                <a:rPr lang="zh-CN" altLang="en-US" sz="2400" i="1">
                                  <a:solidFill>
                                    <a:srgbClr val="836967"/>
                                  </a:solidFill>
                                  <a:latin typeface="Cambria Math" panose="02040503050406030204" pitchFamily="18" charset="0"/>
                                </a:rPr>
                              </m:ctrlPr>
                            </m:eqArrPr>
                            <m:e>
                              <m:r>
                                <a:rPr lang="zh-CN" altLang="en-US" sz="2400" i="0">
                                  <a:latin typeface="Cambria Math" panose="02040503050406030204" pitchFamily="18" charset="0"/>
                                </a:rPr>
                                <m:t>&amp;</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0">
                                      <a:latin typeface="Cambria Math" panose="02040503050406030204" pitchFamily="18" charset="0"/>
                                    </a:rPr>
                                    <m:t>0</m:t>
                                  </m:r>
                                  <m:r>
                                    <a:rPr lang="zh-CN" altLang="en-US" sz="2400" i="1">
                                      <a:latin typeface="Cambria Math" panose="02040503050406030204" pitchFamily="18" charset="0"/>
                                    </a:rPr>
                                    <m:t>𝑥</m:t>
                                  </m:r>
                                </m:sub>
                              </m:sSub>
                            </m:e>
                            <m:e>
                              <m:r>
                                <a:rPr lang="zh-CN" altLang="en-US" sz="2400" i="0">
                                  <a:latin typeface="Cambria Math" panose="02040503050406030204" pitchFamily="18" charset="0"/>
                                </a:rPr>
                                <m:t>&amp;</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0">
                                      <a:latin typeface="Cambria Math" panose="02040503050406030204" pitchFamily="18" charset="0"/>
                                    </a:rPr>
                                    <m:t>0</m:t>
                                  </m:r>
                                  <m:r>
                                    <a:rPr lang="zh-CN" altLang="en-US" sz="2400" i="1">
                                      <a:latin typeface="Cambria Math" panose="02040503050406030204" pitchFamily="18" charset="0"/>
                                    </a:rPr>
                                    <m:t>𝑦</m:t>
                                  </m:r>
                                </m:sub>
                              </m:sSub>
                            </m:e>
                            <m:e>
                              <m:r>
                                <a:rPr lang="zh-CN" altLang="en-US" sz="2400" i="0">
                                  <a:latin typeface="Cambria Math" panose="02040503050406030204" pitchFamily="18" charset="0"/>
                                </a:rPr>
                                <m:t>&amp;</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0">
                                      <a:latin typeface="Cambria Math" panose="02040503050406030204" pitchFamily="18" charset="0"/>
                                    </a:rPr>
                                    <m:t>0</m:t>
                                  </m:r>
                                  <m:r>
                                    <a:rPr lang="zh-CN" altLang="en-US" sz="2400" i="1">
                                      <a:latin typeface="Cambria Math" panose="02040503050406030204" pitchFamily="18" charset="0"/>
                                    </a:rPr>
                                    <m:t>𝑧</m:t>
                                  </m:r>
                                </m:sub>
                              </m:sSub>
                            </m:e>
                          </m:eqArr>
                        </m:e>
                      </m:d>
                      <m:r>
                        <a:rPr lang="zh-CN" altLang="en-US" sz="2400" i="0">
                          <a:latin typeface="Cambria Math" panose="02040503050406030204" pitchFamily="18" charset="0"/>
                        </a:rPr>
                        <m:t>+</m:t>
                      </m:r>
                      <m:d>
                        <m:dPr>
                          <m:begChr m:val="["/>
                          <m:endChr m:val="]"/>
                          <m:ctrlPr>
                            <a:rPr lang="zh-CN" altLang="en-US" sz="2400" i="1">
                              <a:solidFill>
                                <a:srgbClr val="836967"/>
                              </a:solidFill>
                              <a:latin typeface="Cambria Math" panose="02040503050406030204" pitchFamily="18" charset="0"/>
                            </a:rPr>
                          </m:ctrlPr>
                        </m:dPr>
                        <m:e>
                          <m:m>
                            <m:mPr>
                              <m:plcHide m:val="on"/>
                              <m:mcs>
                                <m:mc>
                                  <m:mcPr>
                                    <m:count m:val="3"/>
                                    <m:mcJc m:val="center"/>
                                  </m:mcPr>
                                </m:mc>
                              </m:mcs>
                              <m:ctrlPr>
                                <a:rPr lang="zh-CN" altLang="en-US" sz="2400" i="1">
                                  <a:solidFill>
                                    <a:srgbClr val="836967"/>
                                  </a:solidFill>
                                  <a:latin typeface="Cambria Math" panose="02040503050406030204" pitchFamily="18" charset="0"/>
                                </a:rPr>
                              </m:ctrlPr>
                            </m:mPr>
                            <m:mr>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𝑥</m:t>
                                    </m:r>
                                  </m:sub>
                                  <m:sup>
                                    <m:r>
                                      <a:rPr lang="zh-CN" altLang="en-US" sz="2400" i="1">
                                        <a:latin typeface="Cambria Math" panose="02040503050406030204" pitchFamily="18" charset="0"/>
                                      </a:rPr>
                                      <m:t>𝑎</m:t>
                                    </m:r>
                                  </m:sup>
                                </m:sSubSup>
                              </m:e>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𝑥</m:t>
                                    </m:r>
                                  </m:sub>
                                  <m:sup>
                                    <m:r>
                                      <a:rPr lang="zh-CN" altLang="en-US" sz="2400" i="1">
                                        <a:latin typeface="Cambria Math" panose="02040503050406030204" pitchFamily="18" charset="0"/>
                                      </a:rPr>
                                      <m:t>𝑎</m:t>
                                    </m:r>
                                  </m:sup>
                                </m:sSubSup>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𝑥𝑦</m:t>
                                    </m:r>
                                  </m:sub>
                                  <m:sup>
                                    <m:r>
                                      <a:rPr lang="zh-CN" altLang="en-US" sz="2400" i="1">
                                        <a:latin typeface="Cambria Math" panose="02040503050406030204" pitchFamily="18" charset="0"/>
                                      </a:rPr>
                                      <m:t>𝑎</m:t>
                                    </m:r>
                                  </m:sup>
                                </m:sSubSup>
                              </m:e>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𝑥</m:t>
                                    </m:r>
                                  </m:sub>
                                  <m:sup>
                                    <m:r>
                                      <a:rPr lang="zh-CN" altLang="en-US" sz="2400" i="1">
                                        <a:latin typeface="Cambria Math" panose="02040503050406030204" pitchFamily="18" charset="0"/>
                                      </a:rPr>
                                      <m:t>𝑎</m:t>
                                    </m:r>
                                  </m:sup>
                                </m:sSubSup>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𝑥𝑧</m:t>
                                    </m:r>
                                  </m:sub>
                                  <m:sup>
                                    <m:r>
                                      <a:rPr lang="zh-CN" altLang="en-US" sz="2400" i="1">
                                        <a:latin typeface="Cambria Math" panose="02040503050406030204" pitchFamily="18" charset="0"/>
                                      </a:rPr>
                                      <m:t>𝑎</m:t>
                                    </m:r>
                                  </m:sup>
                                </m:sSubSup>
                              </m:e>
                            </m:mr>
                            <m:mr>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𝑦</m:t>
                                    </m:r>
                                  </m:sub>
                                  <m:sup>
                                    <m:r>
                                      <a:rPr lang="zh-CN" altLang="en-US" sz="2400" i="1">
                                        <a:latin typeface="Cambria Math" panose="02040503050406030204" pitchFamily="18" charset="0"/>
                                      </a:rPr>
                                      <m:t>𝑎</m:t>
                                    </m:r>
                                  </m:sup>
                                </m:sSubSup>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𝑦𝑥</m:t>
                                    </m:r>
                                  </m:sub>
                                  <m:sup>
                                    <m:r>
                                      <a:rPr lang="zh-CN" altLang="en-US" sz="2400" i="1">
                                        <a:latin typeface="Cambria Math" panose="02040503050406030204" pitchFamily="18" charset="0"/>
                                      </a:rPr>
                                      <m:t>𝑎</m:t>
                                    </m:r>
                                  </m:sup>
                                </m:sSubSup>
                              </m:e>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𝑦</m:t>
                                    </m:r>
                                  </m:sub>
                                  <m:sup>
                                    <m:r>
                                      <a:rPr lang="zh-CN" altLang="en-US" sz="2400" i="1">
                                        <a:latin typeface="Cambria Math" panose="02040503050406030204" pitchFamily="18" charset="0"/>
                                      </a:rPr>
                                      <m:t>𝑎</m:t>
                                    </m:r>
                                  </m:sup>
                                </m:sSubSup>
                              </m:e>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𝑦</m:t>
                                    </m:r>
                                  </m:sub>
                                  <m:sup>
                                    <m:r>
                                      <a:rPr lang="zh-CN" altLang="en-US" sz="2400" i="1">
                                        <a:latin typeface="Cambria Math" panose="02040503050406030204" pitchFamily="18" charset="0"/>
                                      </a:rPr>
                                      <m:t>𝑎</m:t>
                                    </m:r>
                                  </m:sup>
                                </m:sSubSup>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𝑦𝑧</m:t>
                                    </m:r>
                                  </m:sub>
                                  <m:sup>
                                    <m:r>
                                      <a:rPr lang="zh-CN" altLang="en-US" sz="2400" i="1">
                                        <a:latin typeface="Cambria Math" panose="02040503050406030204" pitchFamily="18" charset="0"/>
                                      </a:rPr>
                                      <m:t>𝑎</m:t>
                                    </m:r>
                                  </m:sup>
                                </m:sSubSup>
                              </m:e>
                            </m:mr>
                            <m:mr>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𝑧</m:t>
                                    </m:r>
                                  </m:sub>
                                  <m:sup>
                                    <m:r>
                                      <a:rPr lang="zh-CN" altLang="en-US" sz="2400" i="1">
                                        <a:latin typeface="Cambria Math" panose="02040503050406030204" pitchFamily="18" charset="0"/>
                                      </a:rPr>
                                      <m:t>𝑎</m:t>
                                    </m:r>
                                  </m:sup>
                                </m:sSubSup>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𝑧𝑥</m:t>
                                    </m:r>
                                  </m:sub>
                                  <m:sup>
                                    <m:r>
                                      <a:rPr lang="zh-CN" altLang="en-US" sz="2400" i="1">
                                        <a:latin typeface="Cambria Math" panose="02040503050406030204" pitchFamily="18" charset="0"/>
                                      </a:rPr>
                                      <m:t>𝑎</m:t>
                                    </m:r>
                                  </m:sup>
                                </m:sSubSup>
                              </m:e>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𝑧</m:t>
                                    </m:r>
                                  </m:sub>
                                  <m:sup>
                                    <m:r>
                                      <a:rPr lang="zh-CN" altLang="en-US" sz="2400" i="1">
                                        <a:latin typeface="Cambria Math" panose="02040503050406030204" pitchFamily="18" charset="0"/>
                                      </a:rPr>
                                      <m:t>𝑎</m:t>
                                    </m:r>
                                  </m:sup>
                                </m:sSubSup>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𝑧𝑦</m:t>
                                    </m:r>
                                  </m:sub>
                                  <m:sup>
                                    <m:r>
                                      <a:rPr lang="zh-CN" altLang="en-US" sz="2400" i="1">
                                        <a:latin typeface="Cambria Math" panose="02040503050406030204" pitchFamily="18" charset="0"/>
                                      </a:rPr>
                                      <m:t>𝑎</m:t>
                                    </m:r>
                                  </m:sup>
                                </m:sSubSup>
                              </m:e>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𝐾</m:t>
                                    </m:r>
                                  </m:e>
                                  <m:sub>
                                    <m:r>
                                      <a:rPr lang="zh-CN" altLang="en-US" sz="2400" i="1">
                                        <a:latin typeface="Cambria Math" panose="02040503050406030204" pitchFamily="18" charset="0"/>
                                      </a:rPr>
                                      <m:t>𝑧</m:t>
                                    </m:r>
                                  </m:sub>
                                  <m:sup>
                                    <m:r>
                                      <a:rPr lang="zh-CN" altLang="en-US" sz="2400" i="1">
                                        <a:latin typeface="Cambria Math" panose="02040503050406030204" pitchFamily="18" charset="0"/>
                                      </a:rPr>
                                      <m:t>𝑎</m:t>
                                    </m:r>
                                  </m:sup>
                                </m:sSubSup>
                              </m:e>
                            </m:mr>
                          </m:m>
                        </m:e>
                      </m:d>
                      <m:d>
                        <m:dPr>
                          <m:begChr m:val="["/>
                          <m:endChr m:val="]"/>
                          <m:ctrlPr>
                            <a:rPr lang="zh-CN" altLang="en-US" sz="2400" i="1">
                              <a:solidFill>
                                <a:srgbClr val="836967"/>
                              </a:solidFill>
                              <a:latin typeface="Cambria Math" panose="02040503050406030204" pitchFamily="18" charset="0"/>
                            </a:rPr>
                          </m:ctrlPr>
                        </m:dPr>
                        <m:e>
                          <m:eqArr>
                            <m:eqArrPr>
                              <m:ctrlPr>
                                <a:rPr lang="zh-CN" altLang="en-US" sz="2400" i="1">
                                  <a:solidFill>
                                    <a:srgbClr val="836967"/>
                                  </a:solidFill>
                                  <a:latin typeface="Cambria Math" panose="02040503050406030204" pitchFamily="18" charset="0"/>
                                </a:rPr>
                              </m:ctrlPr>
                            </m:eqArrPr>
                            <m:e>
                              <m:r>
                                <a:rPr lang="zh-CN" altLang="en-US" sz="2400" i="0">
                                  <a:latin typeface="Cambria Math" panose="02040503050406030204" pitchFamily="18" charset="0"/>
                                </a:rPr>
                                <m:t>&amp;</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𝑓</m:t>
                                  </m:r>
                                </m:e>
                                <m:sub>
                                  <m:r>
                                    <a:rPr lang="zh-CN" altLang="en-US" sz="2400" i="1">
                                      <a:latin typeface="Cambria Math" panose="02040503050406030204" pitchFamily="18" charset="0"/>
                                    </a:rPr>
                                    <m:t>𝑥</m:t>
                                  </m:r>
                                </m:sub>
                                <m:sup>
                                  <m:r>
                                    <a:rPr lang="zh-CN" altLang="en-US" sz="2400" i="1">
                                      <a:latin typeface="Cambria Math" panose="02040503050406030204" pitchFamily="18" charset="0"/>
                                    </a:rPr>
                                    <m:t>𝑏</m:t>
                                  </m:r>
                                </m:sup>
                              </m:sSubSup>
                            </m:e>
                            <m:e>
                              <m:r>
                                <a:rPr lang="zh-CN" altLang="en-US" sz="2400" i="0">
                                  <a:latin typeface="Cambria Math" panose="02040503050406030204" pitchFamily="18" charset="0"/>
                                </a:rPr>
                                <m:t>&amp;</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𝑓</m:t>
                                  </m:r>
                                </m:e>
                                <m:sub>
                                  <m:r>
                                    <a:rPr lang="zh-CN" altLang="en-US" sz="2400" i="1">
                                      <a:latin typeface="Cambria Math" panose="02040503050406030204" pitchFamily="18" charset="0"/>
                                    </a:rPr>
                                    <m:t>𝑦</m:t>
                                  </m:r>
                                </m:sub>
                                <m:sup>
                                  <m:r>
                                    <a:rPr lang="zh-CN" altLang="en-US" sz="2400" i="1">
                                      <a:latin typeface="Cambria Math" panose="02040503050406030204" pitchFamily="18" charset="0"/>
                                    </a:rPr>
                                    <m:t>𝑏</m:t>
                                  </m:r>
                                </m:sup>
                              </m:sSubSup>
                            </m:e>
                            <m:e>
                              <m:r>
                                <a:rPr lang="zh-CN" altLang="en-US" sz="2400" i="0">
                                  <a:latin typeface="Cambria Math" panose="02040503050406030204" pitchFamily="18" charset="0"/>
                                </a:rPr>
                                <m:t>&amp;</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𝑓</m:t>
                                  </m:r>
                                </m:e>
                                <m:sub>
                                  <m:r>
                                    <a:rPr lang="zh-CN" altLang="en-US" sz="2400" i="1">
                                      <a:latin typeface="Cambria Math" panose="02040503050406030204" pitchFamily="18" charset="0"/>
                                    </a:rPr>
                                    <m:t>𝑧</m:t>
                                  </m:r>
                                </m:sub>
                                <m:sup>
                                  <m:r>
                                    <a:rPr lang="zh-CN" altLang="en-US" sz="2400" i="1">
                                      <a:latin typeface="Cambria Math" panose="02040503050406030204" pitchFamily="18" charset="0"/>
                                    </a:rPr>
                                    <m:t>𝑏</m:t>
                                  </m:r>
                                </m:sup>
                              </m:sSubSup>
                            </m:e>
                          </m:eqArr>
                        </m:e>
                      </m:d>
                    </m:oMath>
                  </m:oMathPara>
                </a14:m>
                <a:endParaRPr lang="zh-CN" altLang="en-US"/>
              </a:p>
            </p:txBody>
          </p:sp>
        </mc:Choice>
        <mc:Fallback xmlns="">
          <p:sp>
            <p:nvSpPr>
              <p:cNvPr id="14" name="文本框 13">
                <a:extLst>
                  <a:ext uri="{FF2B5EF4-FFF2-40B4-BE49-F238E27FC236}">
                    <a16:creationId xmlns:a16="http://schemas.microsoft.com/office/drawing/2014/main" id="{6CB5227D-4921-8986-73E6-15642358C2A4}"/>
                  </a:ext>
                </a:extLst>
              </p:cNvPr>
              <p:cNvSpPr txBox="1">
                <a:spLocks noRot="1" noChangeAspect="1" noMove="1" noResize="1" noEditPoints="1" noAdjustHandles="1" noChangeArrowheads="1" noChangeShapeType="1" noTextEdit="1"/>
              </p:cNvSpPr>
              <p:nvPr/>
            </p:nvSpPr>
            <p:spPr>
              <a:xfrm>
                <a:off x="139700" y="3639358"/>
                <a:ext cx="6930189" cy="14529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463AE06-EA82-5E9F-2BA4-E3AD1FF0628B}"/>
                  </a:ext>
                </a:extLst>
              </p:cNvPr>
              <p:cNvSpPr txBox="1"/>
              <p:nvPr/>
            </p:nvSpPr>
            <p:spPr>
              <a:xfrm>
                <a:off x="6833937" y="3367841"/>
                <a:ext cx="5122110" cy="2210349"/>
              </a:xfrm>
              <a:prstGeom prst="rect">
                <a:avLst/>
              </a:prstGeom>
              <a:noFill/>
            </p:spPr>
            <p:txBody>
              <a:bodyPr wrap="square">
                <a:spAutoFit/>
              </a:bodyPr>
              <a:lstStyle/>
              <a:p>
                <a:pPr algn="just"/>
                <a:r>
                  <a:rPr lang="zh-CN" altLang="en-US"/>
                  <a:t>其中</a:t>
                </a:r>
                <a14:m>
                  <m:oMath xmlns:m="http://schemas.openxmlformats.org/officeDocument/2006/math">
                    <m:r>
                      <a:rPr lang="zh-CN" altLang="en-US" i="1">
                        <a:latin typeface="Cambria Math" panose="02040503050406030204" pitchFamily="18" charset="0"/>
                      </a:rPr>
                      <m:t>，</m:t>
                    </m:r>
                    <m:r>
                      <a:rPr lang="zh-CN" altLang="en-US" i="1" smtClean="0">
                        <a:latin typeface="Cambria Math" panose="02040503050406030204" pitchFamily="18" charset="0"/>
                      </a:rPr>
                      <m:t>𝐴</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m>
                              <m:mPr>
                                <m:plcHide m:val="on"/>
                                <m:mcs>
                                  <m:mc>
                                    <m:mcPr>
                                      <m:count m:val="3"/>
                                      <m:mcJc m:val="center"/>
                                    </m:mcPr>
                                  </m:mc>
                                </m:mcs>
                                <m:ctrlPr>
                                  <a:rPr lang="zh-CN" altLang="en-US" i="1">
                                    <a:solidFill>
                                      <a:srgbClr val="836967"/>
                                    </a:solidFill>
                                    <a:latin typeface="Cambria Math" panose="02040503050406030204" pitchFamily="18" charset="0"/>
                                  </a:rPr>
                                </m:ctrlPr>
                              </m:mPr>
                              <m:m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𝑥</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𝑦</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𝑧</m:t>
                                      </m:r>
                                    </m:sub>
                                  </m:sSub>
                                </m:e>
                              </m:mr>
                            </m:m>
                          </m:e>
                        </m:d>
                      </m:e>
                      <m:sup>
                        <m:r>
                          <a:rPr lang="zh-CN" altLang="en-US" i="1">
                            <a:latin typeface="Cambria Math" panose="02040503050406030204" pitchFamily="18" charset="0"/>
                          </a:rPr>
                          <m:t>𝑇</m:t>
                        </m:r>
                      </m:sup>
                    </m:sSup>
                  </m:oMath>
                </a14:m>
                <a:r>
                  <a:rPr lang="zh-CN" altLang="en-US"/>
                  <a:t>为三轴加速度计的脉冲输出值；</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𝑏</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m>
                              <m:mPr>
                                <m:plcHide m:val="on"/>
                                <m:mcs>
                                  <m:mc>
                                    <m:mcPr>
                                      <m:count m:val="3"/>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𝑥</m:t>
                                      </m:r>
                                    </m:sub>
                                    <m:sup>
                                      <m:r>
                                        <a:rPr lang="en-US" altLang="zh-CN" i="1">
                                          <a:latin typeface="Cambria Math" panose="02040503050406030204" pitchFamily="18" charset="0"/>
                                        </a:rPr>
                                        <m:t>𝑏</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𝑦</m:t>
                                      </m:r>
                                    </m:sub>
                                    <m:sup>
                                      <m:r>
                                        <a:rPr lang="en-US" altLang="zh-CN" i="1">
                                          <a:latin typeface="Cambria Math" panose="02040503050406030204" pitchFamily="18" charset="0"/>
                                        </a:rPr>
                                        <m:t>𝑏</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𝑧</m:t>
                                      </m:r>
                                    </m:sub>
                                    <m:sup>
                                      <m:r>
                                        <a:rPr lang="en-US" altLang="zh-CN" i="1">
                                          <a:latin typeface="Cambria Math" panose="02040503050406030204" pitchFamily="18" charset="0"/>
                                        </a:rPr>
                                        <m:t>𝑏</m:t>
                                      </m:r>
                                    </m:sup>
                                  </m:sSubSup>
                                </m:e>
                              </m:mr>
                            </m:m>
                          </m:e>
                        </m:d>
                      </m:e>
                      <m:sup>
                        <m:r>
                          <a:rPr lang="en-US" altLang="zh-CN" i="1">
                            <a:latin typeface="Cambria Math" panose="02040503050406030204" pitchFamily="18" charset="0"/>
                          </a:rPr>
                          <m:t>𝑇</m:t>
                        </m:r>
                      </m:sup>
                    </m:sSup>
                  </m:oMath>
                </a14:m>
                <a:r>
                  <a:rPr lang="zh-CN" altLang="en-US"/>
                  <a:t>为加速度计三个轴敏感到的比力信息；</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a:rPr lang="en-US" altLang="zh-CN" i="1">
                            <a:latin typeface="Cambria Math" panose="02040503050406030204" pitchFamily="18" charset="0"/>
                          </a:rPr>
                          <m:t>𝑥</m:t>
                        </m:r>
                      </m:sub>
                      <m:sup>
                        <m:r>
                          <m:rPr>
                            <m:sty m:val="p"/>
                          </m:rPr>
                          <a:rPr lang="en-US" altLang="zh-CN" i="1">
                            <a:latin typeface="Cambria Math" panose="02040503050406030204" pitchFamily="18" charset="0"/>
                          </a:rPr>
                          <m:t>a</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y</m:t>
                        </m:r>
                      </m:sub>
                      <m:sup>
                        <m:r>
                          <m:rPr>
                            <m:sty m:val="p"/>
                          </m:rPr>
                          <a:rPr lang="en-US" altLang="zh-CN" i="1">
                            <a:latin typeface="Cambria Math" panose="02040503050406030204" pitchFamily="18" charset="0"/>
                          </a:rPr>
                          <m:t>a</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z</m:t>
                        </m:r>
                      </m:sub>
                      <m:sup>
                        <m:r>
                          <m:rPr>
                            <m:sty m:val="p"/>
                          </m:rPr>
                          <a:rPr lang="en-US" altLang="zh-CN" i="1">
                            <a:latin typeface="Cambria Math" panose="02040503050406030204" pitchFamily="18" charset="0"/>
                          </a:rPr>
                          <m:t>a</m:t>
                        </m:r>
                      </m:sup>
                    </m:sSubSup>
                  </m:oMath>
                </a14:m>
                <a:r>
                  <a:rPr lang="zh-CN" altLang="en-US"/>
                  <a:t>表示加速度计三个轴向的标度因数，</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a:rPr lang="en-US" altLang="zh-CN" i="1">
                            <a:latin typeface="Cambria Math" panose="02040503050406030204" pitchFamily="18" charset="0"/>
                          </a:rPr>
                          <m:t>𝑥</m:t>
                        </m:r>
                        <m:r>
                          <m:rPr>
                            <m:sty m:val="p"/>
                          </m:rPr>
                          <a:rPr lang="en-US" altLang="zh-CN" i="1">
                            <a:latin typeface="Cambria Math" panose="02040503050406030204" pitchFamily="18" charset="0"/>
                          </a:rPr>
                          <m:t>y</m:t>
                        </m:r>
                      </m:sub>
                      <m:sup>
                        <m:r>
                          <m:rPr>
                            <m:sty m:val="p"/>
                          </m:rPr>
                          <a:rPr lang="en-US" altLang="zh-CN" i="1">
                            <a:latin typeface="Cambria Math" panose="02040503050406030204" pitchFamily="18" charset="0"/>
                          </a:rPr>
                          <m:t>a</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a:rPr lang="en-US" altLang="zh-CN" i="1">
                            <a:latin typeface="Cambria Math" panose="02040503050406030204" pitchFamily="18" charset="0"/>
                          </a:rPr>
                          <m:t>𝑥</m:t>
                        </m:r>
                        <m:r>
                          <m:rPr>
                            <m:sty m:val="p"/>
                          </m:rPr>
                          <a:rPr lang="en-US" altLang="zh-CN" i="1">
                            <a:latin typeface="Cambria Math" panose="02040503050406030204" pitchFamily="18" charset="0"/>
                          </a:rPr>
                          <m:t>z</m:t>
                        </m:r>
                      </m:sub>
                      <m:sup>
                        <m:r>
                          <m:rPr>
                            <m:sty m:val="p"/>
                          </m:rPr>
                          <a:rPr lang="en-US" altLang="zh-CN" i="1">
                            <a:latin typeface="Cambria Math" panose="02040503050406030204" pitchFamily="18" charset="0"/>
                          </a:rPr>
                          <m:t>a</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yx</m:t>
                        </m:r>
                      </m:sub>
                      <m:sup>
                        <m:r>
                          <m:rPr>
                            <m:sty m:val="p"/>
                          </m:rPr>
                          <a:rPr lang="en-US" altLang="zh-CN" i="1">
                            <a:latin typeface="Cambria Math" panose="02040503050406030204" pitchFamily="18" charset="0"/>
                          </a:rPr>
                          <m:t>a</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yz</m:t>
                        </m:r>
                      </m:sub>
                      <m:sup>
                        <m:r>
                          <m:rPr>
                            <m:sty m:val="p"/>
                          </m:rPr>
                          <a:rPr lang="en-US" altLang="zh-CN" i="1">
                            <a:latin typeface="Cambria Math" panose="02040503050406030204" pitchFamily="18" charset="0"/>
                          </a:rPr>
                          <m:t>a</m:t>
                        </m:r>
                      </m:sup>
                    </m:sSubSup>
                  </m:oMath>
                </a14:m>
                <a:r>
                  <a:rPr lang="zh-CN" altLang="en-US"/>
                  <a:t>，</a:t>
                </a:r>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z</m:t>
                        </m:r>
                        <m:r>
                          <a:rPr lang="en-US" altLang="zh-CN" i="1">
                            <a:latin typeface="Cambria Math" panose="02040503050406030204" pitchFamily="18" charset="0"/>
                          </a:rPr>
                          <m:t>𝑥</m:t>
                        </m:r>
                      </m:sub>
                      <m:sup>
                        <m:r>
                          <m:rPr>
                            <m:sty m:val="p"/>
                          </m:rPr>
                          <a:rPr lang="en-US" altLang="zh-CN" i="1">
                            <a:latin typeface="Cambria Math" panose="02040503050406030204" pitchFamily="18" charset="0"/>
                          </a:rPr>
                          <m:t>a</m:t>
                        </m:r>
                      </m:sup>
                    </m:sSubSup>
                    <m:r>
                      <a:rPr lang="zh-CN" altLang="en-US" i="1">
                        <a:latin typeface="Cambria Math" panose="02040503050406030204" pitchFamily="18" charset="0"/>
                      </a:rPr>
                      <m:t>，</m:t>
                    </m:r>
                  </m:oMath>
                </a14:m>
                <a:r>
                  <a:rPr lang="zh-CN" altLang="zh-CN"/>
                  <a:t> </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zy</m:t>
                        </m:r>
                      </m:sub>
                      <m:sup>
                        <m:r>
                          <m:rPr>
                            <m:sty m:val="p"/>
                          </m:rPr>
                          <a:rPr lang="en-US" altLang="zh-CN" i="1">
                            <a:latin typeface="Cambria Math" panose="02040503050406030204" pitchFamily="18" charset="0"/>
                          </a:rPr>
                          <m:t>a</m:t>
                        </m:r>
                      </m:sup>
                    </m:sSubSup>
                  </m:oMath>
                </a14:m>
                <a:r>
                  <a:rPr lang="zh-CN" altLang="en-US"/>
                  <a:t>表示加速度计的安装误差。</a:t>
                </a:r>
                <a:r>
                  <a:rPr lang="zh-CN" altLang="zh-CN"/>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r>
                          <a:rPr lang="en-US" altLang="zh-CN" i="1">
                            <a:latin typeface="Cambria Math" panose="02040503050406030204" pitchFamily="18" charset="0"/>
                          </a:rPr>
                          <m:t>𝑥</m:t>
                        </m:r>
                      </m:sub>
                    </m:sSub>
                    <m:r>
                      <m:rPr>
                        <m:nor/>
                      </m:rPr>
                      <a:rPr lang="zh-CN" altLang="zh-CN"/>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r>
                          <a:rPr lang="en-US" altLang="zh-CN" i="1">
                            <a:latin typeface="Cambria Math" panose="02040503050406030204" pitchFamily="18" charset="0"/>
                          </a:rPr>
                          <m:t>𝑦</m:t>
                        </m:r>
                      </m:sub>
                    </m:sSub>
                    <m:r>
                      <m:rPr>
                        <m:nor/>
                      </m:rPr>
                      <a:rPr lang="zh-CN" altLang="zh-CN"/>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r>
                          <a:rPr lang="en-US" altLang="zh-CN" i="1">
                            <a:latin typeface="Cambria Math" panose="02040503050406030204" pitchFamily="18" charset="0"/>
                          </a:rPr>
                          <m:t>𝑧</m:t>
                        </m:r>
                      </m:sub>
                    </m:sSub>
                  </m:oMath>
                </a14:m>
                <a:r>
                  <a:rPr lang="zh-CN" altLang="en-US"/>
                  <a:t>表示加速度计三个轴向的零偏。</a:t>
                </a:r>
                <a:endParaRPr lang="zh-CN" altLang="zh-CN"/>
              </a:p>
              <a:p>
                <a:endParaRPr lang="zh-CN" altLang="en-US"/>
              </a:p>
            </p:txBody>
          </p:sp>
        </mc:Choice>
        <mc:Fallback xmlns="">
          <p:sp>
            <p:nvSpPr>
              <p:cNvPr id="15" name="文本框 14">
                <a:extLst>
                  <a:ext uri="{FF2B5EF4-FFF2-40B4-BE49-F238E27FC236}">
                    <a16:creationId xmlns:a16="http://schemas.microsoft.com/office/drawing/2014/main" id="{7463AE06-EA82-5E9F-2BA4-E3AD1FF0628B}"/>
                  </a:ext>
                </a:extLst>
              </p:cNvPr>
              <p:cNvSpPr txBox="1">
                <a:spLocks noRot="1" noChangeAspect="1" noMove="1" noResize="1" noEditPoints="1" noAdjustHandles="1" noChangeArrowheads="1" noChangeShapeType="1" noTextEdit="1"/>
              </p:cNvSpPr>
              <p:nvPr/>
            </p:nvSpPr>
            <p:spPr>
              <a:xfrm>
                <a:off x="6833937" y="3367841"/>
                <a:ext cx="5122110" cy="2210349"/>
              </a:xfrm>
              <a:prstGeom prst="rect">
                <a:avLst/>
              </a:prstGeom>
              <a:blipFill>
                <a:blip r:embed="rId4"/>
                <a:stretch>
                  <a:fillRect l="-952" t="-1928" r="-1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426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16</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9C9B5F3A-4D42-C754-35C0-DC64DAF90833}"/>
              </a:ext>
            </a:extLst>
          </p:cNvPr>
          <p:cNvGrpSpPr/>
          <p:nvPr/>
        </p:nvGrpSpPr>
        <p:grpSpPr>
          <a:xfrm>
            <a:off x="3457476" y="2924319"/>
            <a:ext cx="3738164" cy="1200329"/>
            <a:chOff x="419629" y="680707"/>
            <a:chExt cx="3614684" cy="1077488"/>
          </a:xfrm>
        </p:grpSpPr>
        <p:grpSp>
          <p:nvGrpSpPr>
            <p:cNvPr id="8" name="组合 7">
              <a:extLst>
                <a:ext uri="{FF2B5EF4-FFF2-40B4-BE49-F238E27FC236}">
                  <a16:creationId xmlns:a16="http://schemas.microsoft.com/office/drawing/2014/main" id="{A2F624EE-C859-DE4B-E6F7-4E6A9807E931}"/>
                </a:ext>
              </a:extLst>
            </p:cNvPr>
            <p:cNvGrpSpPr/>
            <p:nvPr/>
          </p:nvGrpSpPr>
          <p:grpSpPr>
            <a:xfrm>
              <a:off x="419629" y="713565"/>
              <a:ext cx="366573" cy="428807"/>
              <a:chOff x="4009342" y="739452"/>
              <a:chExt cx="176119" cy="216543"/>
            </a:xfrm>
          </p:grpSpPr>
          <p:sp>
            <p:nvSpPr>
              <p:cNvPr id="10" name="六边形 9">
                <a:extLst>
                  <a:ext uri="{FF2B5EF4-FFF2-40B4-BE49-F238E27FC236}">
                    <a16:creationId xmlns:a16="http://schemas.microsoft.com/office/drawing/2014/main" id="{DA55C713-52B8-C64E-7C50-4A3B6F909B03}"/>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1" name="六边形 10">
                <a:extLst>
                  <a:ext uri="{FF2B5EF4-FFF2-40B4-BE49-F238E27FC236}">
                    <a16:creationId xmlns:a16="http://schemas.microsoft.com/office/drawing/2014/main" id="{32C3F163-4C3D-B111-AD4B-FC3B9D989E2B}"/>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9" name="文本框 10">
              <a:extLst>
                <a:ext uri="{FF2B5EF4-FFF2-40B4-BE49-F238E27FC236}">
                  <a16:creationId xmlns:a16="http://schemas.microsoft.com/office/drawing/2014/main" id="{BFD5D5B8-9848-5341-C1E8-8DD6779C91EB}"/>
                </a:ext>
              </a:extLst>
            </p:cNvPr>
            <p:cNvSpPr txBox="1"/>
            <p:nvPr/>
          </p:nvSpPr>
          <p:spPr>
            <a:xfrm>
              <a:off x="879647" y="680707"/>
              <a:ext cx="3154666" cy="1077488"/>
            </a:xfrm>
            <a:prstGeom prst="rect">
              <a:avLst/>
            </a:prstGeom>
            <a:noFill/>
          </p:spPr>
          <p:txBody>
            <a:bodyPr wrap="none" rtlCol="0">
              <a:spAutoFit/>
            </a:bodyPr>
            <a:lstStyle/>
            <a:p>
              <a:r>
                <a:rPr lang="zh-CN" altLang="en-US" sz="4000" b="1">
                  <a:latin typeface="微软雅黑" panose="020B0503020204020204" pitchFamily="34" charset="-122"/>
                  <a:ea typeface="微软雅黑" panose="020B0503020204020204" pitchFamily="34" charset="-122"/>
                </a:rPr>
                <a:t>随机误差分析</a:t>
              </a:r>
            </a:p>
            <a:p>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0848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17</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06C24C6-F574-3665-4841-0D6CB59A0F86}"/>
              </a:ext>
            </a:extLst>
          </p:cNvPr>
          <p:cNvSpPr txBox="1"/>
          <p:nvPr/>
        </p:nvSpPr>
        <p:spPr>
          <a:xfrm>
            <a:off x="365405" y="2274838"/>
            <a:ext cx="11293641" cy="2308324"/>
          </a:xfrm>
          <a:prstGeom prst="rect">
            <a:avLst/>
          </a:prstGeom>
          <a:noFill/>
        </p:spPr>
        <p:txBody>
          <a:bodyPr wrap="square">
            <a:spAutoFit/>
          </a:bodyPr>
          <a:lstStyle/>
          <a:p>
            <a:r>
              <a:rPr lang="zh-CN" altLang="en-US" sz="2400">
                <a:latin typeface="Cambria Math" panose="02040503050406030204" pitchFamily="18" charset="0"/>
              </a:rPr>
              <a:t>     由于不同厂商对生产的惯性传感器的特性表现各有不同，即使同品牌的传感器因批次不同也会表现出不同的误差特性，传感器部分自身内部误差通常难以通过手段确定下来，而确定误差往往在出厂前就已经得到标定，而且这些误差通常会跟随时间累积，市面上</a:t>
            </a:r>
            <a:r>
              <a:rPr lang="en-US" altLang="zh-CN" sz="2400">
                <a:latin typeface="Cambria Math" panose="02040503050406030204" pitchFamily="18" charset="0"/>
              </a:rPr>
              <a:t>MEMS</a:t>
            </a:r>
            <a:r>
              <a:rPr lang="zh-CN" altLang="en-US" sz="2400">
                <a:latin typeface="Cambria Math" panose="02040503050406030204" pitchFamily="18" charset="0"/>
              </a:rPr>
              <a:t>陀螺仪的随机误差很大，而且具有无法控制的不稳定性，因此时间序列分析和回归分析很难准确地识别这些误差。目前， </a:t>
            </a:r>
            <a:r>
              <a:rPr lang="en-US" altLang="zh-CN" sz="2400">
                <a:latin typeface="Cambria Math" panose="02040503050406030204" pitchFamily="18" charset="0"/>
              </a:rPr>
              <a:t>Allan</a:t>
            </a:r>
            <a:r>
              <a:rPr lang="zh-CN" altLang="en-US" sz="2400">
                <a:latin typeface="Cambria Math" panose="02040503050406030204" pitchFamily="18" charset="0"/>
              </a:rPr>
              <a:t>方差分析是用来检测</a:t>
            </a:r>
            <a:r>
              <a:rPr lang="en-US" altLang="zh-CN" sz="2400">
                <a:latin typeface="Cambria Math" panose="02040503050406030204" pitchFamily="18" charset="0"/>
              </a:rPr>
              <a:t>MEMS</a:t>
            </a:r>
            <a:r>
              <a:rPr lang="zh-CN" altLang="en-US" sz="2400">
                <a:latin typeface="Cambria Math" panose="02040503050406030204" pitchFamily="18" charset="0"/>
              </a:rPr>
              <a:t>设备的随机误差的主要方法。</a:t>
            </a:r>
            <a:endParaRPr lang="zh-CN" altLang="en-US" sz="2400"/>
          </a:p>
        </p:txBody>
      </p:sp>
      <p:grpSp>
        <p:nvGrpSpPr>
          <p:cNvPr id="6" name="组合 5">
            <a:extLst>
              <a:ext uri="{FF2B5EF4-FFF2-40B4-BE49-F238E27FC236}">
                <a16:creationId xmlns:a16="http://schemas.microsoft.com/office/drawing/2014/main" id="{3C2A23ED-7492-7E64-1080-952010F11DC1}"/>
              </a:ext>
            </a:extLst>
          </p:cNvPr>
          <p:cNvGrpSpPr/>
          <p:nvPr/>
        </p:nvGrpSpPr>
        <p:grpSpPr>
          <a:xfrm>
            <a:off x="284879" y="909333"/>
            <a:ext cx="5584823" cy="584776"/>
            <a:chOff x="419629" y="713565"/>
            <a:chExt cx="5400340" cy="524930"/>
          </a:xfrm>
        </p:grpSpPr>
        <p:grpSp>
          <p:nvGrpSpPr>
            <p:cNvPr id="7" name="组合 6">
              <a:extLst>
                <a:ext uri="{FF2B5EF4-FFF2-40B4-BE49-F238E27FC236}">
                  <a16:creationId xmlns:a16="http://schemas.microsoft.com/office/drawing/2014/main" id="{8983F77E-9B3D-19E1-A597-6F80C26644E9}"/>
                </a:ext>
              </a:extLst>
            </p:cNvPr>
            <p:cNvGrpSpPr/>
            <p:nvPr/>
          </p:nvGrpSpPr>
          <p:grpSpPr>
            <a:xfrm>
              <a:off x="419629" y="713565"/>
              <a:ext cx="366573" cy="428807"/>
              <a:chOff x="4009342" y="739452"/>
              <a:chExt cx="176119" cy="216543"/>
            </a:xfrm>
          </p:grpSpPr>
          <p:sp>
            <p:nvSpPr>
              <p:cNvPr id="9" name="六边形 8">
                <a:extLst>
                  <a:ext uri="{FF2B5EF4-FFF2-40B4-BE49-F238E27FC236}">
                    <a16:creationId xmlns:a16="http://schemas.microsoft.com/office/drawing/2014/main" id="{37AD3725-EACC-DD52-33F4-94BC86BC7635}"/>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0" name="六边形 9">
                <a:extLst>
                  <a:ext uri="{FF2B5EF4-FFF2-40B4-BE49-F238E27FC236}">
                    <a16:creationId xmlns:a16="http://schemas.microsoft.com/office/drawing/2014/main" id="{D0DF6648-5CFF-0DB3-3314-D77FDB67455D}"/>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8" name="文本框 10">
              <a:extLst>
                <a:ext uri="{FF2B5EF4-FFF2-40B4-BE49-F238E27FC236}">
                  <a16:creationId xmlns:a16="http://schemas.microsoft.com/office/drawing/2014/main" id="{C902474D-3F78-0B95-A85B-A2AD289B7DE6}"/>
                </a:ext>
              </a:extLst>
            </p:cNvPr>
            <p:cNvSpPr txBox="1"/>
            <p:nvPr/>
          </p:nvSpPr>
          <p:spPr>
            <a:xfrm>
              <a:off x="879647" y="713566"/>
              <a:ext cx="4940322"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随机误差分析（艾伦方差）</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0070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18</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08D5CADA-F103-56FA-44B1-226F6FBA789D}"/>
              </a:ext>
            </a:extLst>
          </p:cNvPr>
          <p:cNvGrpSpPr/>
          <p:nvPr/>
        </p:nvGrpSpPr>
        <p:grpSpPr>
          <a:xfrm>
            <a:off x="284879" y="909333"/>
            <a:ext cx="2301873" cy="584776"/>
            <a:chOff x="419629" y="713565"/>
            <a:chExt cx="2225836" cy="524930"/>
          </a:xfrm>
        </p:grpSpPr>
        <p:grpSp>
          <p:nvGrpSpPr>
            <p:cNvPr id="4" name="组合 3">
              <a:extLst>
                <a:ext uri="{FF2B5EF4-FFF2-40B4-BE49-F238E27FC236}">
                  <a16:creationId xmlns:a16="http://schemas.microsoft.com/office/drawing/2014/main" id="{2AAE709B-9535-325F-D410-49CA8FF530CD}"/>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9F7784AE-20A9-29F3-5FC5-41E56ADE681A}"/>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1CCB7B3F-C738-3983-FFC0-DE3BB10DDC18}"/>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62181FEB-5BFF-7E1D-2EB8-114B72402D46}"/>
                </a:ext>
              </a:extLst>
            </p:cNvPr>
            <p:cNvSpPr txBox="1"/>
            <p:nvPr/>
          </p:nvSpPr>
          <p:spPr>
            <a:xfrm>
              <a:off x="879647" y="713566"/>
              <a:ext cx="1765818"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艾伦方差</a:t>
              </a:r>
              <a:endParaRPr lang="zh-CN" altLang="en-US" sz="3200" b="1" dirty="0">
                <a:latin typeface="微软雅黑" panose="020B0503020204020204" pitchFamily="34" charset="-122"/>
                <a:ea typeface="微软雅黑" panose="020B0503020204020204" pitchFamily="34" charset="-122"/>
              </a:endParaRPr>
            </a:p>
          </p:txBody>
        </p:sp>
      </p:grpSp>
      <p:sp>
        <p:nvSpPr>
          <p:cNvPr id="9" name="文本框 8">
            <a:extLst>
              <a:ext uri="{FF2B5EF4-FFF2-40B4-BE49-F238E27FC236}">
                <a16:creationId xmlns:a16="http://schemas.microsoft.com/office/drawing/2014/main" id="{FBCA1E82-85C4-1A4A-B1DF-A98FB8DAA53E}"/>
              </a:ext>
            </a:extLst>
          </p:cNvPr>
          <p:cNvSpPr txBox="1"/>
          <p:nvPr/>
        </p:nvSpPr>
        <p:spPr>
          <a:xfrm>
            <a:off x="284878" y="1541505"/>
            <a:ext cx="11293641" cy="4524315"/>
          </a:xfrm>
          <a:prstGeom prst="rect">
            <a:avLst/>
          </a:prstGeom>
          <a:noFill/>
        </p:spPr>
        <p:txBody>
          <a:bodyPr wrap="square">
            <a:spAutoFit/>
          </a:bodyPr>
          <a:lstStyle/>
          <a:p>
            <a:r>
              <a:rPr lang="zh-CN" altLang="en-US" sz="2400">
                <a:latin typeface="Cambria Math" panose="02040503050406030204" pitchFamily="18" charset="0"/>
              </a:rPr>
              <a:t>    艾伦方差（</a:t>
            </a:r>
            <a:r>
              <a:rPr lang="en-US" altLang="zh-CN" sz="2400">
                <a:latin typeface="Cambria Math" panose="02040503050406030204" pitchFamily="18" charset="0"/>
              </a:rPr>
              <a:t>Allan</a:t>
            </a:r>
            <a:r>
              <a:rPr lang="zh-CN" altLang="en-US" sz="2400">
                <a:latin typeface="Cambria Math" panose="02040503050406030204" pitchFamily="18" charset="0"/>
              </a:rPr>
              <a:t>方差）是一种常用的误差分析方法，主要应用于时频分析和惯性导航领域。它用于描述待研究的误差时间序列在不同时间尺度上的波动水平（不稳定性），并可以通过分析</a:t>
            </a:r>
            <a:r>
              <a:rPr lang="en-US" altLang="zh-CN" sz="2400">
                <a:latin typeface="Cambria Math" panose="02040503050406030204" pitchFamily="18" charset="0"/>
              </a:rPr>
              <a:t>Allan</a:t>
            </a:r>
            <a:r>
              <a:rPr lang="zh-CN" altLang="en-US" sz="2400">
                <a:latin typeface="Cambria Math" panose="02040503050406030204" pitchFamily="18" charset="0"/>
              </a:rPr>
              <a:t>方差曲线的形状特征来识别其中包含的随机过程模型。</a:t>
            </a:r>
            <a:endParaRPr lang="en-US" altLang="zh-CN" sz="2400">
              <a:latin typeface="Cambria Math" panose="02040503050406030204" pitchFamily="18" charset="0"/>
            </a:endParaRPr>
          </a:p>
          <a:p>
            <a:r>
              <a:rPr lang="zh-CN" altLang="en-US" sz="2400"/>
              <a:t>    具体来说，</a:t>
            </a:r>
            <a:r>
              <a:rPr lang="en-US" altLang="zh-CN" sz="2400"/>
              <a:t>Allan</a:t>
            </a:r>
            <a:r>
              <a:rPr lang="zh-CN" altLang="en-US" sz="2400"/>
              <a:t>方差分析方法对中长期的随机波动具有很强的表现力，可以作为一个通用的时间序列分析工具。与传统的误差指标（如均值、标准差和方均根）相比，</a:t>
            </a:r>
            <a:r>
              <a:rPr lang="en-US" altLang="zh-CN" sz="2400"/>
              <a:t>Allan</a:t>
            </a:r>
            <a:r>
              <a:rPr lang="zh-CN" altLang="en-US" sz="2400"/>
              <a:t>方差能够精确提取误差序列在特定时间尺度上的波动情况。其计算步骤如下：</a:t>
            </a:r>
            <a:endParaRPr lang="en-US" altLang="zh-CN" sz="2400"/>
          </a:p>
          <a:p>
            <a:r>
              <a:rPr lang="en-US" altLang="zh-CN" sz="2400"/>
              <a:t>    1. </a:t>
            </a:r>
            <a:r>
              <a:rPr lang="zh-CN" altLang="en-US" sz="2400"/>
              <a:t>将整段长度为 </a:t>
            </a:r>
            <a:r>
              <a:rPr lang="en-US" altLang="zh-CN" sz="2400"/>
              <a:t>N </a:t>
            </a:r>
            <a:r>
              <a:rPr lang="zh-CN" altLang="en-US" sz="2400"/>
              <a:t>的误差序列按照感兴趣的时间尺度的长度 </a:t>
            </a:r>
            <a:r>
              <a:rPr lang="en-US" altLang="zh-CN" sz="2400"/>
              <a:t>m </a:t>
            </a:r>
            <a:r>
              <a:rPr lang="zh-CN" altLang="en-US" sz="2400"/>
              <a:t>进行分块，共分为 </a:t>
            </a:r>
            <a:r>
              <a:rPr lang="en-US" altLang="zh-CN" sz="2400"/>
              <a:t>k = N/m </a:t>
            </a:r>
            <a:r>
              <a:rPr lang="zh-CN" altLang="en-US" sz="2400"/>
              <a:t>块。</a:t>
            </a:r>
          </a:p>
          <a:p>
            <a:r>
              <a:rPr lang="en-US" altLang="zh-CN" sz="2400"/>
              <a:t>    2. </a:t>
            </a:r>
            <a:r>
              <a:rPr lang="zh-CN" altLang="en-US" sz="2400"/>
              <a:t>每块求平均值。</a:t>
            </a:r>
          </a:p>
          <a:p>
            <a:r>
              <a:rPr lang="en-US" altLang="zh-CN" sz="2400"/>
              <a:t>    3. </a:t>
            </a:r>
            <a:r>
              <a:rPr lang="zh-CN" altLang="en-US" sz="2400"/>
              <a:t>相邻块的平均值求差。</a:t>
            </a:r>
          </a:p>
          <a:p>
            <a:r>
              <a:rPr lang="en-US" altLang="zh-CN" sz="2400"/>
              <a:t>    4. </a:t>
            </a:r>
            <a:r>
              <a:rPr lang="zh-CN" altLang="en-US" sz="2400"/>
              <a:t>将所有差值进行统计，得到其均方值，并乘以 </a:t>
            </a:r>
            <a:r>
              <a:rPr lang="en-US" altLang="zh-CN" sz="2400"/>
              <a:t>1/2</a:t>
            </a:r>
            <a:r>
              <a:rPr lang="zh-CN" altLang="en-US" sz="2400"/>
              <a:t>。</a:t>
            </a:r>
          </a:p>
        </p:txBody>
      </p:sp>
    </p:spTree>
    <p:extLst>
      <p:ext uri="{BB962C8B-B14F-4D97-AF65-F5344CB8AC3E}">
        <p14:creationId xmlns:p14="http://schemas.microsoft.com/office/powerpoint/2010/main" val="284249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19</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08D5CADA-F103-56FA-44B1-226F6FBA789D}"/>
              </a:ext>
            </a:extLst>
          </p:cNvPr>
          <p:cNvGrpSpPr/>
          <p:nvPr/>
        </p:nvGrpSpPr>
        <p:grpSpPr>
          <a:xfrm>
            <a:off x="284879" y="909333"/>
            <a:ext cx="2301873" cy="584776"/>
            <a:chOff x="419629" y="713565"/>
            <a:chExt cx="2225836" cy="524930"/>
          </a:xfrm>
        </p:grpSpPr>
        <p:grpSp>
          <p:nvGrpSpPr>
            <p:cNvPr id="4" name="组合 3">
              <a:extLst>
                <a:ext uri="{FF2B5EF4-FFF2-40B4-BE49-F238E27FC236}">
                  <a16:creationId xmlns:a16="http://schemas.microsoft.com/office/drawing/2014/main" id="{2AAE709B-9535-325F-D410-49CA8FF530CD}"/>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9F7784AE-20A9-29F3-5FC5-41E56ADE681A}"/>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1CCB7B3F-C738-3983-FFC0-DE3BB10DDC18}"/>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62181FEB-5BFF-7E1D-2EB8-114B72402D46}"/>
                </a:ext>
              </a:extLst>
            </p:cNvPr>
            <p:cNvSpPr txBox="1"/>
            <p:nvPr/>
          </p:nvSpPr>
          <p:spPr>
            <a:xfrm>
              <a:off x="879647" y="713566"/>
              <a:ext cx="1765818"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艾伦方差</a:t>
              </a:r>
              <a:endParaRPr lang="zh-CN" altLang="en-US" sz="32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78638F8-8526-043C-B7D6-E72E8479B91C}"/>
                  </a:ext>
                </a:extLst>
              </p:cNvPr>
              <p:cNvSpPr txBox="1"/>
              <p:nvPr/>
            </p:nvSpPr>
            <p:spPr>
              <a:xfrm>
                <a:off x="2868329" y="1540005"/>
                <a:ext cx="6102416" cy="113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solidFill>
                                <a:srgbClr val="836967"/>
                              </a:solidFill>
                              <a:latin typeface="Cambria Math" panose="02040503050406030204" pitchFamily="18" charset="0"/>
                            </a:rPr>
                          </m:ctrlPr>
                        </m:sSupPr>
                        <m:e>
                          <m:r>
                            <a:rPr lang="zh-CN" altLang="en-US" sz="2400" i="1">
                              <a:latin typeface="Cambria Math" panose="02040503050406030204" pitchFamily="18" charset="0"/>
                            </a:rPr>
                            <m:t>𝜎</m:t>
                          </m:r>
                        </m:e>
                        <m:sup>
                          <m:r>
                            <a:rPr lang="zh-CN" altLang="en-US" sz="2400" i="0">
                              <a:latin typeface="Cambria Math" panose="02040503050406030204" pitchFamily="18" charset="0"/>
                            </a:rPr>
                            <m:t>2</m:t>
                          </m:r>
                        </m:sup>
                      </m:sSup>
                      <m:d>
                        <m:dPr>
                          <m:ctrlPr>
                            <a:rPr lang="zh-CN" altLang="en-US" sz="2400" i="1">
                              <a:latin typeface="Cambria Math" panose="02040503050406030204" pitchFamily="18" charset="0"/>
                            </a:rPr>
                          </m:ctrlPr>
                        </m:dPr>
                        <m:e>
                          <m:r>
                            <a:rPr lang="zh-CN" altLang="en-US" sz="2400" i="1">
                              <a:latin typeface="Cambria Math" panose="02040503050406030204" pitchFamily="18" charset="0"/>
                            </a:rPr>
                            <m:t>𝑦</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𝑘</m:t>
                              </m:r>
                              <m:r>
                                <a:rPr lang="zh-CN" altLang="en-US" sz="2400" i="0">
                                  <a:latin typeface="Cambria Math" panose="02040503050406030204" pitchFamily="18" charset="0"/>
                                </a:rPr>
                                <m:t>−1</m:t>
                              </m:r>
                            </m:e>
                          </m:d>
                        </m:den>
                      </m:f>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𝑘</m:t>
                          </m:r>
                        </m:sup>
                        <m:e>
                          <m:r>
                            <a:rPr lang="zh-CN" altLang="en-US" sz="2400" i="0">
                              <a:latin typeface="Cambria Math" panose="02040503050406030204" pitchFamily="18" charset="0"/>
                            </a:rPr>
                            <m:t> </m:t>
                          </m:r>
                        </m:e>
                      </m:nary>
                      <m:d>
                        <m:dPr>
                          <m:endChr m:val=""/>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𝑖</m:t>
                              </m:r>
                              <m:r>
                                <a:rPr lang="zh-CN" altLang="en-US" sz="2400" i="0">
                                  <a:latin typeface="Cambria Math" panose="02040503050406030204" pitchFamily="18" charset="0"/>
                                </a:rPr>
                                <m:t>+1</m:t>
                              </m:r>
                            </m:sub>
                          </m:sSub>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d>
                                <m:dPr>
                                  <m:begChr m:val=""/>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𝑖</m:t>
                                      </m:r>
                                    </m:sub>
                                  </m:sSub>
                                </m:e>
                              </m:d>
                            </m:e>
                            <m:sup>
                              <m:r>
                                <a:rPr lang="zh-CN" altLang="en-US" sz="2400" i="0">
                                  <a:latin typeface="Cambria Math" panose="02040503050406030204" pitchFamily="18" charset="0"/>
                                </a:rPr>
                                <m:t>2</m:t>
                              </m:r>
                            </m:sup>
                          </m:sSup>
                        </m:e>
                      </m:d>
                    </m:oMath>
                  </m:oMathPara>
                </a14:m>
                <a:endParaRPr lang="zh-CN" altLang="en-US"/>
              </a:p>
            </p:txBody>
          </p:sp>
        </mc:Choice>
        <mc:Fallback xmlns="">
          <p:sp>
            <p:nvSpPr>
              <p:cNvPr id="11" name="文本框 10">
                <a:extLst>
                  <a:ext uri="{FF2B5EF4-FFF2-40B4-BE49-F238E27FC236}">
                    <a16:creationId xmlns:a16="http://schemas.microsoft.com/office/drawing/2014/main" id="{178638F8-8526-043C-B7D6-E72E8479B91C}"/>
                  </a:ext>
                </a:extLst>
              </p:cNvPr>
              <p:cNvSpPr txBox="1">
                <a:spLocks noRot="1" noChangeAspect="1" noMove="1" noResize="1" noEditPoints="1" noAdjustHandles="1" noChangeArrowheads="1" noChangeShapeType="1" noTextEdit="1"/>
              </p:cNvSpPr>
              <p:nvPr/>
            </p:nvSpPr>
            <p:spPr>
              <a:xfrm>
                <a:off x="2868329" y="1540005"/>
                <a:ext cx="6102416" cy="1138260"/>
              </a:xfrm>
              <a:prstGeom prst="rect">
                <a:avLst/>
              </a:prstGeom>
              <a:blipFill>
                <a:blip r:embed="rId2"/>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66EC0376-5D9A-9885-7ACE-8B1A26D7F01F}"/>
              </a:ext>
            </a:extLst>
          </p:cNvPr>
          <p:cNvSpPr txBox="1"/>
          <p:nvPr/>
        </p:nvSpPr>
        <p:spPr>
          <a:xfrm>
            <a:off x="583447" y="2831242"/>
            <a:ext cx="11010066" cy="1200329"/>
          </a:xfrm>
          <a:prstGeom prst="rect">
            <a:avLst/>
          </a:prstGeom>
          <a:noFill/>
        </p:spPr>
        <p:txBody>
          <a:bodyPr wrap="square">
            <a:spAutoFit/>
          </a:bodyPr>
          <a:lstStyle/>
          <a:p>
            <a:r>
              <a:rPr lang="zh-CN" altLang="en-US" sz="2400" b="0" i="0">
                <a:solidFill>
                  <a:srgbClr val="000000"/>
                </a:solidFill>
                <a:effectLst/>
                <a:latin typeface="-apple-system"/>
              </a:rPr>
              <a:t>最后除以</a:t>
            </a:r>
            <a:r>
              <a:rPr lang="en-US" altLang="zh-CN" sz="2400" b="0" i="0">
                <a:solidFill>
                  <a:srgbClr val="000000"/>
                </a:solidFill>
                <a:effectLst/>
                <a:latin typeface="-apple-system"/>
              </a:rPr>
              <a:t>2(k-1)</a:t>
            </a:r>
            <a:r>
              <a:rPr lang="zh-CN" altLang="en-US" sz="2400" b="0" i="0">
                <a:solidFill>
                  <a:srgbClr val="000000"/>
                </a:solidFill>
                <a:effectLst/>
                <a:latin typeface="-apple-system"/>
              </a:rPr>
              <a:t>而不是</a:t>
            </a:r>
            <a:r>
              <a:rPr lang="en-US" altLang="zh-CN" sz="2400" b="0" i="0">
                <a:solidFill>
                  <a:srgbClr val="000000"/>
                </a:solidFill>
                <a:effectLst/>
                <a:latin typeface="-apple-system"/>
              </a:rPr>
              <a:t>2</a:t>
            </a:r>
            <a:r>
              <a:rPr lang="zh-CN" altLang="en-US" sz="2400" b="0" i="0">
                <a:solidFill>
                  <a:srgbClr val="000000"/>
                </a:solidFill>
                <a:effectLst/>
                <a:latin typeface="-apple-system"/>
              </a:rPr>
              <a:t>的原因是为了进行无偏估计（</a:t>
            </a:r>
            <a:r>
              <a:rPr lang="en-US" altLang="zh-CN" sz="2400" b="0" i="0">
                <a:solidFill>
                  <a:srgbClr val="000000"/>
                </a:solidFill>
                <a:effectLst/>
                <a:latin typeface="-apple-system"/>
              </a:rPr>
              <a:t>unbiased estimation</a:t>
            </a:r>
            <a:r>
              <a:rPr lang="zh-CN" altLang="en-US" sz="2400" b="0" i="0">
                <a:solidFill>
                  <a:srgbClr val="000000"/>
                </a:solidFill>
                <a:effectLst/>
                <a:latin typeface="-apple-system"/>
              </a:rPr>
              <a:t>）。在计算艾伦方差时，我们使用了相邻块的平均值之差的平方作为差值的度量。由于有</a:t>
            </a:r>
            <a:r>
              <a:rPr lang="en-US" altLang="zh-CN" sz="2400" b="0" i="0">
                <a:solidFill>
                  <a:srgbClr val="000000"/>
                </a:solidFill>
                <a:effectLst/>
                <a:latin typeface="-apple-system"/>
              </a:rPr>
              <a:t>k</a:t>
            </a:r>
            <a:r>
              <a:rPr lang="zh-CN" altLang="en-US" sz="2400" b="0" i="0">
                <a:solidFill>
                  <a:srgbClr val="000000"/>
                </a:solidFill>
                <a:effectLst/>
                <a:latin typeface="-apple-system"/>
              </a:rPr>
              <a:t>个块，相邻块之间有</a:t>
            </a:r>
            <a:r>
              <a:rPr lang="en-US" altLang="zh-CN" sz="2400" b="0" i="0">
                <a:solidFill>
                  <a:srgbClr val="000000"/>
                </a:solidFill>
                <a:effectLst/>
                <a:latin typeface="-apple-system"/>
              </a:rPr>
              <a:t>k-1</a:t>
            </a:r>
            <a:r>
              <a:rPr lang="zh-CN" altLang="en-US" sz="2400" b="0" i="0">
                <a:solidFill>
                  <a:srgbClr val="000000"/>
                </a:solidFill>
                <a:effectLst/>
                <a:latin typeface="-apple-system"/>
              </a:rPr>
              <a:t>个差值。</a:t>
            </a:r>
            <a:endParaRPr lang="zh-CN" altLang="en-US" sz="240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EA85574-CE8C-5B6C-8466-C61E8833587F}"/>
                  </a:ext>
                </a:extLst>
              </p:cNvPr>
              <p:cNvSpPr txBox="1"/>
              <p:nvPr/>
            </p:nvSpPr>
            <p:spPr>
              <a:xfrm>
                <a:off x="2868329" y="4449916"/>
                <a:ext cx="6102416" cy="9866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solidFill>
                          <a:latin typeface="Cambria Math" panose="02040503050406030204" pitchFamily="18" charset="0"/>
                        </a:rPr>
                        <m:t>其中</m:t>
                      </m:r>
                      <m:r>
                        <a:rPr lang="en-US" altLang="zh-CN" sz="2400" b="0" i="1" smtClean="0">
                          <a:solidFill>
                            <a:srgbClr val="836967"/>
                          </a:solidFill>
                          <a:latin typeface="Cambria Math" panose="02040503050406030204" pitchFamily="18" charset="0"/>
                        </a:rPr>
                        <m:t> </m:t>
                      </m:r>
                      <m:acc>
                        <m:accPr>
                          <m:chr m:val="̅"/>
                          <m:ctrlPr>
                            <a:rPr lang="zh-CN" altLang="en-US" sz="2400" i="1" smtClean="0">
                              <a:solidFill>
                                <a:srgbClr val="836967"/>
                              </a:solidFill>
                              <a:latin typeface="Cambria Math" panose="02040503050406030204" pitchFamily="18" charset="0"/>
                            </a:rPr>
                          </m:ctrlPr>
                        </m:accPr>
                        <m:e>
                          <m:r>
                            <a:rPr lang="zh-CN" altLang="en-US" sz="2400" i="1">
                              <a:latin typeface="Cambria Math" panose="02040503050406030204" pitchFamily="18" charset="0"/>
                            </a:rPr>
                            <m:t>𝑦</m:t>
                          </m:r>
                        </m:e>
                      </m:acc>
                      <m:r>
                        <a:rPr lang="zh-CN" altLang="en-US" sz="2400" i="1">
                          <a:latin typeface="Cambria Math" panose="02040503050406030204" pitchFamily="18" charset="0"/>
                        </a:rPr>
                        <m:t>𝑖</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𝑚</m:t>
                          </m:r>
                        </m:den>
                      </m:f>
                      <m:nary>
                        <m:naryPr>
                          <m:chr m:val="∑"/>
                          <m:grow m:val="on"/>
                          <m:subHide m:val="on"/>
                          <m:supHide m:val="on"/>
                          <m:ctrlPr>
                            <a:rPr lang="zh-CN" altLang="en-US" sz="2400" i="1">
                              <a:latin typeface="Cambria Math" panose="02040503050406030204" pitchFamily="18" charset="0"/>
                            </a:rPr>
                          </m:ctrlPr>
                        </m:naryPr>
                        <m:sub/>
                        <m:sup/>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𝑗</m:t>
                              </m:r>
                              <m:r>
                                <a:rPr lang="zh-CN" altLang="en-US" sz="2400" i="0">
                                  <a:latin typeface="Cambria Math" panose="02040503050406030204" pitchFamily="18" charset="0"/>
                                </a:rPr>
                                <m:t>=</m:t>
                              </m:r>
                              <m:r>
                                <a:rPr lang="zh-CN" altLang="en-US" sz="2400" i="1">
                                  <a:latin typeface="Cambria Math" panose="02040503050406030204" pitchFamily="18" charset="0"/>
                                </a:rPr>
                                <m:t>𝑖</m:t>
                              </m:r>
                            </m:e>
                            <m:sup>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𝑚</m:t>
                              </m:r>
                              <m:r>
                                <a:rPr lang="zh-CN" altLang="en-US" sz="2400" i="0">
                                  <a:latin typeface="Cambria Math" panose="02040503050406030204" pitchFamily="18" charset="0"/>
                                </a:rPr>
                                <m:t>−1</m:t>
                              </m:r>
                            </m:sup>
                          </m:sSup>
                        </m:e>
                      </m:nary>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a:rPr lang="zh-CN" altLang="en-US" sz="2400" i="1">
                          <a:latin typeface="Cambria Math" panose="02040503050406030204" pitchFamily="18" charset="0"/>
                        </a:rPr>
                        <m:t>𝑘</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𝑁</m:t>
                          </m:r>
                        </m:num>
                        <m:den>
                          <m:r>
                            <a:rPr lang="zh-CN" altLang="en-US" sz="2400" i="1">
                              <a:latin typeface="Cambria Math" panose="02040503050406030204" pitchFamily="18" charset="0"/>
                            </a:rPr>
                            <m:t>𝑚</m:t>
                          </m:r>
                        </m:den>
                      </m:f>
                    </m:oMath>
                  </m:oMathPara>
                </a14:m>
                <a:endParaRPr lang="zh-CN" altLang="en-US" sz="2400"/>
              </a:p>
            </p:txBody>
          </p:sp>
        </mc:Choice>
        <mc:Fallback xmlns="">
          <p:sp>
            <p:nvSpPr>
              <p:cNvPr id="15" name="文本框 14">
                <a:extLst>
                  <a:ext uri="{FF2B5EF4-FFF2-40B4-BE49-F238E27FC236}">
                    <a16:creationId xmlns:a16="http://schemas.microsoft.com/office/drawing/2014/main" id="{8EA85574-CE8C-5B6C-8466-C61E8833587F}"/>
                  </a:ext>
                </a:extLst>
              </p:cNvPr>
              <p:cNvSpPr txBox="1">
                <a:spLocks noRot="1" noChangeAspect="1" noMove="1" noResize="1" noEditPoints="1" noAdjustHandles="1" noChangeArrowheads="1" noChangeShapeType="1" noTextEdit="1"/>
              </p:cNvSpPr>
              <p:nvPr/>
            </p:nvSpPr>
            <p:spPr>
              <a:xfrm>
                <a:off x="2868329" y="4449916"/>
                <a:ext cx="6102416" cy="98668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236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2</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9C9B5F3A-4D42-C754-35C0-DC64DAF90833}"/>
              </a:ext>
            </a:extLst>
          </p:cNvPr>
          <p:cNvGrpSpPr/>
          <p:nvPr/>
        </p:nvGrpSpPr>
        <p:grpSpPr>
          <a:xfrm>
            <a:off x="284880" y="872729"/>
            <a:ext cx="1481136" cy="584776"/>
            <a:chOff x="419629" y="680707"/>
            <a:chExt cx="1432210" cy="524930"/>
          </a:xfrm>
        </p:grpSpPr>
        <p:grpSp>
          <p:nvGrpSpPr>
            <p:cNvPr id="8" name="组合 7">
              <a:extLst>
                <a:ext uri="{FF2B5EF4-FFF2-40B4-BE49-F238E27FC236}">
                  <a16:creationId xmlns:a16="http://schemas.microsoft.com/office/drawing/2014/main" id="{A2F624EE-C859-DE4B-E6F7-4E6A9807E931}"/>
                </a:ext>
              </a:extLst>
            </p:cNvPr>
            <p:cNvGrpSpPr/>
            <p:nvPr/>
          </p:nvGrpSpPr>
          <p:grpSpPr>
            <a:xfrm>
              <a:off x="419629" y="713565"/>
              <a:ext cx="366573" cy="428807"/>
              <a:chOff x="4009342" y="739452"/>
              <a:chExt cx="176119" cy="216543"/>
            </a:xfrm>
          </p:grpSpPr>
          <p:sp>
            <p:nvSpPr>
              <p:cNvPr id="10" name="六边形 9">
                <a:extLst>
                  <a:ext uri="{FF2B5EF4-FFF2-40B4-BE49-F238E27FC236}">
                    <a16:creationId xmlns:a16="http://schemas.microsoft.com/office/drawing/2014/main" id="{DA55C713-52B8-C64E-7C50-4A3B6F909B03}"/>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1" name="六边形 10">
                <a:extLst>
                  <a:ext uri="{FF2B5EF4-FFF2-40B4-BE49-F238E27FC236}">
                    <a16:creationId xmlns:a16="http://schemas.microsoft.com/office/drawing/2014/main" id="{32C3F163-4C3D-B111-AD4B-FC3B9D989E2B}"/>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9" name="文本框 10">
              <a:extLst>
                <a:ext uri="{FF2B5EF4-FFF2-40B4-BE49-F238E27FC236}">
                  <a16:creationId xmlns:a16="http://schemas.microsoft.com/office/drawing/2014/main" id="{BFD5D5B8-9848-5341-C1E8-8DD6779C91EB}"/>
                </a:ext>
              </a:extLst>
            </p:cNvPr>
            <p:cNvSpPr txBox="1"/>
            <p:nvPr/>
          </p:nvSpPr>
          <p:spPr>
            <a:xfrm>
              <a:off x="879647" y="680707"/>
              <a:ext cx="972192" cy="524930"/>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目录</a:t>
              </a:r>
              <a:endParaRPr lang="zh-CN" altLang="en-US" sz="3200" b="1" dirty="0">
                <a:latin typeface="微软雅黑" panose="020B0503020204020204" pitchFamily="34" charset="-122"/>
                <a:ea typeface="微软雅黑" panose="020B0503020204020204" pitchFamily="34" charset="-122"/>
              </a:endParaRPr>
            </a:p>
          </p:txBody>
        </p:sp>
      </p:grpSp>
      <p:sp>
        <p:nvSpPr>
          <p:cNvPr id="12" name="矩形 11">
            <a:extLst>
              <a:ext uri="{FF2B5EF4-FFF2-40B4-BE49-F238E27FC236}">
                <a16:creationId xmlns:a16="http://schemas.microsoft.com/office/drawing/2014/main" id="{ABE3E3B2-7052-62CF-6510-82D01BBC03E7}"/>
              </a:ext>
            </a:extLst>
          </p:cNvPr>
          <p:cNvSpPr/>
          <p:nvPr/>
        </p:nvSpPr>
        <p:spPr>
          <a:xfrm>
            <a:off x="365406" y="1723841"/>
            <a:ext cx="11411781" cy="3015697"/>
          </a:xfrm>
          <a:prstGeom prst="rect">
            <a:avLst/>
          </a:prstGeom>
        </p:spPr>
        <p:txBody>
          <a:bodyPr wrap="square">
            <a:spAutoFit/>
          </a:bodyPr>
          <a:lstStyle/>
          <a:p>
            <a:pPr marL="457200" indent="-457200">
              <a:lnSpc>
                <a:spcPct val="120000"/>
              </a:lnSpc>
              <a:buAutoNum type="arabicPeriod"/>
            </a:pPr>
            <a:r>
              <a:rPr lang="zh-CN" altLang="en-US" sz="2400" b="1">
                <a:latin typeface="微软雅黑" panose="020B0503020204020204" pitchFamily="34" charset="-122"/>
                <a:ea typeface="微软雅黑" panose="020B0503020204020204" pitchFamily="34" charset="-122"/>
              </a:rPr>
              <a:t>误差源分类及其说明</a:t>
            </a: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b="1">
                <a:latin typeface="微软雅黑" panose="020B0503020204020204" pitchFamily="34" charset="-122"/>
                <a:ea typeface="微软雅黑" panose="020B0503020204020204" pitchFamily="34" charset="-122"/>
              </a:rPr>
              <a:t>确定性误差分析</a:t>
            </a: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b="1">
                <a:latin typeface="微软雅黑" panose="020B0503020204020204" pitchFamily="34" charset="-122"/>
                <a:ea typeface="微软雅黑" panose="020B0503020204020204" pitchFamily="34" charset="-122"/>
              </a:rPr>
              <a:t>随机误差分析</a:t>
            </a:r>
            <a:endParaRPr lang="en-US" altLang="zh-CN" sz="24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000" b="1">
              <a:latin typeface="微软雅黑" panose="020B0503020204020204" pitchFamily="34" charset="-122"/>
              <a:ea typeface="微软雅黑" panose="020B0503020204020204" pitchFamily="34" charset="-122"/>
            </a:endParaRPr>
          </a:p>
          <a:p>
            <a:pPr marL="457200" indent="-457200">
              <a:lnSpc>
                <a:spcPct val="120000"/>
              </a:lnSpc>
              <a:buAutoNum type="arabicPeriod"/>
            </a:pP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8440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20</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08D5CADA-F103-56FA-44B1-226F6FBA789D}"/>
              </a:ext>
            </a:extLst>
          </p:cNvPr>
          <p:cNvGrpSpPr/>
          <p:nvPr/>
        </p:nvGrpSpPr>
        <p:grpSpPr>
          <a:xfrm>
            <a:off x="284879" y="909333"/>
            <a:ext cx="2301873" cy="584776"/>
            <a:chOff x="419629" y="713565"/>
            <a:chExt cx="2225836" cy="524930"/>
          </a:xfrm>
        </p:grpSpPr>
        <p:grpSp>
          <p:nvGrpSpPr>
            <p:cNvPr id="4" name="组合 3">
              <a:extLst>
                <a:ext uri="{FF2B5EF4-FFF2-40B4-BE49-F238E27FC236}">
                  <a16:creationId xmlns:a16="http://schemas.microsoft.com/office/drawing/2014/main" id="{2AAE709B-9535-325F-D410-49CA8FF530CD}"/>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9F7784AE-20A9-29F3-5FC5-41E56ADE681A}"/>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1CCB7B3F-C738-3983-FFC0-DE3BB10DDC18}"/>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62181FEB-5BFF-7E1D-2EB8-114B72402D46}"/>
                </a:ext>
              </a:extLst>
            </p:cNvPr>
            <p:cNvSpPr txBox="1"/>
            <p:nvPr/>
          </p:nvSpPr>
          <p:spPr>
            <a:xfrm>
              <a:off x="879647" y="713566"/>
              <a:ext cx="1765818"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艾伦方差</a:t>
              </a:r>
              <a:endParaRPr lang="zh-CN" altLang="en-US" sz="3200" b="1" dirty="0">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1D16D52E-CBC0-8413-06DA-2408BE8399FC}"/>
              </a:ext>
            </a:extLst>
          </p:cNvPr>
          <p:cNvSpPr txBox="1"/>
          <p:nvPr/>
        </p:nvSpPr>
        <p:spPr>
          <a:xfrm>
            <a:off x="365405" y="1541505"/>
            <a:ext cx="11228108" cy="1938992"/>
          </a:xfrm>
          <a:prstGeom prst="rect">
            <a:avLst/>
          </a:prstGeom>
          <a:noFill/>
        </p:spPr>
        <p:txBody>
          <a:bodyPr wrap="square">
            <a:spAutoFit/>
          </a:bodyPr>
          <a:lstStyle/>
          <a:p>
            <a:r>
              <a:rPr lang="zh-CN" altLang="en-US" sz="2400"/>
              <a:t>     传统的误差指标往往是采用误差均值，而艾伦方差刻画了待研究的误差时间序列在不同时间尺度上的波动水平，对差值序列统计其均方值，这样统计出来的就是介于1倍分块长度和2倍分块长度，这样在极小的时间片内的误差波动情况，不同时间尺度可以得到不同的随机过程。下图给出了传感器各种误差项与对数函数之间的关系：</a:t>
            </a:r>
          </a:p>
        </p:txBody>
      </p:sp>
      <p:pic>
        <p:nvPicPr>
          <p:cNvPr id="14" name="图片 13">
            <a:extLst>
              <a:ext uri="{FF2B5EF4-FFF2-40B4-BE49-F238E27FC236}">
                <a16:creationId xmlns:a16="http://schemas.microsoft.com/office/drawing/2014/main" id="{30682253-45C9-D76B-5A18-E288A1FE629F}"/>
              </a:ext>
            </a:extLst>
          </p:cNvPr>
          <p:cNvPicPr>
            <a:picLocks noChangeAspect="1"/>
          </p:cNvPicPr>
          <p:nvPr/>
        </p:nvPicPr>
        <p:blipFill>
          <a:blip r:embed="rId2"/>
          <a:stretch>
            <a:fillRect/>
          </a:stretch>
        </p:blipFill>
        <p:spPr>
          <a:xfrm>
            <a:off x="3086125" y="3072865"/>
            <a:ext cx="5613412" cy="3004836"/>
          </a:xfrm>
          <a:prstGeom prst="rect">
            <a:avLst/>
          </a:prstGeom>
        </p:spPr>
      </p:pic>
      <p:sp>
        <p:nvSpPr>
          <p:cNvPr id="16" name="文本框 15">
            <a:extLst>
              <a:ext uri="{FF2B5EF4-FFF2-40B4-BE49-F238E27FC236}">
                <a16:creationId xmlns:a16="http://schemas.microsoft.com/office/drawing/2014/main" id="{3A44DA38-11C2-5920-0B7A-E1964B6A70EA}"/>
              </a:ext>
            </a:extLst>
          </p:cNvPr>
          <p:cNvSpPr txBox="1"/>
          <p:nvPr/>
        </p:nvSpPr>
        <p:spPr>
          <a:xfrm>
            <a:off x="4300533" y="5957177"/>
            <a:ext cx="11228108" cy="461665"/>
          </a:xfrm>
          <a:prstGeom prst="rect">
            <a:avLst/>
          </a:prstGeom>
          <a:noFill/>
        </p:spPr>
        <p:txBody>
          <a:bodyPr wrap="square">
            <a:spAutoFit/>
          </a:bodyPr>
          <a:lstStyle/>
          <a:p>
            <a:r>
              <a:rPr lang="zh-CN" altLang="en-US" sz="2400"/>
              <a:t>     艾伦标准差曲线</a:t>
            </a:r>
          </a:p>
        </p:txBody>
      </p:sp>
    </p:spTree>
    <p:extLst>
      <p:ext uri="{BB962C8B-B14F-4D97-AF65-F5344CB8AC3E}">
        <p14:creationId xmlns:p14="http://schemas.microsoft.com/office/powerpoint/2010/main" val="400094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21</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08D5CADA-F103-56FA-44B1-226F6FBA789D}"/>
              </a:ext>
            </a:extLst>
          </p:cNvPr>
          <p:cNvGrpSpPr/>
          <p:nvPr/>
        </p:nvGrpSpPr>
        <p:grpSpPr>
          <a:xfrm>
            <a:off x="284879" y="909333"/>
            <a:ext cx="2301873" cy="584776"/>
            <a:chOff x="419629" y="713565"/>
            <a:chExt cx="2225836" cy="524930"/>
          </a:xfrm>
        </p:grpSpPr>
        <p:grpSp>
          <p:nvGrpSpPr>
            <p:cNvPr id="4" name="组合 3">
              <a:extLst>
                <a:ext uri="{FF2B5EF4-FFF2-40B4-BE49-F238E27FC236}">
                  <a16:creationId xmlns:a16="http://schemas.microsoft.com/office/drawing/2014/main" id="{2AAE709B-9535-325F-D410-49CA8FF530CD}"/>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9F7784AE-20A9-29F3-5FC5-41E56ADE681A}"/>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1CCB7B3F-C738-3983-FFC0-DE3BB10DDC18}"/>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62181FEB-5BFF-7E1D-2EB8-114B72402D46}"/>
                </a:ext>
              </a:extLst>
            </p:cNvPr>
            <p:cNvSpPr txBox="1"/>
            <p:nvPr/>
          </p:nvSpPr>
          <p:spPr>
            <a:xfrm>
              <a:off x="879647" y="713566"/>
              <a:ext cx="1765818"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艾伦方差</a:t>
              </a:r>
              <a:endParaRPr lang="zh-CN" altLang="en-US" sz="3200" b="1" dirty="0">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778AAC87-BDFF-D6C9-0944-08E3779934A8}"/>
              </a:ext>
            </a:extLst>
          </p:cNvPr>
          <p:cNvSpPr txBox="1"/>
          <p:nvPr/>
        </p:nvSpPr>
        <p:spPr>
          <a:xfrm>
            <a:off x="365405" y="1760704"/>
            <a:ext cx="11228108" cy="830997"/>
          </a:xfrm>
          <a:prstGeom prst="rect">
            <a:avLst/>
          </a:prstGeom>
          <a:noFill/>
        </p:spPr>
        <p:txBody>
          <a:bodyPr wrap="square">
            <a:spAutoFit/>
          </a:bodyPr>
          <a:lstStyle/>
          <a:p>
            <a:r>
              <a:rPr lang="en-US" altLang="zh-CN" sz="2400" dirty="0" err="1"/>
              <a:t>Allon</a:t>
            </a:r>
            <a:r>
              <a:rPr lang="zh-CN" altLang="en-US" sz="2400" dirty="0"/>
              <a:t>标准差曲线图常用来描述频率稳定性与相关时间关系，通过曲线不同斜率可以辨别出信号中的不同噪声项。</a:t>
            </a:r>
          </a:p>
        </p:txBody>
      </p:sp>
      <p:pic>
        <p:nvPicPr>
          <p:cNvPr id="14" name="图片 13">
            <a:extLst>
              <a:ext uri="{FF2B5EF4-FFF2-40B4-BE49-F238E27FC236}">
                <a16:creationId xmlns:a16="http://schemas.microsoft.com/office/drawing/2014/main" id="{E52A863C-3FDA-5D0E-C076-1CF33285DC51}"/>
              </a:ext>
            </a:extLst>
          </p:cNvPr>
          <p:cNvPicPr>
            <a:picLocks noChangeAspect="1"/>
          </p:cNvPicPr>
          <p:nvPr/>
        </p:nvPicPr>
        <p:blipFill>
          <a:blip r:embed="rId2"/>
          <a:stretch>
            <a:fillRect/>
          </a:stretch>
        </p:blipFill>
        <p:spPr>
          <a:xfrm>
            <a:off x="1526521" y="3387144"/>
            <a:ext cx="8905875" cy="2882827"/>
          </a:xfrm>
          <a:prstGeom prst="rect">
            <a:avLst/>
          </a:prstGeom>
        </p:spPr>
      </p:pic>
      <p:sp>
        <p:nvSpPr>
          <p:cNvPr id="18" name="文本框 17">
            <a:extLst>
              <a:ext uri="{FF2B5EF4-FFF2-40B4-BE49-F238E27FC236}">
                <a16:creationId xmlns:a16="http://schemas.microsoft.com/office/drawing/2014/main" id="{B53EBEAA-8497-C21F-CD20-10F7BE84471C}"/>
              </a:ext>
            </a:extLst>
          </p:cNvPr>
          <p:cNvSpPr txBox="1"/>
          <p:nvPr/>
        </p:nvSpPr>
        <p:spPr>
          <a:xfrm>
            <a:off x="4267116" y="2987034"/>
            <a:ext cx="3657768" cy="400110"/>
          </a:xfrm>
          <a:prstGeom prst="rect">
            <a:avLst/>
          </a:prstGeom>
          <a:noFill/>
        </p:spPr>
        <p:txBody>
          <a:bodyPr wrap="square">
            <a:spAutoFit/>
          </a:bodyPr>
          <a:lstStyle/>
          <a:p>
            <a:r>
              <a:rPr lang="zh-CN" altLang="en-US" sz="2000"/>
              <a:t>随机误差与方差对应表</a:t>
            </a:r>
          </a:p>
        </p:txBody>
      </p:sp>
    </p:spTree>
    <p:extLst>
      <p:ext uri="{BB962C8B-B14F-4D97-AF65-F5344CB8AC3E}">
        <p14:creationId xmlns:p14="http://schemas.microsoft.com/office/powerpoint/2010/main" val="56980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22</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602F16F3-079B-43D5-97A6-4BAFD74D8D55}"/>
              </a:ext>
            </a:extLst>
          </p:cNvPr>
          <p:cNvGrpSpPr/>
          <p:nvPr/>
        </p:nvGrpSpPr>
        <p:grpSpPr>
          <a:xfrm>
            <a:off x="284879" y="909333"/>
            <a:ext cx="2301873" cy="584776"/>
            <a:chOff x="419629" y="713565"/>
            <a:chExt cx="2225836" cy="524930"/>
          </a:xfrm>
        </p:grpSpPr>
        <p:grpSp>
          <p:nvGrpSpPr>
            <p:cNvPr id="7" name="组合 6">
              <a:extLst>
                <a:ext uri="{FF2B5EF4-FFF2-40B4-BE49-F238E27FC236}">
                  <a16:creationId xmlns:a16="http://schemas.microsoft.com/office/drawing/2014/main" id="{90A20D59-C4DD-43F1-83A1-6E5B2939672C}"/>
                </a:ext>
              </a:extLst>
            </p:cNvPr>
            <p:cNvGrpSpPr/>
            <p:nvPr/>
          </p:nvGrpSpPr>
          <p:grpSpPr>
            <a:xfrm>
              <a:off x="419629" y="713565"/>
              <a:ext cx="366573" cy="428807"/>
              <a:chOff x="4009342" y="739452"/>
              <a:chExt cx="176119" cy="216543"/>
            </a:xfrm>
          </p:grpSpPr>
          <p:sp>
            <p:nvSpPr>
              <p:cNvPr id="10" name="六边形 9">
                <a:extLst>
                  <a:ext uri="{FF2B5EF4-FFF2-40B4-BE49-F238E27FC236}">
                    <a16:creationId xmlns:a16="http://schemas.microsoft.com/office/drawing/2014/main" id="{3FDCD404-09E5-4302-8B78-EF0EA1190C2E}"/>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1" name="六边形 10">
                <a:extLst>
                  <a:ext uri="{FF2B5EF4-FFF2-40B4-BE49-F238E27FC236}">
                    <a16:creationId xmlns:a16="http://schemas.microsoft.com/office/drawing/2014/main" id="{0731F21E-AC4B-4185-899E-5A90DE38E7F1}"/>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8" name="文本框 10">
              <a:extLst>
                <a:ext uri="{FF2B5EF4-FFF2-40B4-BE49-F238E27FC236}">
                  <a16:creationId xmlns:a16="http://schemas.microsoft.com/office/drawing/2014/main" id="{3D10DDC2-4902-492F-87E1-6E84F45A433A}"/>
                </a:ext>
              </a:extLst>
            </p:cNvPr>
            <p:cNvSpPr txBox="1"/>
            <p:nvPr/>
          </p:nvSpPr>
          <p:spPr>
            <a:xfrm>
              <a:off x="879647" y="713566"/>
              <a:ext cx="1765818" cy="524929"/>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参考文献</a:t>
              </a:r>
            </a:p>
          </p:txBody>
        </p:sp>
      </p:grpSp>
      <p:sp>
        <p:nvSpPr>
          <p:cNvPr id="12" name="文本框 11">
            <a:extLst>
              <a:ext uri="{FF2B5EF4-FFF2-40B4-BE49-F238E27FC236}">
                <a16:creationId xmlns:a16="http://schemas.microsoft.com/office/drawing/2014/main" id="{039ACD76-01C4-40BE-AE1C-7FB83674DA9F}"/>
              </a:ext>
            </a:extLst>
          </p:cNvPr>
          <p:cNvSpPr txBox="1"/>
          <p:nvPr/>
        </p:nvSpPr>
        <p:spPr>
          <a:xfrm>
            <a:off x="365405" y="2189072"/>
            <a:ext cx="11228108" cy="1569660"/>
          </a:xfrm>
          <a:prstGeom prst="rect">
            <a:avLst/>
          </a:prstGeom>
          <a:noFill/>
        </p:spPr>
        <p:txBody>
          <a:bodyPr wrap="square">
            <a:spAutoFit/>
          </a:bodyPr>
          <a:lstStyle/>
          <a:p>
            <a:pPr algn="just"/>
            <a:r>
              <a:rPr lang="en-US" altLang="zh-CN" sz="2400" dirty="0"/>
              <a:t>[1] </a:t>
            </a:r>
            <a:r>
              <a:rPr lang="zh-CN" altLang="en-US" sz="2400" dirty="0"/>
              <a:t>薛媛婷</a:t>
            </a:r>
            <a:r>
              <a:rPr lang="en-US" altLang="zh-CN" sz="2400" dirty="0"/>
              <a:t>.</a:t>
            </a:r>
            <a:r>
              <a:rPr lang="zh-CN" altLang="en-US" sz="2400" dirty="0"/>
              <a:t> 惯性测量单元分布式标定方法研究</a:t>
            </a:r>
            <a:r>
              <a:rPr lang="en-US" altLang="zh-CN" sz="2400" dirty="0"/>
              <a:t>[D]. </a:t>
            </a:r>
            <a:r>
              <a:rPr lang="zh-CN" altLang="en-US" sz="2400" dirty="0"/>
              <a:t>中北大学</a:t>
            </a:r>
            <a:r>
              <a:rPr lang="en-US" altLang="zh-CN" sz="2400" dirty="0"/>
              <a:t>, 2023. DOI: 10. 27470/d. </a:t>
            </a:r>
            <a:r>
              <a:rPr lang="en-US" altLang="zh-CN" sz="2400" dirty="0" err="1"/>
              <a:t>cnki</a:t>
            </a:r>
            <a:r>
              <a:rPr lang="en-US" altLang="zh-CN" sz="2400" dirty="0"/>
              <a:t>. </a:t>
            </a:r>
            <a:r>
              <a:rPr lang="en-US" altLang="zh-CN" sz="2400" dirty="0" err="1"/>
              <a:t>ghbgc</a:t>
            </a:r>
            <a:r>
              <a:rPr lang="en-US" altLang="zh-CN" sz="2400" dirty="0"/>
              <a:t>. 2023. 000666.</a:t>
            </a:r>
          </a:p>
          <a:p>
            <a:pPr algn="just"/>
            <a:r>
              <a:rPr lang="en-US" altLang="zh-CN" sz="2400" dirty="0"/>
              <a:t>[2]</a:t>
            </a:r>
            <a:r>
              <a:rPr lang="zh-CN" altLang="en-US" sz="2400" dirty="0"/>
              <a:t>刘际田</a:t>
            </a:r>
            <a:r>
              <a:rPr lang="en-US" altLang="zh-CN" sz="2400" dirty="0"/>
              <a:t>. </a:t>
            </a:r>
            <a:r>
              <a:rPr lang="zh-CN" altLang="en-US" sz="2400" dirty="0"/>
              <a:t>机器人试验场位姿测量系统研制</a:t>
            </a:r>
            <a:r>
              <a:rPr lang="en-US" altLang="zh-CN" sz="2400" dirty="0"/>
              <a:t>[D]. </a:t>
            </a:r>
            <a:r>
              <a:rPr lang="zh-CN" altLang="en-US" sz="2400" dirty="0"/>
              <a:t>西安工业大学</a:t>
            </a:r>
            <a:r>
              <a:rPr lang="en-US" altLang="zh-CN" sz="2400" dirty="0"/>
              <a:t>, 2023. DOI: 10. 27391/d. </a:t>
            </a:r>
            <a:r>
              <a:rPr lang="en-US" altLang="zh-CN" sz="2400" dirty="0" err="1"/>
              <a:t>cnki</a:t>
            </a:r>
            <a:r>
              <a:rPr lang="en-US" altLang="zh-CN" sz="2400" dirty="0"/>
              <a:t>. </a:t>
            </a:r>
            <a:r>
              <a:rPr lang="en-US" altLang="zh-CN" sz="2400" dirty="0" err="1"/>
              <a:t>gxagu</a:t>
            </a:r>
            <a:r>
              <a:rPr lang="en-US" altLang="zh-CN" sz="2400" dirty="0"/>
              <a:t>. 2023. 000606.</a:t>
            </a:r>
            <a:endParaRPr lang="zh-CN" altLang="en-US" sz="2400" dirty="0"/>
          </a:p>
        </p:txBody>
      </p:sp>
    </p:spTree>
    <p:extLst>
      <p:ext uri="{BB962C8B-B14F-4D97-AF65-F5344CB8AC3E}">
        <p14:creationId xmlns:p14="http://schemas.microsoft.com/office/powerpoint/2010/main" val="1908330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23</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4FD7B9B-7F77-E2CD-6291-141B85FB9E3B}"/>
              </a:ext>
            </a:extLst>
          </p:cNvPr>
          <p:cNvSpPr txBox="1"/>
          <p:nvPr/>
        </p:nvSpPr>
        <p:spPr>
          <a:xfrm>
            <a:off x="4080756" y="2875002"/>
            <a:ext cx="3657955" cy="1107996"/>
          </a:xfrm>
          <a:prstGeom prst="rect">
            <a:avLst/>
          </a:prstGeom>
          <a:noFill/>
        </p:spPr>
        <p:txBody>
          <a:bodyPr wrap="square">
            <a:spAutoFit/>
          </a:bodyPr>
          <a:lstStyle/>
          <a:p>
            <a:r>
              <a:rPr lang="zh-CN" altLang="en-US" sz="6600"/>
              <a:t>谢谢聆听！</a:t>
            </a:r>
          </a:p>
        </p:txBody>
      </p:sp>
    </p:spTree>
    <p:extLst>
      <p:ext uri="{BB962C8B-B14F-4D97-AF65-F5344CB8AC3E}">
        <p14:creationId xmlns:p14="http://schemas.microsoft.com/office/powerpoint/2010/main" val="38736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3</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9C9B5F3A-4D42-C754-35C0-DC64DAF90833}"/>
              </a:ext>
            </a:extLst>
          </p:cNvPr>
          <p:cNvGrpSpPr/>
          <p:nvPr/>
        </p:nvGrpSpPr>
        <p:grpSpPr>
          <a:xfrm>
            <a:off x="3457476" y="2924319"/>
            <a:ext cx="5277047" cy="1200329"/>
            <a:chOff x="419629" y="680707"/>
            <a:chExt cx="5102732" cy="1077488"/>
          </a:xfrm>
        </p:grpSpPr>
        <p:grpSp>
          <p:nvGrpSpPr>
            <p:cNvPr id="8" name="组合 7">
              <a:extLst>
                <a:ext uri="{FF2B5EF4-FFF2-40B4-BE49-F238E27FC236}">
                  <a16:creationId xmlns:a16="http://schemas.microsoft.com/office/drawing/2014/main" id="{A2F624EE-C859-DE4B-E6F7-4E6A9807E931}"/>
                </a:ext>
              </a:extLst>
            </p:cNvPr>
            <p:cNvGrpSpPr/>
            <p:nvPr/>
          </p:nvGrpSpPr>
          <p:grpSpPr>
            <a:xfrm>
              <a:off x="419629" y="713565"/>
              <a:ext cx="366573" cy="428807"/>
              <a:chOff x="4009342" y="739452"/>
              <a:chExt cx="176119" cy="216543"/>
            </a:xfrm>
          </p:grpSpPr>
          <p:sp>
            <p:nvSpPr>
              <p:cNvPr id="10" name="六边形 9">
                <a:extLst>
                  <a:ext uri="{FF2B5EF4-FFF2-40B4-BE49-F238E27FC236}">
                    <a16:creationId xmlns:a16="http://schemas.microsoft.com/office/drawing/2014/main" id="{DA55C713-52B8-C64E-7C50-4A3B6F909B03}"/>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1" name="六边形 10">
                <a:extLst>
                  <a:ext uri="{FF2B5EF4-FFF2-40B4-BE49-F238E27FC236}">
                    <a16:creationId xmlns:a16="http://schemas.microsoft.com/office/drawing/2014/main" id="{32C3F163-4C3D-B111-AD4B-FC3B9D989E2B}"/>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9" name="文本框 10">
              <a:extLst>
                <a:ext uri="{FF2B5EF4-FFF2-40B4-BE49-F238E27FC236}">
                  <a16:creationId xmlns:a16="http://schemas.microsoft.com/office/drawing/2014/main" id="{BFD5D5B8-9848-5341-C1E8-8DD6779C91EB}"/>
                </a:ext>
              </a:extLst>
            </p:cNvPr>
            <p:cNvSpPr txBox="1"/>
            <p:nvPr/>
          </p:nvSpPr>
          <p:spPr>
            <a:xfrm>
              <a:off x="879647" y="680707"/>
              <a:ext cx="4642714" cy="1077488"/>
            </a:xfrm>
            <a:prstGeom prst="rect">
              <a:avLst/>
            </a:prstGeom>
            <a:noFill/>
          </p:spPr>
          <p:txBody>
            <a:bodyPr wrap="none" rtlCol="0">
              <a:spAutoFit/>
            </a:bodyPr>
            <a:lstStyle/>
            <a:p>
              <a:r>
                <a:rPr lang="zh-CN" altLang="en-US" sz="4000" b="1">
                  <a:latin typeface="微软雅黑" panose="020B0503020204020204" pitchFamily="34" charset="-122"/>
                  <a:ea typeface="微软雅黑" panose="020B0503020204020204" pitchFamily="34" charset="-122"/>
                </a:rPr>
                <a:t>误差源分类及其说明</a:t>
              </a:r>
            </a:p>
            <a:p>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9803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4</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653320C-7EB6-3C25-980B-A780C692497C}"/>
              </a:ext>
            </a:extLst>
          </p:cNvPr>
          <p:cNvGrpSpPr/>
          <p:nvPr/>
        </p:nvGrpSpPr>
        <p:grpSpPr>
          <a:xfrm>
            <a:off x="284879" y="909333"/>
            <a:ext cx="3943349" cy="584776"/>
            <a:chOff x="419629" y="713565"/>
            <a:chExt cx="3813089" cy="524930"/>
          </a:xfrm>
        </p:grpSpPr>
        <p:grpSp>
          <p:nvGrpSpPr>
            <p:cNvPr id="4" name="组合 3">
              <a:extLst>
                <a:ext uri="{FF2B5EF4-FFF2-40B4-BE49-F238E27FC236}">
                  <a16:creationId xmlns:a16="http://schemas.microsoft.com/office/drawing/2014/main" id="{8CCA21D8-1379-B6E4-5306-F0C5BBAD416C}"/>
                </a:ext>
              </a:extLst>
            </p:cNvPr>
            <p:cNvGrpSpPr/>
            <p:nvPr/>
          </p:nvGrpSpPr>
          <p:grpSpPr>
            <a:xfrm>
              <a:off x="419629" y="713565"/>
              <a:ext cx="366573" cy="428807"/>
              <a:chOff x="4009342" y="739452"/>
              <a:chExt cx="176119" cy="216543"/>
            </a:xfrm>
          </p:grpSpPr>
          <p:sp>
            <p:nvSpPr>
              <p:cNvPr id="7" name="六边形 6">
                <a:extLst>
                  <a:ext uri="{FF2B5EF4-FFF2-40B4-BE49-F238E27FC236}">
                    <a16:creationId xmlns:a16="http://schemas.microsoft.com/office/drawing/2014/main" id="{0ADDF886-5D96-085B-4D52-C459E5014321}"/>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8" name="六边形 7">
                <a:extLst>
                  <a:ext uri="{FF2B5EF4-FFF2-40B4-BE49-F238E27FC236}">
                    <a16:creationId xmlns:a16="http://schemas.microsoft.com/office/drawing/2014/main" id="{17029952-FFA5-2517-3F1A-664A7EDBB09E}"/>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6" name="文本框 10">
              <a:extLst>
                <a:ext uri="{FF2B5EF4-FFF2-40B4-BE49-F238E27FC236}">
                  <a16:creationId xmlns:a16="http://schemas.microsoft.com/office/drawing/2014/main" id="{DA5D6C86-A294-B3F4-CFA7-2449BC631BE6}"/>
                </a:ext>
              </a:extLst>
            </p:cNvPr>
            <p:cNvSpPr txBox="1"/>
            <p:nvPr/>
          </p:nvSpPr>
          <p:spPr>
            <a:xfrm>
              <a:off x="879647" y="713566"/>
              <a:ext cx="3353071"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误差源分类及说明</a:t>
              </a:r>
              <a:endParaRPr lang="zh-CN" altLang="en-US" sz="3200" b="1" dirty="0">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53A3CDBA-9D37-EE3C-8B79-0B7DE0F7B34C}"/>
              </a:ext>
            </a:extLst>
          </p:cNvPr>
          <p:cNvSpPr txBox="1"/>
          <p:nvPr/>
        </p:nvSpPr>
        <p:spPr>
          <a:xfrm>
            <a:off x="284879" y="1611981"/>
            <a:ext cx="11380940" cy="1200329"/>
          </a:xfrm>
          <a:prstGeom prst="rect">
            <a:avLst/>
          </a:prstGeom>
          <a:noFill/>
        </p:spPr>
        <p:txBody>
          <a:bodyPr wrap="square" rtlCol="0">
            <a:spAutoFit/>
          </a:bodyPr>
          <a:lstStyle/>
          <a:p>
            <a:r>
              <a:rPr lang="en-US" altLang="zh-CN" sz="2400" dirty="0"/>
              <a:t>    IMU </a:t>
            </a:r>
            <a:r>
              <a:rPr lang="zh-CN" altLang="en-US" sz="2400" dirty="0"/>
              <a:t>主要是由三轴加速度计和三轴陀螺仪构成。惯性器件的误差有很多，几乎每项误差都会随着时间累积对系统导航性能产生较大的影响。器件的误差主要可以分为两大类，如下</a:t>
            </a:r>
            <a:r>
              <a:rPr lang="zh-CN" altLang="en-US" sz="2000" dirty="0"/>
              <a:t>：</a:t>
            </a:r>
          </a:p>
        </p:txBody>
      </p:sp>
      <p:pic>
        <p:nvPicPr>
          <p:cNvPr id="14" name="图片 13">
            <a:extLst>
              <a:ext uri="{FF2B5EF4-FFF2-40B4-BE49-F238E27FC236}">
                <a16:creationId xmlns:a16="http://schemas.microsoft.com/office/drawing/2014/main" id="{8EF19CD1-CC0F-7469-9B8B-4873F436B68D}"/>
              </a:ext>
            </a:extLst>
          </p:cNvPr>
          <p:cNvPicPr>
            <a:picLocks noChangeAspect="1"/>
          </p:cNvPicPr>
          <p:nvPr/>
        </p:nvPicPr>
        <p:blipFill>
          <a:blip r:embed="rId2"/>
          <a:stretch>
            <a:fillRect/>
          </a:stretch>
        </p:blipFill>
        <p:spPr>
          <a:xfrm>
            <a:off x="3088030" y="2551444"/>
            <a:ext cx="6015940" cy="2831402"/>
          </a:xfrm>
          <a:prstGeom prst="rect">
            <a:avLst/>
          </a:prstGeom>
        </p:spPr>
      </p:pic>
      <p:sp>
        <p:nvSpPr>
          <p:cNvPr id="15" name="文本框 14">
            <a:extLst>
              <a:ext uri="{FF2B5EF4-FFF2-40B4-BE49-F238E27FC236}">
                <a16:creationId xmlns:a16="http://schemas.microsoft.com/office/drawing/2014/main" id="{C14BF199-C498-5FD4-29FA-0F198224315A}"/>
              </a:ext>
            </a:extLst>
          </p:cNvPr>
          <p:cNvSpPr txBox="1"/>
          <p:nvPr/>
        </p:nvSpPr>
        <p:spPr>
          <a:xfrm>
            <a:off x="284879" y="5379279"/>
            <a:ext cx="11380940" cy="1138773"/>
          </a:xfrm>
          <a:prstGeom prst="rect">
            <a:avLst/>
          </a:prstGeom>
          <a:noFill/>
        </p:spPr>
        <p:txBody>
          <a:bodyPr wrap="square" rtlCol="0">
            <a:spAutoFit/>
          </a:bodyPr>
          <a:lstStyle/>
          <a:p>
            <a:r>
              <a:rPr lang="zh-CN" altLang="en-US" sz="2400"/>
              <a:t>    确定性误差可以通过建立合理的模型进行标定及补偿，从而达到消除误差的目的；随机误差一般采用艾伦方差来进行补偿。</a:t>
            </a:r>
          </a:p>
          <a:p>
            <a:endParaRPr lang="zh-CN" altLang="en-US" sz="2000"/>
          </a:p>
        </p:txBody>
      </p:sp>
    </p:spTree>
    <p:extLst>
      <p:ext uri="{BB962C8B-B14F-4D97-AF65-F5344CB8AC3E}">
        <p14:creationId xmlns:p14="http://schemas.microsoft.com/office/powerpoint/2010/main" val="204802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5</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9C9B5F3A-4D42-C754-35C0-DC64DAF90833}"/>
              </a:ext>
            </a:extLst>
          </p:cNvPr>
          <p:cNvGrpSpPr/>
          <p:nvPr/>
        </p:nvGrpSpPr>
        <p:grpSpPr>
          <a:xfrm>
            <a:off x="3457476" y="2924319"/>
            <a:ext cx="4251126" cy="1200329"/>
            <a:chOff x="419629" y="680707"/>
            <a:chExt cx="4110699" cy="1077488"/>
          </a:xfrm>
        </p:grpSpPr>
        <p:grpSp>
          <p:nvGrpSpPr>
            <p:cNvPr id="8" name="组合 7">
              <a:extLst>
                <a:ext uri="{FF2B5EF4-FFF2-40B4-BE49-F238E27FC236}">
                  <a16:creationId xmlns:a16="http://schemas.microsoft.com/office/drawing/2014/main" id="{A2F624EE-C859-DE4B-E6F7-4E6A9807E931}"/>
                </a:ext>
              </a:extLst>
            </p:cNvPr>
            <p:cNvGrpSpPr/>
            <p:nvPr/>
          </p:nvGrpSpPr>
          <p:grpSpPr>
            <a:xfrm>
              <a:off x="419629" y="713565"/>
              <a:ext cx="366573" cy="428807"/>
              <a:chOff x="4009342" y="739452"/>
              <a:chExt cx="176119" cy="216543"/>
            </a:xfrm>
          </p:grpSpPr>
          <p:sp>
            <p:nvSpPr>
              <p:cNvPr id="10" name="六边形 9">
                <a:extLst>
                  <a:ext uri="{FF2B5EF4-FFF2-40B4-BE49-F238E27FC236}">
                    <a16:creationId xmlns:a16="http://schemas.microsoft.com/office/drawing/2014/main" id="{DA55C713-52B8-C64E-7C50-4A3B6F909B03}"/>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1" name="六边形 10">
                <a:extLst>
                  <a:ext uri="{FF2B5EF4-FFF2-40B4-BE49-F238E27FC236}">
                    <a16:creationId xmlns:a16="http://schemas.microsoft.com/office/drawing/2014/main" id="{32C3F163-4C3D-B111-AD4B-FC3B9D989E2B}"/>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9" name="文本框 10">
              <a:extLst>
                <a:ext uri="{FF2B5EF4-FFF2-40B4-BE49-F238E27FC236}">
                  <a16:creationId xmlns:a16="http://schemas.microsoft.com/office/drawing/2014/main" id="{BFD5D5B8-9848-5341-C1E8-8DD6779C91EB}"/>
                </a:ext>
              </a:extLst>
            </p:cNvPr>
            <p:cNvSpPr txBox="1"/>
            <p:nvPr/>
          </p:nvSpPr>
          <p:spPr>
            <a:xfrm>
              <a:off x="879647" y="680707"/>
              <a:ext cx="3650681" cy="1077488"/>
            </a:xfrm>
            <a:prstGeom prst="rect">
              <a:avLst/>
            </a:prstGeom>
            <a:noFill/>
          </p:spPr>
          <p:txBody>
            <a:bodyPr wrap="none" rtlCol="0">
              <a:spAutoFit/>
            </a:bodyPr>
            <a:lstStyle/>
            <a:p>
              <a:r>
                <a:rPr lang="zh-CN" altLang="en-US" sz="4000" b="1">
                  <a:latin typeface="微软雅黑" panose="020B0503020204020204" pitchFamily="34" charset="-122"/>
                  <a:ea typeface="微软雅黑" panose="020B0503020204020204" pitchFamily="34" charset="-122"/>
                </a:rPr>
                <a:t>确定性误差分析</a:t>
              </a:r>
            </a:p>
            <a:p>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4862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6</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705AEB0D-A0A2-C227-C069-19329421C5FC}"/>
              </a:ext>
            </a:extLst>
          </p:cNvPr>
          <p:cNvGrpSpPr/>
          <p:nvPr/>
        </p:nvGrpSpPr>
        <p:grpSpPr>
          <a:xfrm>
            <a:off x="284878" y="910837"/>
            <a:ext cx="3943348" cy="584776"/>
            <a:chOff x="419629" y="713565"/>
            <a:chExt cx="3813089" cy="524930"/>
          </a:xfrm>
        </p:grpSpPr>
        <p:grpSp>
          <p:nvGrpSpPr>
            <p:cNvPr id="7" name="组合 6">
              <a:extLst>
                <a:ext uri="{FF2B5EF4-FFF2-40B4-BE49-F238E27FC236}">
                  <a16:creationId xmlns:a16="http://schemas.microsoft.com/office/drawing/2014/main" id="{86FD9104-4FB8-9172-1236-5BBB6EFDA63D}"/>
                </a:ext>
              </a:extLst>
            </p:cNvPr>
            <p:cNvGrpSpPr/>
            <p:nvPr/>
          </p:nvGrpSpPr>
          <p:grpSpPr>
            <a:xfrm>
              <a:off x="419629" y="713565"/>
              <a:ext cx="366573" cy="428807"/>
              <a:chOff x="4009342" y="739452"/>
              <a:chExt cx="176119" cy="216543"/>
            </a:xfrm>
          </p:grpSpPr>
          <p:sp>
            <p:nvSpPr>
              <p:cNvPr id="9" name="六边形 8">
                <a:extLst>
                  <a:ext uri="{FF2B5EF4-FFF2-40B4-BE49-F238E27FC236}">
                    <a16:creationId xmlns:a16="http://schemas.microsoft.com/office/drawing/2014/main" id="{31BE3246-CCE8-D697-78DB-124A3FC119F4}"/>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0" name="六边形 9">
                <a:extLst>
                  <a:ext uri="{FF2B5EF4-FFF2-40B4-BE49-F238E27FC236}">
                    <a16:creationId xmlns:a16="http://schemas.microsoft.com/office/drawing/2014/main" id="{7963AA02-2912-0C2B-AA8F-141363365438}"/>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8" name="文本框 10">
              <a:extLst>
                <a:ext uri="{FF2B5EF4-FFF2-40B4-BE49-F238E27FC236}">
                  <a16:creationId xmlns:a16="http://schemas.microsoft.com/office/drawing/2014/main" id="{3037CE35-F35C-8E0D-82E2-F4FF069CA103}"/>
                </a:ext>
              </a:extLst>
            </p:cNvPr>
            <p:cNvSpPr txBox="1"/>
            <p:nvPr/>
          </p:nvSpPr>
          <p:spPr>
            <a:xfrm>
              <a:off x="879647" y="713566"/>
              <a:ext cx="3353071"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标度因数误差分析</a:t>
              </a:r>
              <a:endParaRPr lang="zh-CN" altLang="en-US" sz="3200" b="1" dirty="0">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A34D541B-B04F-6B28-3A5F-4632FC3C4BF8}"/>
              </a:ext>
            </a:extLst>
          </p:cNvPr>
          <p:cNvSpPr txBox="1"/>
          <p:nvPr/>
        </p:nvSpPr>
        <p:spPr>
          <a:xfrm>
            <a:off x="434162" y="2190014"/>
            <a:ext cx="11380940" cy="2246769"/>
          </a:xfrm>
          <a:prstGeom prst="rect">
            <a:avLst/>
          </a:prstGeom>
          <a:noFill/>
        </p:spPr>
        <p:txBody>
          <a:bodyPr wrap="square" rtlCol="0">
            <a:spAutoFit/>
          </a:bodyPr>
          <a:lstStyle/>
          <a:p>
            <a:r>
              <a:rPr lang="zh-CN" altLang="en-US" sz="2400"/>
              <a:t>    标度因数误差也叫做刻度因数误差，指输出信号与要测量的输入加速度或角速率之比的误差，其大小一般用百分比表示。在实际导航中，标度因数也会受误差的影响，标度因数在进行导航之前需要通过一定的方法进行误差标定。</a:t>
            </a:r>
            <a:endParaRPr lang="en-US" altLang="zh-CN" sz="2400"/>
          </a:p>
          <a:p>
            <a:endParaRPr lang="en-US" altLang="zh-CN" sz="2400"/>
          </a:p>
          <a:p>
            <a:r>
              <a:rPr lang="zh-CN" altLang="en-US" sz="2400"/>
              <a:t>    以下对陀螺仪和加速度计的标度因数表达式进行说明。</a:t>
            </a:r>
          </a:p>
          <a:p>
            <a:endParaRPr lang="zh-CN" altLang="en-US" sz="2000"/>
          </a:p>
        </p:txBody>
      </p:sp>
    </p:spTree>
    <p:extLst>
      <p:ext uri="{BB962C8B-B14F-4D97-AF65-F5344CB8AC3E}">
        <p14:creationId xmlns:p14="http://schemas.microsoft.com/office/powerpoint/2010/main" val="25772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7</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1AA4CC01-2F23-174C-4F1A-04677D541706}"/>
              </a:ext>
            </a:extLst>
          </p:cNvPr>
          <p:cNvPicPr>
            <a:picLocks noChangeAspect="1"/>
          </p:cNvPicPr>
          <p:nvPr/>
        </p:nvPicPr>
        <p:blipFill>
          <a:blip r:embed="rId2"/>
          <a:stretch>
            <a:fillRect/>
          </a:stretch>
        </p:blipFill>
        <p:spPr>
          <a:xfrm>
            <a:off x="1901441" y="1918725"/>
            <a:ext cx="6791325" cy="1657350"/>
          </a:xfrm>
          <a:prstGeom prst="rect">
            <a:avLst/>
          </a:prstGeom>
        </p:spPr>
      </p:pic>
      <p:sp>
        <p:nvSpPr>
          <p:cNvPr id="6" name="文本框 5">
            <a:extLst>
              <a:ext uri="{FF2B5EF4-FFF2-40B4-BE49-F238E27FC236}">
                <a16:creationId xmlns:a16="http://schemas.microsoft.com/office/drawing/2014/main" id="{CD103FF0-DACC-30BC-E444-B7B833D70F06}"/>
              </a:ext>
            </a:extLst>
          </p:cNvPr>
          <p:cNvSpPr txBox="1"/>
          <p:nvPr/>
        </p:nvSpPr>
        <p:spPr>
          <a:xfrm>
            <a:off x="514688" y="1331019"/>
            <a:ext cx="11380940" cy="4585871"/>
          </a:xfrm>
          <a:prstGeom prst="rect">
            <a:avLst/>
          </a:prstGeom>
          <a:noFill/>
        </p:spPr>
        <p:txBody>
          <a:bodyPr wrap="square" rtlCol="0">
            <a:spAutoFit/>
          </a:bodyPr>
          <a:lstStyle/>
          <a:p>
            <a:r>
              <a:rPr lang="zh-CN" altLang="en-US" sz="2400"/>
              <a:t>    陀螺仪和加速度计的标度因数表达式如下：</a:t>
            </a:r>
            <a:endParaRPr lang="en-US" altLang="zh-CN" sz="2400"/>
          </a:p>
          <a:p>
            <a:endParaRPr lang="en-US" altLang="zh-CN" sz="2400"/>
          </a:p>
          <a:p>
            <a:endParaRPr lang="en-US" altLang="zh-CN" sz="2400"/>
          </a:p>
          <a:p>
            <a:endParaRPr lang="en-US" altLang="zh-CN" sz="2400"/>
          </a:p>
          <a:p>
            <a:endParaRPr lang="en-US" altLang="zh-CN" sz="2400"/>
          </a:p>
          <a:p>
            <a:endParaRPr lang="en-US" altLang="zh-CN" sz="2400"/>
          </a:p>
          <a:p>
            <a:r>
              <a:rPr lang="zh-CN" altLang="en-US" sz="2400"/>
              <a:t>    标度因数误差会导致测量的误差。标度因数误差还可以用非线性度、不对称性、稳定性、重复性来表述。其物理意义如下：</a:t>
            </a:r>
            <a:endParaRPr lang="en-US" altLang="zh-CN" sz="2400"/>
          </a:p>
          <a:p>
            <a:r>
              <a:rPr lang="en-US" altLang="zh-CN" sz="2000"/>
              <a:t>(1)</a:t>
            </a:r>
            <a:r>
              <a:rPr lang="zh-CN" altLang="en-US" sz="2000"/>
              <a:t>：非线性度：标度因数与输入信号之间的非线性关系。标度因数与输入信号之间的关系不是线性关系时，就会产生非线性误差。</a:t>
            </a:r>
            <a:endParaRPr lang="en-US" altLang="zh-CN" sz="2000"/>
          </a:p>
          <a:p>
            <a:r>
              <a:rPr lang="en-US" altLang="zh-CN" sz="2000"/>
              <a:t>(2)</a:t>
            </a:r>
            <a:r>
              <a:rPr lang="zh-CN" altLang="en-US" sz="2000"/>
              <a:t>：不对称性：指在输入信号的正半轴和负半轴上，标度因数不同的差异。当输入信号从正半轴过渡到负半轴时，输出信号的变化速率不同，就会产生不对称性误差。</a:t>
            </a:r>
          </a:p>
          <a:p>
            <a:endParaRPr lang="zh-CN" altLang="en-US" sz="2000"/>
          </a:p>
        </p:txBody>
      </p:sp>
      <p:grpSp>
        <p:nvGrpSpPr>
          <p:cNvPr id="7" name="组合 6">
            <a:extLst>
              <a:ext uri="{FF2B5EF4-FFF2-40B4-BE49-F238E27FC236}">
                <a16:creationId xmlns:a16="http://schemas.microsoft.com/office/drawing/2014/main" id="{598F2C50-B2E4-7E4D-7A50-BBF981679A2B}"/>
              </a:ext>
            </a:extLst>
          </p:cNvPr>
          <p:cNvGrpSpPr/>
          <p:nvPr/>
        </p:nvGrpSpPr>
        <p:grpSpPr>
          <a:xfrm>
            <a:off x="296372" y="795846"/>
            <a:ext cx="3943348" cy="584776"/>
            <a:chOff x="419629" y="713565"/>
            <a:chExt cx="3813089" cy="524930"/>
          </a:xfrm>
        </p:grpSpPr>
        <p:grpSp>
          <p:nvGrpSpPr>
            <p:cNvPr id="8" name="组合 7">
              <a:extLst>
                <a:ext uri="{FF2B5EF4-FFF2-40B4-BE49-F238E27FC236}">
                  <a16:creationId xmlns:a16="http://schemas.microsoft.com/office/drawing/2014/main" id="{4605245B-87C3-0444-F51A-131D0114DF54}"/>
                </a:ext>
              </a:extLst>
            </p:cNvPr>
            <p:cNvGrpSpPr/>
            <p:nvPr/>
          </p:nvGrpSpPr>
          <p:grpSpPr>
            <a:xfrm>
              <a:off x="419629" y="713565"/>
              <a:ext cx="366573" cy="428807"/>
              <a:chOff x="4009342" y="739452"/>
              <a:chExt cx="176119" cy="216543"/>
            </a:xfrm>
          </p:grpSpPr>
          <p:sp>
            <p:nvSpPr>
              <p:cNvPr id="10" name="六边形 9">
                <a:extLst>
                  <a:ext uri="{FF2B5EF4-FFF2-40B4-BE49-F238E27FC236}">
                    <a16:creationId xmlns:a16="http://schemas.microsoft.com/office/drawing/2014/main" id="{4A944363-E9D9-9A84-4CF4-2AD57023C173}"/>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1" name="六边形 10">
                <a:extLst>
                  <a:ext uri="{FF2B5EF4-FFF2-40B4-BE49-F238E27FC236}">
                    <a16:creationId xmlns:a16="http://schemas.microsoft.com/office/drawing/2014/main" id="{32CBFB86-6E40-929F-77B2-38BF585D427B}"/>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9" name="文本框 10">
              <a:extLst>
                <a:ext uri="{FF2B5EF4-FFF2-40B4-BE49-F238E27FC236}">
                  <a16:creationId xmlns:a16="http://schemas.microsoft.com/office/drawing/2014/main" id="{B8F8B750-6C85-CEFF-5F8A-2FCBD63D8AC6}"/>
                </a:ext>
              </a:extLst>
            </p:cNvPr>
            <p:cNvSpPr txBox="1"/>
            <p:nvPr/>
          </p:nvSpPr>
          <p:spPr>
            <a:xfrm>
              <a:off x="879647" y="713566"/>
              <a:ext cx="3353071"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标度因数误差分析</a:t>
              </a:r>
              <a:endParaRPr lang="zh-CN" altLang="en-US" sz="3200" b="1" dirty="0">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B03467F5-13CE-2954-0581-FC775E694176}"/>
              </a:ext>
            </a:extLst>
          </p:cNvPr>
          <p:cNvSpPr txBox="1"/>
          <p:nvPr/>
        </p:nvSpPr>
        <p:spPr>
          <a:xfrm>
            <a:off x="514688" y="5439330"/>
            <a:ext cx="11380940" cy="1015663"/>
          </a:xfrm>
          <a:prstGeom prst="rect">
            <a:avLst/>
          </a:prstGeom>
          <a:noFill/>
        </p:spPr>
        <p:txBody>
          <a:bodyPr wrap="square">
            <a:spAutoFit/>
          </a:bodyPr>
          <a:lstStyle/>
          <a:p>
            <a:r>
              <a:rPr lang="en-US" altLang="zh-CN" sz="2000"/>
              <a:t>(3)</a:t>
            </a:r>
            <a:r>
              <a:rPr lang="zh-CN" altLang="en-US" sz="2000"/>
              <a:t>：稳定性：测试 </a:t>
            </a:r>
            <a:r>
              <a:rPr lang="en-US" altLang="zh-CN" sz="2000"/>
              <a:t>MEMS </a:t>
            </a:r>
            <a:r>
              <a:rPr lang="zh-CN" altLang="en-US" sz="2000"/>
              <a:t>惯性器件一个工作周期内的标度因数的一致程度。</a:t>
            </a:r>
            <a:endParaRPr lang="en-US" altLang="zh-CN" sz="2000"/>
          </a:p>
          <a:p>
            <a:r>
              <a:rPr lang="en-US" altLang="zh-CN" sz="2000"/>
              <a:t>(4)</a:t>
            </a:r>
            <a:r>
              <a:rPr lang="zh-CN" altLang="en-US" sz="2000"/>
              <a:t>：重复性：指 </a:t>
            </a:r>
            <a:r>
              <a:rPr lang="en-US" altLang="zh-CN" sz="2000"/>
              <a:t>MEMS </a:t>
            </a:r>
            <a:r>
              <a:rPr lang="zh-CN" altLang="en-US" sz="2000"/>
              <a:t>惯性器件在相同测试条件下，同样时长多个工作周期之间测得的标度因数的一致程度。</a:t>
            </a:r>
          </a:p>
        </p:txBody>
      </p:sp>
    </p:spTree>
    <p:extLst>
      <p:ext uri="{BB962C8B-B14F-4D97-AF65-F5344CB8AC3E}">
        <p14:creationId xmlns:p14="http://schemas.microsoft.com/office/powerpoint/2010/main" val="22523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8</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702FB2A0-E0DD-B23B-46C6-93CCE5DB9986}"/>
              </a:ext>
            </a:extLst>
          </p:cNvPr>
          <p:cNvGrpSpPr/>
          <p:nvPr/>
        </p:nvGrpSpPr>
        <p:grpSpPr>
          <a:xfrm>
            <a:off x="284878" y="910837"/>
            <a:ext cx="2301874" cy="584776"/>
            <a:chOff x="419629" y="713565"/>
            <a:chExt cx="2225837" cy="524930"/>
          </a:xfrm>
        </p:grpSpPr>
        <p:grpSp>
          <p:nvGrpSpPr>
            <p:cNvPr id="9" name="组合 8">
              <a:extLst>
                <a:ext uri="{FF2B5EF4-FFF2-40B4-BE49-F238E27FC236}">
                  <a16:creationId xmlns:a16="http://schemas.microsoft.com/office/drawing/2014/main" id="{A4039A8D-74B1-DEBD-C100-3E624B34848B}"/>
                </a:ext>
              </a:extLst>
            </p:cNvPr>
            <p:cNvGrpSpPr/>
            <p:nvPr/>
          </p:nvGrpSpPr>
          <p:grpSpPr>
            <a:xfrm>
              <a:off x="419629" y="713565"/>
              <a:ext cx="366573" cy="428807"/>
              <a:chOff x="4009342" y="739452"/>
              <a:chExt cx="176119" cy="216543"/>
            </a:xfrm>
          </p:grpSpPr>
          <p:sp>
            <p:nvSpPr>
              <p:cNvPr id="11" name="六边形 10">
                <a:extLst>
                  <a:ext uri="{FF2B5EF4-FFF2-40B4-BE49-F238E27FC236}">
                    <a16:creationId xmlns:a16="http://schemas.microsoft.com/office/drawing/2014/main" id="{B7BEE85A-E08B-21BE-CF47-C7D33264D39E}"/>
                  </a:ext>
                </a:extLst>
              </p:cNvPr>
              <p:cNvSpPr/>
              <p:nvPr/>
            </p:nvSpPr>
            <p:spPr>
              <a:xfrm rot="5400000">
                <a:off x="4005437" y="743357"/>
                <a:ext cx="146517" cy="138708"/>
              </a:xfrm>
              <a:prstGeom prst="hexagon">
                <a:avLst/>
              </a:prstGeom>
              <a:solidFill>
                <a:schemeClr val="bg1"/>
              </a:solidFill>
              <a:ln w="28575">
                <a:solidFill>
                  <a:srgbClr val="EFA1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sp>
            <p:nvSpPr>
              <p:cNvPr id="12" name="六边形 11">
                <a:extLst>
                  <a:ext uri="{FF2B5EF4-FFF2-40B4-BE49-F238E27FC236}">
                    <a16:creationId xmlns:a16="http://schemas.microsoft.com/office/drawing/2014/main" id="{33A201B3-F8BF-196F-4EAE-B2AED463E186}"/>
                  </a:ext>
                </a:extLst>
              </p:cNvPr>
              <p:cNvSpPr/>
              <p:nvPr/>
            </p:nvSpPr>
            <p:spPr>
              <a:xfrm rot="5400000">
                <a:off x="4042848" y="813383"/>
                <a:ext cx="146517" cy="138708"/>
              </a:xfrm>
              <a:prstGeom prst="hexagon">
                <a:avLst/>
              </a:prstGeom>
              <a:solidFill>
                <a:srgbClr val="2A4D82"/>
              </a:solidFill>
              <a:ln w="15875">
                <a:solidFill>
                  <a:srgbClr val="2A4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1A5E81"/>
                  </a:solidFill>
                </a:endParaRPr>
              </a:p>
            </p:txBody>
          </p:sp>
        </p:grpSp>
        <p:sp>
          <p:nvSpPr>
            <p:cNvPr id="10" name="文本框 10">
              <a:extLst>
                <a:ext uri="{FF2B5EF4-FFF2-40B4-BE49-F238E27FC236}">
                  <a16:creationId xmlns:a16="http://schemas.microsoft.com/office/drawing/2014/main" id="{A5AC0867-14B7-10B5-CD6D-BA2404F2C829}"/>
                </a:ext>
              </a:extLst>
            </p:cNvPr>
            <p:cNvSpPr txBox="1"/>
            <p:nvPr/>
          </p:nvSpPr>
          <p:spPr>
            <a:xfrm>
              <a:off x="879647" y="713566"/>
              <a:ext cx="1765819" cy="524929"/>
            </a:xfrm>
            <a:prstGeom prst="rect">
              <a:avLst/>
            </a:prstGeom>
            <a:noFill/>
          </p:spPr>
          <p:txBody>
            <a:bodyPr wrap="none" rtlCol="0">
              <a:spAutoFit/>
            </a:bodyPr>
            <a:lstStyle/>
            <a:p>
              <a:r>
                <a:rPr lang="zh-CN" altLang="en-US" sz="3200" b="1">
                  <a:latin typeface="微软雅黑" panose="020B0503020204020204" pitchFamily="34" charset="-122"/>
                  <a:ea typeface="微软雅黑" panose="020B0503020204020204" pitchFamily="34" charset="-122"/>
                </a:rPr>
                <a:t>安装误差</a:t>
              </a:r>
              <a:endParaRPr lang="zh-CN" altLang="en-US" sz="3200" b="1" dirty="0">
                <a:latin typeface="微软雅黑" panose="020B0503020204020204" pitchFamily="34" charset="-122"/>
                <a:ea typeface="微软雅黑" panose="020B0503020204020204" pitchFamily="34" charset="-122"/>
              </a:endParaRPr>
            </a:p>
          </p:txBody>
        </p:sp>
      </p:grpSp>
      <p:sp>
        <p:nvSpPr>
          <p:cNvPr id="13" name="文本框 12">
            <a:extLst>
              <a:ext uri="{FF2B5EF4-FFF2-40B4-BE49-F238E27FC236}">
                <a16:creationId xmlns:a16="http://schemas.microsoft.com/office/drawing/2014/main" id="{157F3B81-5854-8A3F-0D2E-02B5FABE6055}"/>
              </a:ext>
            </a:extLst>
          </p:cNvPr>
          <p:cNvSpPr txBox="1"/>
          <p:nvPr/>
        </p:nvSpPr>
        <p:spPr>
          <a:xfrm>
            <a:off x="365404" y="1650090"/>
            <a:ext cx="11380940" cy="1569660"/>
          </a:xfrm>
          <a:prstGeom prst="rect">
            <a:avLst/>
          </a:prstGeom>
          <a:noFill/>
        </p:spPr>
        <p:txBody>
          <a:bodyPr wrap="square" rtlCol="0">
            <a:spAutoFit/>
          </a:bodyPr>
          <a:lstStyle/>
          <a:p>
            <a:r>
              <a:rPr lang="zh-CN" altLang="en-US" sz="2400"/>
              <a:t>    捷联惯导将 </a:t>
            </a:r>
            <a:r>
              <a:rPr lang="en-US" altLang="zh-CN" sz="2400"/>
              <a:t>IMU </a:t>
            </a:r>
            <a:r>
              <a:rPr lang="zh-CN" altLang="en-US" sz="2400"/>
              <a:t>与载体固连。理想情况下，陀螺仪和加速度计的敏感轴与载体重合。但在实际情况下，</a:t>
            </a:r>
            <a:r>
              <a:rPr lang="en-US" altLang="zh-CN" sz="2400"/>
              <a:t>MEMS </a:t>
            </a:r>
            <a:r>
              <a:rPr lang="zh-CN" altLang="en-US" sz="2400"/>
              <a:t>加速度计和陀螺仪的安装并不能与载体完全重合，这便导致只在一个轴上输入时，会在另外两个轴上有输出，造成结果出现偏差。以陀螺仪所在的坐标系为例，误差关系如图：</a:t>
            </a:r>
            <a:endParaRPr lang="zh-CN" altLang="en-US" sz="2000"/>
          </a:p>
        </p:txBody>
      </p:sp>
      <p:pic>
        <p:nvPicPr>
          <p:cNvPr id="15" name="图片 14">
            <a:extLst>
              <a:ext uri="{FF2B5EF4-FFF2-40B4-BE49-F238E27FC236}">
                <a16:creationId xmlns:a16="http://schemas.microsoft.com/office/drawing/2014/main" id="{1D628A01-87AF-2BDD-0AD5-8446BD48468F}"/>
              </a:ext>
            </a:extLst>
          </p:cNvPr>
          <p:cNvPicPr>
            <a:picLocks noChangeAspect="1"/>
          </p:cNvPicPr>
          <p:nvPr/>
        </p:nvPicPr>
        <p:blipFill>
          <a:blip r:embed="rId2"/>
          <a:stretch>
            <a:fillRect/>
          </a:stretch>
        </p:blipFill>
        <p:spPr>
          <a:xfrm>
            <a:off x="832636" y="3219751"/>
            <a:ext cx="3671987" cy="2916756"/>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C66D529-C507-7AEA-89CE-3873D4BB1336}"/>
                  </a:ext>
                </a:extLst>
              </p:cNvPr>
              <p:cNvSpPr txBox="1"/>
              <p:nvPr/>
            </p:nvSpPr>
            <p:spPr>
              <a:xfrm>
                <a:off x="4504623" y="3826923"/>
                <a:ext cx="7228573" cy="1617174"/>
              </a:xfrm>
              <a:prstGeom prst="rect">
                <a:avLst/>
              </a:prstGeom>
              <a:noFill/>
            </p:spPr>
            <p:txBody>
              <a:bodyPr wrap="square">
                <a:spAutoFit/>
              </a:bodyPr>
              <a:lstStyle/>
              <a:p>
                <a14:m>
                  <m:oMath xmlns:m="http://schemas.openxmlformats.org/officeDocument/2006/math">
                    <m:r>
                      <a:rPr lang="zh-CN" altLang="en-US" sz="2400">
                        <a:latin typeface="Cambria Math" panose="02040503050406030204" pitchFamily="18" charset="0"/>
                      </a:rPr>
                      <m:t>设载体坐标系的三轴为</m:t>
                    </m:r>
                    <m:sSup>
                      <m:sSupPr>
                        <m:ctrlPr>
                          <a:rPr lang="zh-CN" altLang="en-US" sz="2400" i="1">
                            <a:latin typeface="Cambria Math" panose="02040503050406030204" pitchFamily="18" charset="0"/>
                          </a:rPr>
                        </m:ctrlPr>
                      </m:sSupPr>
                      <m:e>
                        <m:r>
                          <a:rPr lang="zh-CN" altLang="en-US" sz="2400">
                            <a:latin typeface="Cambria Math" panose="02040503050406030204" pitchFamily="18" charset="0"/>
                          </a:rPr>
                          <m:t>𝑥</m:t>
                        </m:r>
                      </m:e>
                      <m:sup>
                        <m:r>
                          <a:rPr lang="zh-CN" altLang="en-US" sz="2400">
                            <a:latin typeface="Cambria Math" panose="02040503050406030204" pitchFamily="18" charset="0"/>
                          </a:rPr>
                          <m:t>𝑏</m:t>
                        </m:r>
                      </m:sup>
                    </m:sSup>
                    <m:r>
                      <a:rPr lang="zh-CN" altLang="en-US" sz="2400">
                        <a:latin typeface="Cambria Math" panose="02040503050406030204" pitchFamily="18" charset="0"/>
                      </a:rPr>
                      <m:t>、</m:t>
                    </m:r>
                  </m:oMath>
                </a14:m>
                <a:r>
                  <a:rPr lang="zh-CN" altLang="en-US" sz="2400"/>
                  <a:t> </a:t>
                </a:r>
                <a14:m>
                  <m:oMath xmlns:m="http://schemas.openxmlformats.org/officeDocument/2006/math">
                    <m:sSup>
                      <m:sSupPr>
                        <m:ctrlPr>
                          <a:rPr lang="zh-CN" altLang="en-US" sz="2400" i="1">
                            <a:latin typeface="Cambria Math" panose="02040503050406030204" pitchFamily="18" charset="0"/>
                          </a:rPr>
                        </m:ctrlPr>
                      </m:sSupPr>
                      <m:e>
                        <m:r>
                          <m:rPr>
                            <m:sty m:val="p"/>
                          </m:rPr>
                          <a:rPr lang="en-US" altLang="zh-CN" sz="2400">
                            <a:latin typeface="Cambria Math" panose="02040503050406030204" pitchFamily="18" charset="0"/>
                          </a:rPr>
                          <m:t>y</m:t>
                        </m:r>
                      </m:e>
                      <m:sup>
                        <m:r>
                          <a:rPr lang="zh-CN" altLang="en-US" sz="2400">
                            <a:latin typeface="Cambria Math" panose="02040503050406030204" pitchFamily="18" charset="0"/>
                          </a:rPr>
                          <m:t>𝑏</m:t>
                        </m:r>
                      </m:sup>
                    </m:sSup>
                    <m:r>
                      <a:rPr lang="zh-CN" altLang="en-US" sz="2400">
                        <a:latin typeface="Cambria Math" panose="02040503050406030204" pitchFamily="18" charset="0"/>
                      </a:rPr>
                      <m:t>、</m:t>
                    </m:r>
                  </m:oMath>
                </a14:m>
                <a:r>
                  <a:rPr lang="zh-CN" altLang="en-US" sz="2400"/>
                  <a:t> </a:t>
                </a:r>
                <a14:m>
                  <m:oMath xmlns:m="http://schemas.openxmlformats.org/officeDocument/2006/math">
                    <m:sSup>
                      <m:sSupPr>
                        <m:ctrlPr>
                          <a:rPr lang="zh-CN" altLang="en-US" sz="2400" i="1">
                            <a:latin typeface="Cambria Math" panose="02040503050406030204" pitchFamily="18" charset="0"/>
                          </a:rPr>
                        </m:ctrlPr>
                      </m:sSupPr>
                      <m:e>
                        <m:r>
                          <m:rPr>
                            <m:sty m:val="p"/>
                          </m:rPr>
                          <a:rPr lang="en-US" altLang="zh-CN" sz="2400">
                            <a:latin typeface="Cambria Math" panose="02040503050406030204" pitchFamily="18" charset="0"/>
                          </a:rPr>
                          <m:t>z</m:t>
                        </m:r>
                      </m:e>
                      <m:sup>
                        <m:r>
                          <a:rPr lang="zh-CN" altLang="en-US" sz="2400">
                            <a:latin typeface="Cambria Math" panose="02040503050406030204" pitchFamily="18" charset="0"/>
                          </a:rPr>
                          <m:t>𝑏</m:t>
                        </m:r>
                      </m:sup>
                    </m:sSup>
                  </m:oMath>
                </a14:m>
                <a:r>
                  <a:rPr lang="zh-CN" altLang="en-US" sz="2400"/>
                  <a:t>，且三个轴相互垂直，陀螺仪所在坐标系的三轴为</a:t>
                </a:r>
                <a14:m>
                  <m:oMath xmlns:m="http://schemas.openxmlformats.org/officeDocument/2006/math">
                    <m:sSup>
                      <m:sSupPr>
                        <m:ctrlPr>
                          <a:rPr lang="zh-CN" altLang="en-US" sz="2400" i="1">
                            <a:latin typeface="Cambria Math" panose="02040503050406030204" pitchFamily="18" charset="0"/>
                          </a:rPr>
                        </m:ctrlPr>
                      </m:sSupPr>
                      <m:e>
                        <m:r>
                          <a:rPr lang="zh-CN" altLang="en-US" sz="2400">
                            <a:latin typeface="Cambria Math" panose="02040503050406030204" pitchFamily="18" charset="0"/>
                          </a:rPr>
                          <m:t>𝑥</m:t>
                        </m:r>
                      </m:e>
                      <m:sup>
                        <m:r>
                          <m:rPr>
                            <m:sty m:val="p"/>
                          </m:rPr>
                          <a:rPr lang="en-US" altLang="zh-CN" sz="2400" i="1">
                            <a:latin typeface="Cambria Math" panose="02040503050406030204" pitchFamily="18" charset="0"/>
                          </a:rPr>
                          <m:t>g</m:t>
                        </m:r>
                      </m:sup>
                    </m:sSup>
                    <m:r>
                      <a:rPr lang="zh-CN" altLang="en-US" sz="2400">
                        <a:latin typeface="Cambria Math" panose="02040503050406030204" pitchFamily="18" charset="0"/>
                      </a:rPr>
                      <m:t>、</m:t>
                    </m:r>
                  </m:oMath>
                </a14:m>
                <a:r>
                  <a:rPr lang="zh-CN" altLang="en-US" sz="2400"/>
                  <a:t> </a:t>
                </a:r>
                <a14:m>
                  <m:oMath xmlns:m="http://schemas.openxmlformats.org/officeDocument/2006/math">
                    <m:sSup>
                      <m:sSupPr>
                        <m:ctrlPr>
                          <a:rPr lang="zh-CN" altLang="en-US" sz="2400" i="1">
                            <a:latin typeface="Cambria Math" panose="02040503050406030204" pitchFamily="18" charset="0"/>
                          </a:rPr>
                        </m:ctrlPr>
                      </m:sSupPr>
                      <m:e>
                        <m:r>
                          <m:rPr>
                            <m:sty m:val="p"/>
                          </m:rPr>
                          <a:rPr lang="en-US" altLang="zh-CN" sz="2400">
                            <a:latin typeface="Cambria Math" panose="02040503050406030204" pitchFamily="18" charset="0"/>
                          </a:rPr>
                          <m:t>y</m:t>
                        </m:r>
                      </m:e>
                      <m:sup>
                        <m:r>
                          <m:rPr>
                            <m:sty m:val="p"/>
                          </m:rPr>
                          <a:rPr lang="en-US" altLang="zh-CN" sz="2400" i="1">
                            <a:latin typeface="Cambria Math" panose="02040503050406030204" pitchFamily="18" charset="0"/>
                          </a:rPr>
                          <m:t>g</m:t>
                        </m:r>
                      </m:sup>
                    </m:sSup>
                    <m:r>
                      <a:rPr lang="zh-CN" altLang="en-US" sz="2400">
                        <a:latin typeface="Cambria Math" panose="02040503050406030204" pitchFamily="18" charset="0"/>
                      </a:rPr>
                      <m:t>、</m:t>
                    </m:r>
                  </m:oMath>
                </a14:m>
                <a:r>
                  <a:rPr lang="zh-CN" altLang="en-US" sz="2400"/>
                  <a:t> </a:t>
                </a:r>
                <a14:m>
                  <m:oMath xmlns:m="http://schemas.openxmlformats.org/officeDocument/2006/math">
                    <m:sSup>
                      <m:sSupPr>
                        <m:ctrlPr>
                          <a:rPr lang="zh-CN" altLang="en-US" sz="2400" i="1">
                            <a:latin typeface="Cambria Math" panose="02040503050406030204" pitchFamily="18" charset="0"/>
                          </a:rPr>
                        </m:ctrlPr>
                      </m:sSupPr>
                      <m:e>
                        <m:r>
                          <m:rPr>
                            <m:sty m:val="p"/>
                          </m:rPr>
                          <a:rPr lang="en-US" altLang="zh-CN" sz="2400">
                            <a:latin typeface="Cambria Math" panose="02040503050406030204" pitchFamily="18" charset="0"/>
                          </a:rPr>
                          <m:t>z</m:t>
                        </m:r>
                      </m:e>
                      <m:sup>
                        <m:r>
                          <m:rPr>
                            <m:sty m:val="p"/>
                          </m:rPr>
                          <a:rPr lang="en-US" altLang="zh-CN" sz="2400" i="1">
                            <a:latin typeface="Cambria Math" panose="02040503050406030204" pitchFamily="18" charset="0"/>
                          </a:rPr>
                          <m:t>g</m:t>
                        </m:r>
                      </m:sup>
                    </m:sSup>
                    <m:r>
                      <a:rPr lang="zh-CN" altLang="en-US" sz="2400" i="1">
                        <a:latin typeface="Cambria Math" panose="02040503050406030204" pitchFamily="18" charset="0"/>
                      </a:rPr>
                      <m:t>，</m:t>
                    </m:r>
                  </m:oMath>
                </a14:m>
                <a:r>
                  <a:rPr lang="zh-CN" altLang="en-US" sz="2400"/>
                  <a:t>其中</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𝜃</m:t>
                        </m:r>
                      </m:e>
                      <m:sub>
                        <m:r>
                          <a:rPr lang="en-US" altLang="zh-CN" sz="2400">
                            <a:latin typeface="Cambria Math" panose="02040503050406030204" pitchFamily="18" charset="0"/>
                          </a:rPr>
                          <m:t>𝑥𝑦</m:t>
                        </m:r>
                      </m:sub>
                    </m:sSub>
                  </m:oMath>
                </a14:m>
                <a:r>
                  <a:rPr lang="zh-CN" altLang="en-US" sz="2400"/>
                  <a:t>、</a:t>
                </a:r>
                <a:r>
                  <a:rPr lang="zh-CN" altLang="zh-CN" sz="2400"/>
                  <a:t>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𝜃</m:t>
                        </m:r>
                      </m:e>
                      <m:sub>
                        <m:r>
                          <a:rPr lang="en-US" altLang="zh-CN" sz="2400">
                            <a:latin typeface="Cambria Math" panose="02040503050406030204" pitchFamily="18" charset="0"/>
                          </a:rPr>
                          <m:t>𝑥</m:t>
                        </m:r>
                        <m:r>
                          <m:rPr>
                            <m:sty m:val="p"/>
                          </m:rPr>
                          <a:rPr lang="en-US" altLang="zh-CN" sz="2400" i="1">
                            <a:latin typeface="Cambria Math" panose="02040503050406030204" pitchFamily="18" charset="0"/>
                          </a:rPr>
                          <m:t>z</m:t>
                        </m:r>
                      </m:sub>
                    </m:sSub>
                  </m:oMath>
                </a14:m>
                <a:r>
                  <a:rPr lang="zh-CN" altLang="en-US" sz="2400"/>
                  <a:t>、</a:t>
                </a:r>
                <a:r>
                  <a:rPr lang="zh-CN" altLang="zh-CN" sz="2400"/>
                  <a:t>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𝜃</m:t>
                        </m:r>
                      </m:e>
                      <m:sub>
                        <m:r>
                          <a:rPr lang="en-US" altLang="zh-CN" sz="2400">
                            <a:latin typeface="Cambria Math" panose="02040503050406030204" pitchFamily="18" charset="0"/>
                          </a:rPr>
                          <m:t>𝑦</m:t>
                        </m:r>
                        <m:r>
                          <m:rPr>
                            <m:sty m:val="p"/>
                          </m:rPr>
                          <a:rPr lang="en-US" altLang="zh-CN" sz="2400" i="1">
                            <a:latin typeface="Cambria Math" panose="02040503050406030204" pitchFamily="18" charset="0"/>
                          </a:rPr>
                          <m:t>x</m:t>
                        </m:r>
                      </m:sub>
                    </m:sSub>
                  </m:oMath>
                </a14:m>
                <a:r>
                  <a:rPr lang="zh-CN" altLang="en-US" sz="2400"/>
                  <a:t>、</a:t>
                </a:r>
                <a:r>
                  <a:rPr lang="zh-CN" altLang="zh-CN" sz="2400"/>
                  <a:t>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𝜃</m:t>
                        </m:r>
                      </m:e>
                      <m:sub>
                        <m:r>
                          <a:rPr lang="en-US" altLang="zh-CN" sz="2400">
                            <a:latin typeface="Cambria Math" panose="02040503050406030204" pitchFamily="18" charset="0"/>
                          </a:rPr>
                          <m:t>𝑦</m:t>
                        </m:r>
                        <m:r>
                          <m:rPr>
                            <m:sty m:val="p"/>
                          </m:rPr>
                          <a:rPr lang="en-US" altLang="zh-CN" sz="2400" i="1">
                            <a:latin typeface="Cambria Math" panose="02040503050406030204" pitchFamily="18" charset="0"/>
                          </a:rPr>
                          <m:t>z</m:t>
                        </m:r>
                      </m:sub>
                    </m:sSub>
                  </m:oMath>
                </a14:m>
                <a:r>
                  <a:rPr lang="zh-CN" altLang="en-US" sz="2400"/>
                  <a:t>、</a:t>
                </a:r>
                <a:r>
                  <a:rPr lang="zh-CN" altLang="zh-CN" sz="2400"/>
                  <a:t>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𝜃</m:t>
                        </m:r>
                      </m:e>
                      <m:sub>
                        <m:r>
                          <m:rPr>
                            <m:sty m:val="p"/>
                          </m:rPr>
                          <a:rPr lang="en-US" altLang="zh-CN" sz="2400" i="1">
                            <a:latin typeface="Cambria Math" panose="02040503050406030204" pitchFamily="18" charset="0"/>
                          </a:rPr>
                          <m:t>z</m:t>
                        </m:r>
                        <m:r>
                          <a:rPr lang="en-US" altLang="zh-CN" sz="2400">
                            <a:latin typeface="Cambria Math" panose="02040503050406030204" pitchFamily="18" charset="0"/>
                          </a:rPr>
                          <m:t>𝑥</m:t>
                        </m:r>
                      </m:sub>
                    </m:sSub>
                  </m:oMath>
                </a14:m>
                <a:r>
                  <a:rPr lang="zh-CN" altLang="en-US" sz="2400"/>
                  <a:t>、</a:t>
                </a:r>
                <a:r>
                  <a:rPr lang="zh-CN" altLang="zh-CN" sz="2400"/>
                  <a:t>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𝜃</m:t>
                        </m:r>
                      </m:e>
                      <m:sub>
                        <m:r>
                          <m:rPr>
                            <m:sty m:val="p"/>
                          </m:rPr>
                          <a:rPr lang="en-US" altLang="zh-CN" sz="2400" i="1">
                            <a:latin typeface="Cambria Math" panose="02040503050406030204" pitchFamily="18" charset="0"/>
                          </a:rPr>
                          <m:t>z</m:t>
                        </m:r>
                        <m:r>
                          <a:rPr lang="en-US" altLang="zh-CN" sz="2400">
                            <a:latin typeface="Cambria Math" panose="02040503050406030204" pitchFamily="18" charset="0"/>
                          </a:rPr>
                          <m:t>𝑦</m:t>
                        </m:r>
                      </m:sub>
                    </m:sSub>
                  </m:oMath>
                </a14:m>
                <a:r>
                  <a:rPr lang="zh-CN" altLang="en-US" sz="2400"/>
                  <a:t>为安装误差。</a:t>
                </a:r>
                <a:endParaRPr lang="zh-CN" altLang="zh-CN" sz="2400"/>
              </a:p>
              <a:p>
                <a:endParaRPr lang="zh-CN" altLang="en-US" sz="2400"/>
              </a:p>
            </p:txBody>
          </p:sp>
        </mc:Choice>
        <mc:Fallback xmlns="">
          <p:sp>
            <p:nvSpPr>
              <p:cNvPr id="23" name="文本框 22">
                <a:extLst>
                  <a:ext uri="{FF2B5EF4-FFF2-40B4-BE49-F238E27FC236}">
                    <a16:creationId xmlns:a16="http://schemas.microsoft.com/office/drawing/2014/main" id="{4C66D529-C507-7AEA-89CE-3873D4BB1336}"/>
                  </a:ext>
                </a:extLst>
              </p:cNvPr>
              <p:cNvSpPr txBox="1">
                <a:spLocks noRot="1" noChangeAspect="1" noMove="1" noResize="1" noEditPoints="1" noAdjustHandles="1" noChangeArrowheads="1" noChangeShapeType="1" noTextEdit="1"/>
              </p:cNvSpPr>
              <p:nvPr/>
            </p:nvSpPr>
            <p:spPr>
              <a:xfrm>
                <a:off x="4504623" y="3826923"/>
                <a:ext cx="7228573" cy="1617174"/>
              </a:xfrm>
              <a:prstGeom prst="rect">
                <a:avLst/>
              </a:prstGeom>
              <a:blipFill>
                <a:blip r:embed="rId3"/>
                <a:stretch>
                  <a:fillRect l="-1349" t="-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066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B9191-8399-C2DE-C039-18118AAF57C5}"/>
              </a:ext>
            </a:extLst>
          </p:cNvPr>
          <p:cNvSpPr>
            <a:spLocks noGrp="1"/>
          </p:cNvSpPr>
          <p:nvPr>
            <p:ph type="sldNum" sz="quarter" idx="12"/>
          </p:nvPr>
        </p:nvSpPr>
        <p:spPr>
          <a:xfrm>
            <a:off x="11593173" y="6395074"/>
            <a:ext cx="458638" cy="365125"/>
          </a:xfrm>
        </p:spPr>
        <p:txBody>
          <a:bodyPr/>
          <a:lstStyle/>
          <a:p>
            <a:fld id="{BA2CA6E7-C277-4344-B66A-A382837C2BFE}" type="slidenum">
              <a:rPr lang="zh-CN" altLang="en-US" smtClean="0"/>
              <a:pPr/>
              <a:t>9</a:t>
            </a:fld>
            <a:endParaRPr lang="zh-CN" altLang="en-US" dirty="0"/>
          </a:p>
        </p:txBody>
      </p:sp>
      <p:sp>
        <p:nvSpPr>
          <p:cNvPr id="5" name="矩形 4">
            <a:extLst>
              <a:ext uri="{FF2B5EF4-FFF2-40B4-BE49-F238E27FC236}">
                <a16:creationId xmlns:a16="http://schemas.microsoft.com/office/drawing/2014/main" id="{F1678BC1-F824-8AEE-C070-0BDB00696EA0}"/>
              </a:ext>
            </a:extLst>
          </p:cNvPr>
          <p:cNvSpPr/>
          <p:nvPr/>
        </p:nvSpPr>
        <p:spPr>
          <a:xfrm>
            <a:off x="8239225" y="0"/>
            <a:ext cx="3952775" cy="654518"/>
          </a:xfrm>
          <a:prstGeom prst="rect">
            <a:avLst/>
          </a:prstGeom>
          <a:solidFill>
            <a:srgbClr val="2A4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5BF9127-DDD2-96F1-3785-2C00FEF9D688}"/>
                  </a:ext>
                </a:extLst>
              </p:cNvPr>
              <p:cNvSpPr txBox="1"/>
              <p:nvPr/>
            </p:nvSpPr>
            <p:spPr>
              <a:xfrm>
                <a:off x="368969" y="997096"/>
                <a:ext cx="11454062" cy="6382196"/>
              </a:xfrm>
              <a:prstGeom prst="rect">
                <a:avLst/>
              </a:prstGeom>
              <a:noFill/>
            </p:spPr>
            <p:txBody>
              <a:bodyPr wrap="square">
                <a:spAutoFit/>
              </a:bodyPr>
              <a:lstStyle/>
              <a:p>
                <a:pPr algn="just"/>
                <a14:m>
                  <m:oMath xmlns:m="http://schemas.openxmlformats.org/officeDocument/2006/math">
                    <m:r>
                      <a:rPr lang="zh-CN" altLang="en-US" sz="2400" i="1">
                        <a:latin typeface="Cambria Math" panose="02040503050406030204" pitchFamily="18" charset="0"/>
                      </a:rPr>
                      <m:t>设单位矢量</m:t>
                    </m:r>
                    <m:r>
                      <m:rPr>
                        <m:sty m:val="p"/>
                      </m:rPr>
                      <a:rPr lang="en-US" altLang="zh-CN" sz="2400" i="1">
                        <a:latin typeface="Cambria Math" panose="02040503050406030204" pitchFamily="18" charset="0"/>
                      </a:rPr>
                      <m:t>I</m:t>
                    </m:r>
                    <m:r>
                      <a:rPr lang="zh-CN" altLang="en-US" sz="2400" i="1">
                        <a:latin typeface="Cambria Math" panose="02040503050406030204" pitchFamily="18" charset="0"/>
                      </a:rPr>
                      <m:t>在载体坐标系下分量为</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𝐼</m:t>
                        </m:r>
                      </m:e>
                      <m:sub>
                        <m:r>
                          <a:rPr lang="en-US" altLang="zh-CN" sz="2400" i="1">
                            <a:latin typeface="Cambria Math" panose="02040503050406030204" pitchFamily="18" charset="0"/>
                          </a:rPr>
                          <m:t>𝑥</m:t>
                        </m:r>
                      </m:sub>
                      <m:sup>
                        <m:r>
                          <a:rPr lang="en-US" altLang="zh-CN" sz="2400" i="1">
                            <a:latin typeface="Cambria Math" panose="02040503050406030204" pitchFamily="18" charset="0"/>
                          </a:rPr>
                          <m:t>𝑏</m:t>
                        </m:r>
                      </m:sup>
                    </m:sSubSup>
                    <m:r>
                      <a:rPr lang="zh-CN" altLang="en-US"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𝐼</m:t>
                        </m:r>
                      </m:e>
                      <m:sub>
                        <m:r>
                          <m:rPr>
                            <m:sty m:val="p"/>
                          </m:rPr>
                          <a:rPr lang="en-US" altLang="zh-CN" sz="2400" i="1">
                            <a:latin typeface="Cambria Math" panose="02040503050406030204" pitchFamily="18" charset="0"/>
                          </a:rPr>
                          <m:t>y</m:t>
                        </m:r>
                      </m:sub>
                      <m:sup>
                        <m:r>
                          <a:rPr lang="en-US" altLang="zh-CN" sz="2400" i="1">
                            <a:latin typeface="Cambria Math" panose="02040503050406030204" pitchFamily="18" charset="0"/>
                          </a:rPr>
                          <m:t>𝑏</m:t>
                        </m:r>
                      </m:sup>
                    </m:sSubSup>
                    <m:r>
                      <a:rPr lang="zh-CN" altLang="en-US"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𝐼</m:t>
                        </m:r>
                      </m:e>
                      <m:sub>
                        <m:r>
                          <m:rPr>
                            <m:sty m:val="p"/>
                          </m:rPr>
                          <a:rPr lang="en-US" altLang="zh-CN" sz="2400" i="1">
                            <a:latin typeface="Cambria Math" panose="02040503050406030204" pitchFamily="18" charset="0"/>
                          </a:rPr>
                          <m:t>z</m:t>
                        </m:r>
                      </m:sub>
                      <m:sup>
                        <m:r>
                          <a:rPr lang="en-US" altLang="zh-CN" sz="2400" i="1">
                            <a:latin typeface="Cambria Math" panose="02040503050406030204" pitchFamily="18" charset="0"/>
                          </a:rPr>
                          <m:t>𝑏</m:t>
                        </m:r>
                      </m:sup>
                    </m:sSubSup>
                    <m:r>
                      <a:rPr lang="zh-CN" altLang="en-US" sz="2400" i="1">
                        <a:latin typeface="Cambria Math" panose="02040503050406030204" pitchFamily="18" charset="0"/>
                      </a:rPr>
                      <m:t>，</m:t>
                    </m:r>
                  </m:oMath>
                </a14:m>
                <a:r>
                  <a:rPr lang="zh-CN" altLang="en-US" sz="2400" dirty="0">
                    <a:latin typeface="Cambria Math" panose="02040503050406030204" pitchFamily="18" charset="0"/>
                  </a:rPr>
                  <a:t>在陀螺仪坐标系下的分量为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𝐼</m:t>
                        </m:r>
                      </m:e>
                      <m:sub>
                        <m:r>
                          <a:rPr lang="en-US" altLang="zh-CN" sz="2400" i="1">
                            <a:latin typeface="Cambria Math" panose="02040503050406030204" pitchFamily="18" charset="0"/>
                          </a:rPr>
                          <m:t>𝑥</m:t>
                        </m:r>
                      </m:sub>
                      <m:sup>
                        <m:r>
                          <m:rPr>
                            <m:sty m:val="p"/>
                          </m:rPr>
                          <a:rPr lang="en-US" altLang="zh-CN" sz="2400" i="1">
                            <a:latin typeface="Cambria Math" panose="02040503050406030204" pitchFamily="18" charset="0"/>
                          </a:rPr>
                          <m:t>g</m:t>
                        </m:r>
                      </m:sup>
                    </m:sSubSup>
                  </m:oMath>
                </a14:m>
                <a:r>
                  <a:rPr lang="zh-CN" altLang="en-US" sz="2400" dirty="0">
                    <a:latin typeface="Cambria Math" panose="02040503050406030204" pitchFamily="18" charset="0"/>
                  </a:rPr>
                  <a:t>，</a:t>
                </a:r>
                <a:r>
                  <a:rPr lang="zh-CN" altLang="zh-CN" sz="2400" dirty="0"/>
                  <a:t> </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𝐼</m:t>
                        </m:r>
                      </m:e>
                      <m:sub>
                        <m:r>
                          <m:rPr>
                            <m:sty m:val="p"/>
                          </m:rPr>
                          <a:rPr lang="en-US" altLang="zh-CN" sz="2400" i="1">
                            <a:latin typeface="Cambria Math" panose="02040503050406030204" pitchFamily="18" charset="0"/>
                          </a:rPr>
                          <m:t>y</m:t>
                        </m:r>
                      </m:sub>
                      <m:sup>
                        <m:r>
                          <m:rPr>
                            <m:sty m:val="p"/>
                          </m:rPr>
                          <a:rPr lang="en-US" altLang="zh-CN" sz="2400" i="1">
                            <a:latin typeface="Cambria Math" panose="02040503050406030204" pitchFamily="18" charset="0"/>
                          </a:rPr>
                          <m:t>g</m:t>
                        </m:r>
                      </m:sup>
                    </m:sSubSup>
                  </m:oMath>
                </a14:m>
                <a:r>
                  <a:rPr lang="zh-CN" altLang="en-US" sz="2400" dirty="0">
                    <a:latin typeface="Cambria Math" panose="02040503050406030204" pitchFamily="18" charset="0"/>
                  </a:rPr>
                  <a:t>，</a:t>
                </a:r>
                <a:r>
                  <a:rPr lang="zh-CN" altLang="zh-CN" sz="2400" dirty="0"/>
                  <a:t> </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𝐼</m:t>
                        </m:r>
                      </m:e>
                      <m:sub>
                        <m:r>
                          <m:rPr>
                            <m:sty m:val="p"/>
                          </m:rPr>
                          <a:rPr lang="en-US" altLang="zh-CN" sz="2400" i="1">
                            <a:latin typeface="Cambria Math" panose="02040503050406030204" pitchFamily="18" charset="0"/>
                          </a:rPr>
                          <m:t>z</m:t>
                        </m:r>
                      </m:sub>
                      <m:sup>
                        <m:r>
                          <m:rPr>
                            <m:sty m:val="p"/>
                          </m:rPr>
                          <a:rPr lang="en-US" altLang="zh-CN" sz="2400" i="1">
                            <a:latin typeface="Cambria Math" panose="02040503050406030204" pitchFamily="18" charset="0"/>
                          </a:rPr>
                          <m:t>g</m:t>
                        </m:r>
                      </m:sup>
                    </m:sSubSup>
                  </m:oMath>
                </a14:m>
                <a:r>
                  <a:rPr lang="zh-CN" altLang="en-US" sz="2400" dirty="0">
                    <a:latin typeface="Cambria Math" panose="02040503050406030204" pitchFamily="18" charset="0"/>
                  </a:rPr>
                  <a:t>。该矢量在两个坐标系中的变换方式为：</a:t>
                </a:r>
                <a:endParaRPr lang="en-US" altLang="zh-CN" sz="2400" dirty="0">
                  <a:latin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d>
                        <m:dPr>
                          <m:begChr m:val="["/>
                          <m:endChr m:val="]"/>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bSup>
                            </m:e>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bSup>
                            </m:e>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bSup>
                            </m:e>
                          </m:eqAr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mr>
                            <m:mr>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mr>
                            <m:mr>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e>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p>
                              </m:e>
                            </m:mr>
                          </m:m>
                        </m:e>
                      </m:d>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e>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e>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e>
                          </m:eqAr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𝑏</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bSup>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e>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e>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e>
                          </m:eqArr>
                        </m:e>
                      </m:d>
                    </m:oMath>
                  </m:oMathPara>
                </a14:m>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sz="2400" dirty="0">
                    <a:latin typeface="Cambria Math" panose="02040503050406030204" pitchFamily="18" charset="0"/>
                  </a:rPr>
                  <a:t>式中， </a:t>
                </a:r>
                <a14:m>
                  <m:oMath xmlns:m="http://schemas.openxmlformats.org/officeDocument/2006/math">
                    <m:sSubSup>
                      <m:sSubSup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𝑏</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p>
                    </m:sSubSup>
                  </m:oMath>
                </a14:m>
                <a:r>
                  <a:rPr lang="zh-CN" altLang="en-US" sz="2400" dirty="0">
                    <a:latin typeface="Cambria Math" panose="02040503050406030204" pitchFamily="18" charset="0"/>
                  </a:rPr>
                  <a:t>表示载体系与陀螺坐标系的转换矩阵，因为安装误差的角度都为非常小的角，因此由安装误差图可知：</a:t>
                </a:r>
                <a:endParaRPr lang="en-US" altLang="zh-CN" sz="2400" dirty="0">
                  <a:latin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eqArr>
                        <m:eqArr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&amp;</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&amp;≈</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𝑦𝑧</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𝑥𝑧</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𝑧𝑦</m:t>
                                        </m:r>
                                      </m:sub>
                                    </m:sSub>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𝑥𝑦</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𝑧𝑥</m:t>
                                        </m:r>
                                      </m:sub>
                                    </m:sSub>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𝜃</m:t>
                                        </m:r>
                                      </m:e>
                                      <m:sub>
                                        <m:r>
                                          <a:rPr lang="en-US" altLang="zh-CN" sz="2400" i="1" kern="100">
                                            <a:latin typeface="Cambria Math" panose="02040503050406030204" pitchFamily="18" charset="0"/>
                                            <a:cs typeface="Times New Roman" panose="02020603050405020304" pitchFamily="18" charset="0"/>
                                          </a:rPr>
                                          <m:t>𝑦𝑥</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𝑦𝑧</m:t>
                                        </m:r>
                                      </m:sub>
                                    </m:sSub>
                                  </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𝑧𝑦</m:t>
                                        </m:r>
                                      </m:sub>
                                    </m:sSub>
                                  </m:e>
                                </m:mr>
                                <m:m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𝑥𝑧</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𝑧𝑥</m:t>
                                        </m:r>
                                      </m:sub>
                                    </m:sSub>
                                  </m:e>
                                </m:mr>
                                <m:m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𝑥𝑦</m:t>
                                        </m:r>
                                      </m:sub>
                                    </m:sSub>
                                  </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𝑦𝑥</m:t>
                                        </m:r>
                                      </m:sub>
                                    </m:sSub>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e>
                      </m:eqArr>
                    </m:oMath>
                  </m:oMathPara>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2400" dirty="0">
                  <a:latin typeface="Cambria Math" panose="02040503050406030204" pitchFamily="18" charset="0"/>
                </a:endParaRPr>
              </a:p>
              <a:p>
                <a:pPr algn="just"/>
                <a:endParaRPr lang="zh-CN" altLang="zh-CN" sz="2400" dirty="0">
                  <a:latin typeface="Cambria Math" panose="02040503050406030204" pitchFamily="18" charset="0"/>
                </a:endParaRPr>
              </a:p>
              <a:p>
                <a:pPr algn="just"/>
                <a:endParaRPr lang="zh-CN" altLang="zh-CN" dirty="0"/>
              </a:p>
              <a:p>
                <a:pPr algn="just"/>
                <a:endParaRPr lang="zh-CN" altLang="zh-CN" dirty="0"/>
              </a:p>
              <a:p>
                <a:endParaRPr lang="zh-CN" altLang="en-US" sz="2400" dirty="0"/>
              </a:p>
            </p:txBody>
          </p:sp>
        </mc:Choice>
        <mc:Fallback xmlns="">
          <p:sp>
            <p:nvSpPr>
              <p:cNvPr id="3" name="文本框 2">
                <a:extLst>
                  <a:ext uri="{FF2B5EF4-FFF2-40B4-BE49-F238E27FC236}">
                    <a16:creationId xmlns:a16="http://schemas.microsoft.com/office/drawing/2014/main" id="{35BF9127-DDD2-96F1-3785-2C00FEF9D688}"/>
                  </a:ext>
                </a:extLst>
              </p:cNvPr>
              <p:cNvSpPr txBox="1">
                <a:spLocks noRot="1" noChangeAspect="1" noMove="1" noResize="1" noEditPoints="1" noAdjustHandles="1" noChangeArrowheads="1" noChangeShapeType="1" noTextEdit="1"/>
              </p:cNvSpPr>
              <p:nvPr/>
            </p:nvSpPr>
            <p:spPr>
              <a:xfrm>
                <a:off x="368969" y="997096"/>
                <a:ext cx="11454062" cy="6382196"/>
              </a:xfrm>
              <a:prstGeom prst="rect">
                <a:avLst/>
              </a:prstGeom>
              <a:blipFill>
                <a:blip r:embed="rId2"/>
                <a:stretch>
                  <a:fillRect l="-852" t="-764" r="-3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8428133"/>
      </p:ext>
    </p:extLst>
  </p:cSld>
  <p:clrMapOvr>
    <a:masterClrMapping/>
  </p:clrMapOvr>
</p:sld>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16079</TotalTime>
  <Words>1636</Words>
  <Application>Microsoft Office PowerPoint</Application>
  <PresentationFormat>宽屏</PresentationFormat>
  <Paragraphs>108</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23</vt:i4>
      </vt:variant>
    </vt:vector>
  </HeadingPairs>
  <TitlesOfParts>
    <vt:vector size="35" baseType="lpstr">
      <vt:lpstr>-apple-system</vt:lpstr>
      <vt:lpstr>阿里巴巴普惠体 R</vt:lpstr>
      <vt:lpstr>等线</vt:lpstr>
      <vt:lpstr>等线 Light</vt:lpstr>
      <vt:lpstr>微软雅黑</vt:lpstr>
      <vt:lpstr>Arial</vt:lpstr>
      <vt:lpstr>Calibri</vt:lpstr>
      <vt:lpstr>Calibri Light</vt:lpstr>
      <vt:lpstr>Cambria Math</vt:lpstr>
      <vt:lpstr>2_Office 主题</vt:lpstr>
      <vt:lpstr>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WYH</dc:creator>
  <cp:lastModifiedBy>Administrator</cp:lastModifiedBy>
  <cp:revision>581</cp:revision>
  <dcterms:created xsi:type="dcterms:W3CDTF">2017-11-09T10:28:27Z</dcterms:created>
  <dcterms:modified xsi:type="dcterms:W3CDTF">2023-10-10T07:26:27Z</dcterms:modified>
</cp:coreProperties>
</file>