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a90639bc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a90639bc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a90639bc6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a90639bc6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a90639bc6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a90639bc6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a90639bc6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a90639bc6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a90639bc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a90639bc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a90639bc6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a90639bc6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a90639bc6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a90639bc6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a90639bc6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a90639bc6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a90639bc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a90639bc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1543400"/>
            <a:ext cx="8520600" cy="2531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28947"/>
              <a:buFont typeface="Arial"/>
              <a:buNone/>
            </a:pPr>
            <a:r>
              <a:rPr lang="en-GB"/>
              <a:t>Tackling Child and Infant</a:t>
            </a:r>
            <a:endParaRPr/>
          </a:p>
          <a:p>
            <a:pPr indent="0" lvl="0" marL="0" rtl="0" algn="ctr">
              <a:spcBef>
                <a:spcPts val="0"/>
              </a:spcBef>
              <a:spcAft>
                <a:spcPts val="0"/>
              </a:spcAft>
              <a:buNone/>
            </a:pPr>
            <a:r>
              <a:rPr lang="en-GB"/>
              <a:t>Mortality in Africa</a:t>
            </a:r>
            <a:endParaRPr/>
          </a:p>
          <a:p>
            <a:pPr indent="0" lvl="0" marL="0" rtl="0" algn="ctr">
              <a:spcBef>
                <a:spcPts val="0"/>
              </a:spcBef>
              <a:spcAft>
                <a:spcPts val="0"/>
              </a:spcAft>
              <a:buNone/>
            </a:pPr>
            <a:r>
              <a:t/>
            </a:r>
            <a:endParaRPr sz="2700"/>
          </a:p>
          <a:p>
            <a:pPr indent="0" lvl="0" marL="0" rtl="0" algn="ctr">
              <a:spcBef>
                <a:spcPts val="0"/>
              </a:spcBef>
              <a:spcAft>
                <a:spcPts val="0"/>
              </a:spcAft>
              <a:buClr>
                <a:schemeClr val="dk1"/>
              </a:buClr>
              <a:buSzPct val="40740"/>
              <a:buFont typeface="Arial"/>
              <a:buNone/>
            </a:pPr>
            <a:r>
              <a:rPr lang="en-GB" sz="2700"/>
              <a:t>Ikegbo Stanley</a:t>
            </a:r>
            <a:endParaRPr sz="27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Limitations of this Analysis</a:t>
            </a:r>
            <a:endParaRPr/>
          </a:p>
        </p:txBody>
      </p:sp>
      <p:sp>
        <p:nvSpPr>
          <p:cNvPr id="190" name="Google Shape;190;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Socioeconomic and Environmental Factors were not considered, this potentially affects the accuracy of the insights and recommendations given.</a:t>
            </a:r>
            <a:endParaRPr/>
          </a:p>
          <a:p>
            <a:pPr indent="0" lvl="0" marL="0" rtl="0" algn="l">
              <a:spcBef>
                <a:spcPts val="1200"/>
              </a:spcBef>
              <a:spcAft>
                <a:spcPts val="0"/>
              </a:spcAft>
              <a:buNone/>
            </a:pPr>
            <a:r>
              <a:rPr lang="en-GB"/>
              <a:t>Some of the Immunization Tests were dropped while handling missing values </a:t>
            </a:r>
            <a:r>
              <a:rPr lang="en-GB"/>
              <a:t>because</a:t>
            </a:r>
            <a:r>
              <a:rPr lang="en-GB"/>
              <a:t> they had large number of missing values, this also means that some useful insights might have been lost</a:t>
            </a:r>
            <a:endParaRPr/>
          </a:p>
          <a:p>
            <a:pPr indent="0" lvl="0" marL="0" rtl="0" algn="l">
              <a:spcBef>
                <a:spcPts val="1200"/>
              </a:spcBef>
              <a:spcAft>
                <a:spcPts val="1200"/>
              </a:spcAft>
              <a:buNone/>
            </a:pPr>
            <a:r>
              <a:rPr lang="en-GB"/>
              <a:t>Total births attended to by skilled health workers dataset was not used,this also means that the hypothesis that skilled health workers impact the mortality rate couldn’t be confirmed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ctrTitle"/>
          </p:nvPr>
        </p:nvSpPr>
        <p:spPr>
          <a:xfrm>
            <a:off x="824000" y="229300"/>
            <a:ext cx="7140000" cy="160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Introduction</a:t>
            </a:r>
            <a:endParaRPr/>
          </a:p>
        </p:txBody>
      </p:sp>
      <p:sp>
        <p:nvSpPr>
          <p:cNvPr id="134" name="Google Shape;134;p14"/>
          <p:cNvSpPr txBox="1"/>
          <p:nvPr>
            <p:ph idx="1" type="subTitle"/>
          </p:nvPr>
        </p:nvSpPr>
        <p:spPr>
          <a:xfrm>
            <a:off x="824000" y="2081400"/>
            <a:ext cx="8004300" cy="22104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b="1" lang="en-GB" sz="3600">
                <a:latin typeface="Maven Pro"/>
                <a:ea typeface="Maven Pro"/>
                <a:cs typeface="Maven Pro"/>
                <a:sym typeface="Maven Pro"/>
              </a:rPr>
              <a:t>In this analysis,the trends were uncovered by investigating the behaviour of mortality rate for infants, children and mothers between 1950 - 2022.</a:t>
            </a:r>
            <a:endParaRPr b="1" sz="3600">
              <a:latin typeface="Maven Pro"/>
              <a:ea typeface="Maven Pro"/>
              <a:cs typeface="Maven Pro"/>
              <a:sym typeface="Maven Pro"/>
            </a:endParaRPr>
          </a:p>
          <a:p>
            <a:pPr indent="0" lvl="0" marL="0" rtl="0" algn="ctr">
              <a:spcBef>
                <a:spcPts val="0"/>
              </a:spcBef>
              <a:spcAft>
                <a:spcPts val="0"/>
              </a:spcAft>
              <a:buNone/>
            </a:pPr>
            <a:r>
              <a:t/>
            </a:r>
            <a:endParaRPr b="1" sz="3600">
              <a:latin typeface="Maven Pro"/>
              <a:ea typeface="Maven Pro"/>
              <a:cs typeface="Maven Pro"/>
              <a:sym typeface="Maven Pro"/>
            </a:endParaRPr>
          </a:p>
          <a:p>
            <a:pPr indent="0" lvl="0" marL="0" rtl="0" algn="ctr">
              <a:spcBef>
                <a:spcPts val="0"/>
              </a:spcBef>
              <a:spcAft>
                <a:spcPts val="0"/>
              </a:spcAft>
              <a:buNone/>
            </a:pPr>
            <a:r>
              <a:rPr b="1" lang="en-GB" sz="3600">
                <a:latin typeface="Maven Pro"/>
                <a:ea typeface="Maven Pro"/>
                <a:cs typeface="Maven Pro"/>
                <a:sym typeface="Maven Pro"/>
              </a:rPr>
              <a:t>The insights regarding healthcare factors causing mortality rate were derived by comparing the percentage of health insurance coverage with the mean mortality rate (children and mothers) and the percentage of infants immunized across the several african countries</a:t>
            </a:r>
            <a:endParaRPr b="1" sz="3600">
              <a:latin typeface="Maven Pro"/>
              <a:ea typeface="Maven Pro"/>
              <a:cs typeface="Maven Pro"/>
              <a:sym typeface="Maven Pro"/>
            </a:endParaRPr>
          </a:p>
          <a:p>
            <a:pPr indent="0" lvl="0" marL="0" rtl="0" algn="ctr">
              <a:spcBef>
                <a:spcPts val="0"/>
              </a:spcBef>
              <a:spcAft>
                <a:spcPts val="0"/>
              </a:spcAft>
              <a:buNone/>
            </a:pPr>
            <a:r>
              <a:t/>
            </a:r>
            <a:endParaRPr b="1" sz="3600">
              <a:latin typeface="Maven Pro"/>
              <a:ea typeface="Maven Pro"/>
              <a:cs typeface="Maven Pro"/>
              <a:sym typeface="Maven Pro"/>
            </a:endParaRPr>
          </a:p>
          <a:p>
            <a:pPr indent="0" lvl="0" marL="0" rtl="0" algn="ctr">
              <a:spcBef>
                <a:spcPts val="0"/>
              </a:spcBef>
              <a:spcAft>
                <a:spcPts val="0"/>
              </a:spcAft>
              <a:buNone/>
            </a:pPr>
            <a:r>
              <a:t/>
            </a:r>
            <a:endParaRPr b="1" sz="36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1303800" y="191100"/>
            <a:ext cx="7030500" cy="48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Trend of Maternal Mortality Rate Over Time</a:t>
            </a:r>
            <a:endParaRPr/>
          </a:p>
        </p:txBody>
      </p:sp>
      <p:pic>
        <p:nvPicPr>
          <p:cNvPr id="140" name="Google Shape;140;p15"/>
          <p:cNvPicPr preferRelativeResize="0"/>
          <p:nvPr/>
        </p:nvPicPr>
        <p:blipFill>
          <a:blip r:embed="rId3">
            <a:alphaModFix/>
          </a:blip>
          <a:stretch>
            <a:fillRect/>
          </a:stretch>
        </p:blipFill>
        <p:spPr>
          <a:xfrm>
            <a:off x="519125" y="2571769"/>
            <a:ext cx="4052875" cy="2071681"/>
          </a:xfrm>
          <a:prstGeom prst="rect">
            <a:avLst/>
          </a:prstGeom>
          <a:noFill/>
          <a:ln>
            <a:noFill/>
          </a:ln>
        </p:spPr>
      </p:pic>
      <p:pic>
        <p:nvPicPr>
          <p:cNvPr id="141" name="Google Shape;141;p15"/>
          <p:cNvPicPr preferRelativeResize="0"/>
          <p:nvPr/>
        </p:nvPicPr>
        <p:blipFill>
          <a:blip r:embed="rId4">
            <a:alphaModFix/>
          </a:blip>
          <a:stretch>
            <a:fillRect/>
          </a:stretch>
        </p:blipFill>
        <p:spPr>
          <a:xfrm>
            <a:off x="4751425" y="2571775"/>
            <a:ext cx="3705751" cy="2071676"/>
          </a:xfrm>
          <a:prstGeom prst="rect">
            <a:avLst/>
          </a:prstGeom>
          <a:noFill/>
          <a:ln>
            <a:noFill/>
          </a:ln>
        </p:spPr>
      </p:pic>
      <p:pic>
        <p:nvPicPr>
          <p:cNvPr id="142" name="Google Shape;142;p15"/>
          <p:cNvPicPr preferRelativeResize="0"/>
          <p:nvPr/>
        </p:nvPicPr>
        <p:blipFill>
          <a:blip r:embed="rId5">
            <a:alphaModFix/>
          </a:blip>
          <a:stretch>
            <a:fillRect/>
          </a:stretch>
        </p:blipFill>
        <p:spPr>
          <a:xfrm>
            <a:off x="476675" y="838025"/>
            <a:ext cx="8203450" cy="166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1268500" y="694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Trend of Maternal Mortality Rate Over Time</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16"/>
          <p:cNvPicPr preferRelativeResize="0"/>
          <p:nvPr/>
        </p:nvPicPr>
        <p:blipFill>
          <a:blip r:embed="rId3">
            <a:alphaModFix/>
          </a:blip>
          <a:stretch>
            <a:fillRect/>
          </a:stretch>
        </p:blipFill>
        <p:spPr>
          <a:xfrm>
            <a:off x="712875" y="1783688"/>
            <a:ext cx="3490476" cy="1714500"/>
          </a:xfrm>
          <a:prstGeom prst="rect">
            <a:avLst/>
          </a:prstGeom>
          <a:noFill/>
          <a:ln>
            <a:noFill/>
          </a:ln>
        </p:spPr>
      </p:pic>
      <p:pic>
        <p:nvPicPr>
          <p:cNvPr id="150" name="Google Shape;150;p16"/>
          <p:cNvPicPr preferRelativeResize="0"/>
          <p:nvPr/>
        </p:nvPicPr>
        <p:blipFill>
          <a:blip r:embed="rId4">
            <a:alphaModFix/>
          </a:blip>
          <a:stretch>
            <a:fillRect/>
          </a:stretch>
        </p:blipFill>
        <p:spPr>
          <a:xfrm>
            <a:off x="2606675" y="3448425"/>
            <a:ext cx="4545901" cy="1966725"/>
          </a:xfrm>
          <a:prstGeom prst="rect">
            <a:avLst/>
          </a:prstGeom>
          <a:noFill/>
          <a:ln>
            <a:noFill/>
          </a:ln>
        </p:spPr>
      </p:pic>
      <p:pic>
        <p:nvPicPr>
          <p:cNvPr id="151" name="Google Shape;151;p16"/>
          <p:cNvPicPr preferRelativeResize="0"/>
          <p:nvPr/>
        </p:nvPicPr>
        <p:blipFill>
          <a:blip r:embed="rId5">
            <a:alphaModFix/>
          </a:blip>
          <a:stretch>
            <a:fillRect/>
          </a:stretch>
        </p:blipFill>
        <p:spPr>
          <a:xfrm>
            <a:off x="5279350" y="1676063"/>
            <a:ext cx="3762851" cy="179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Possible HealthCare Factors contributing to Mortality Rate</a:t>
            </a:r>
            <a:endParaRPr/>
          </a:p>
        </p:txBody>
      </p:sp>
      <p:sp>
        <p:nvSpPr>
          <p:cNvPr id="157" name="Google Shape;157;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17"/>
          <p:cNvPicPr preferRelativeResize="0"/>
          <p:nvPr/>
        </p:nvPicPr>
        <p:blipFill>
          <a:blip r:embed="rId3">
            <a:alphaModFix/>
          </a:blip>
          <a:stretch>
            <a:fillRect/>
          </a:stretch>
        </p:blipFill>
        <p:spPr>
          <a:xfrm>
            <a:off x="1453100" y="1891325"/>
            <a:ext cx="7197101" cy="325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4" name="Google Shape;164;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18"/>
          <p:cNvPicPr preferRelativeResize="0"/>
          <p:nvPr/>
        </p:nvPicPr>
        <p:blipFill>
          <a:blip r:embed="rId3">
            <a:alphaModFix/>
          </a:blip>
          <a:stretch>
            <a:fillRect/>
          </a:stretch>
        </p:blipFill>
        <p:spPr>
          <a:xfrm>
            <a:off x="338463" y="1990050"/>
            <a:ext cx="8467075" cy="305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1" name="Google Shape;171;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19"/>
          <p:cNvPicPr preferRelativeResize="0"/>
          <p:nvPr/>
        </p:nvPicPr>
        <p:blipFill>
          <a:blip r:embed="rId3">
            <a:alphaModFix/>
          </a:blip>
          <a:stretch>
            <a:fillRect/>
          </a:stretch>
        </p:blipFill>
        <p:spPr>
          <a:xfrm>
            <a:off x="228600" y="390525"/>
            <a:ext cx="8686800" cy="436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Insights</a:t>
            </a:r>
            <a:endParaRPr/>
          </a:p>
        </p:txBody>
      </p:sp>
      <p:sp>
        <p:nvSpPr>
          <p:cNvPr id="178" name="Google Shape;178;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Mortality rates reduced generally from 1950 - 2022</a:t>
            </a:r>
            <a:endParaRPr/>
          </a:p>
          <a:p>
            <a:pPr indent="0" lvl="0" marL="0" rtl="0" algn="l">
              <a:spcBef>
                <a:spcPts val="1200"/>
              </a:spcBef>
              <a:spcAft>
                <a:spcPts val="0"/>
              </a:spcAft>
              <a:buNone/>
            </a:pPr>
            <a:r>
              <a:rPr lang="en-GB"/>
              <a:t>It is obvious from the previous charts that countries with low percentage of healthcare insurance and infants immunized had high mortality rates, Hence, it can be inferred that</a:t>
            </a:r>
            <a:endParaRPr/>
          </a:p>
          <a:p>
            <a:pPr indent="0" lvl="0" marL="0" rtl="0" algn="l">
              <a:spcBef>
                <a:spcPts val="1200"/>
              </a:spcBef>
              <a:spcAft>
                <a:spcPts val="0"/>
              </a:spcAft>
              <a:buNone/>
            </a:pPr>
            <a:r>
              <a:rPr lang="en-GB"/>
              <a:t>Possible healthcare factors affecting mortality rate includes, percentage of healthcare insurance covered in a country, percentage of infants that were immunized amongst others.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Actionable Recommendations</a:t>
            </a:r>
            <a:endParaRPr/>
          </a:p>
        </p:txBody>
      </p:sp>
      <p:sp>
        <p:nvSpPr>
          <p:cNvPr id="184" name="Google Shape;184;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More healthcare insurance programs should be increased in countries where the percentage coverage of healthcare insurance is low like Mali,Niger and Guinea amongst others.</a:t>
            </a:r>
            <a:endParaRPr/>
          </a:p>
          <a:p>
            <a:pPr indent="0" lvl="0" marL="0" rtl="0" algn="l">
              <a:spcBef>
                <a:spcPts val="1200"/>
              </a:spcBef>
              <a:spcAft>
                <a:spcPts val="1200"/>
              </a:spcAft>
              <a:buNone/>
            </a:pPr>
            <a:r>
              <a:rPr lang="en-GB"/>
              <a:t>Infant immunization should be taken seriously, this means that policies and interventions should be put in place to ensure that all infants are immunized. This would reduce the infant mortality rate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