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71" r:id="rId4"/>
    <p:sldId id="257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317" r:id="rId16"/>
    <p:sldId id="289" r:id="rId17"/>
    <p:sldId id="287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31" r:id="rId26"/>
    <p:sldId id="329" r:id="rId27"/>
    <p:sldId id="318" r:id="rId28"/>
    <p:sldId id="321" r:id="rId29"/>
    <p:sldId id="322" r:id="rId30"/>
    <p:sldId id="332" r:id="rId31"/>
    <p:sldId id="326" r:id="rId32"/>
    <p:sldId id="327" r:id="rId33"/>
    <p:sldId id="323" r:id="rId34"/>
    <p:sldId id="325" r:id="rId35"/>
    <p:sldId id="328" r:id="rId36"/>
    <p:sldId id="263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07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49BC-3217-4383-97CD-33ED58C74E65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879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31EA50-C15F-4359-836B-859293601FAA}" type="datetimeFigureOut">
              <a:rPr lang="bg-BG" smtClean="0"/>
              <a:t>5.3.2018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bg-BG" sz="1800" dirty="0">
                <a:cs typeface="Courier New" panose="02070309020205020404" pitchFamily="49" charset="0"/>
              </a:rPr>
              <a:t>Основна форма:</a:t>
            </a:r>
            <a:endParaRPr lang="en-US" sz="1800" dirty="0">
              <a:cs typeface="Courier New" panose="020703090202050204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>
                <a:cs typeface="Courier New" panose="02070309020205020404" pitchFamily="49" charset="0"/>
              </a:rPr>
              <a:t>трябва да бъде от тип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enumerated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>
                <a:cs typeface="Courier New" panose="02070309020205020404" pitchFamily="49" charset="0"/>
              </a:rPr>
              <a:t>или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bg-BG" sz="1800" dirty="0">
                <a:cs typeface="Courier New" panose="02070309020205020404" pitchFamily="49" charset="0"/>
              </a:rPr>
              <a:t>за версии на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JDK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>
                <a:cs typeface="Courier New" panose="02070309020205020404" pitchFamily="49" charset="0"/>
              </a:rPr>
              <a:t>по-високи от </a:t>
            </a: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18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>
                <a:cs typeface="Courier New" panose="02070309020205020404" pitchFamily="49" charset="0"/>
              </a:rPr>
              <a:t>трябва да бъдат уникални изрази, които са от същия тип като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1">
              <a:spcBef>
                <a:spcPts val="1800"/>
              </a:spcBef>
            </a:pPr>
            <a:r>
              <a:rPr lang="bg-BG" sz="1800" dirty="0">
                <a:cs typeface="Courier New" panose="02070309020205020404" pitchFamily="49" charset="0"/>
              </a:rPr>
              <a:t>Стойността на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>
                <a:cs typeface="Courier New" panose="02070309020205020404" pitchFamily="49" charset="0"/>
              </a:rPr>
              <a:t>се сравнява последователно с </a:t>
            </a:r>
            <a:br>
              <a:rPr lang="bg-BG" sz="1800" dirty="0"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bg-BG" sz="1800" dirty="0">
                <a:cs typeface="Courier New" panose="02070309020205020404" pitchFamily="49" charset="0"/>
              </a:rPr>
              <a:t>Където се открие съвпадение се изпълнява съответния блок от код</a:t>
            </a:r>
          </a:p>
          <a:p>
            <a:pPr lvl="1">
              <a:spcBef>
                <a:spcPts val="1800"/>
              </a:spcBef>
            </a:pPr>
            <a:r>
              <a:rPr lang="bg-BG" sz="1800" dirty="0">
                <a:cs typeface="Courier New" panose="02070309020205020404" pitchFamily="49" charset="0"/>
              </a:rPr>
              <a:t>Ако не се открие съвпадение се изпълнява блока от код в секцията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bg-BG" sz="1800" dirty="0">
                <a:cs typeface="Courier New" panose="02070309020205020404" pitchFamily="49" charset="0"/>
              </a:rPr>
              <a:t>се използва за прекратяване на изпълнението на последователността от действия</a:t>
            </a:r>
            <a:endParaRPr lang="en-US" sz="1800" dirty="0"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 – пример</a:t>
            </a:r>
            <a:r>
              <a:rPr lang="en-US" dirty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876800"/>
          </a:xfrm>
        </p:spPr>
        <p:txBody>
          <a:bodyPr>
            <a:noAutofit/>
          </a:bodyPr>
          <a:lstStyle/>
          <a:p>
            <a:pPr marL="0" lvl="1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 simple example of the switch.</a:t>
            </a:r>
          </a:p>
          <a:p>
            <a:pPr marL="0" lvl="1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SampleSwitch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2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3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548640" lvl="3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0:</a:t>
            </a:r>
          </a:p>
          <a:p>
            <a:pPr marL="731520" lvl="4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zero.");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731520" lvl="4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one.");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</a:p>
          <a:p>
            <a:pPr marL="731520" lvl="4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two.");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pPr marL="731520" lvl="4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three.");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731520" lvl="4" indent="7938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greater than 3.");</a:t>
            </a:r>
          </a:p>
          <a:p>
            <a:pPr marL="548640" lvl="3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7938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2636912"/>
            <a:ext cx="30243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 err="1"/>
              <a:t>Резулатат</a:t>
            </a:r>
            <a:r>
              <a:rPr lang="bg-BG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zero.</a:t>
            </a:r>
          </a:p>
        </p:txBody>
      </p:sp>
    </p:spTree>
    <p:extLst>
      <p:ext uri="{BB962C8B-B14F-4D97-AF65-F5344CB8AC3E}">
        <p14:creationId xmlns:p14="http://schemas.microsoft.com/office/powerpoint/2010/main" val="286349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 – пример</a:t>
            </a:r>
            <a:r>
              <a:rPr lang="en-US" dirty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876800"/>
          </a:xfrm>
        </p:spPr>
        <p:txBody>
          <a:bodyPr>
            <a:noAutofit/>
          </a:bodyPr>
          <a:lstStyle/>
          <a:p>
            <a:pPr marL="0" lvl="1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 a switch, break statements are optional.</a:t>
            </a:r>
          </a:p>
          <a:p>
            <a:pPr marL="0" lvl="1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MissingBreak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2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3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&lt;12;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0: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3: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4:</a:t>
            </a:r>
          </a:p>
          <a:p>
            <a:pPr marL="731520" lvl="4" indent="7938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5");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5: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6: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7: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8: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9:</a:t>
            </a:r>
          </a:p>
          <a:p>
            <a:pPr marL="731520" lvl="4" indent="7938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10");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731520" lvl="4" indent="7938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10 or more");</a:t>
            </a:r>
          </a:p>
          <a:p>
            <a:pPr marL="731520" lvl="4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7938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8508" y="1772816"/>
            <a:ext cx="302433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 err="1"/>
              <a:t>Резулатат</a:t>
            </a:r>
            <a:r>
              <a:rPr lang="bg-BG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less than 10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10 or more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10 or more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 – пример</a:t>
            </a:r>
            <a:r>
              <a:rPr lang="en-US" dirty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876800"/>
          </a:xfrm>
        </p:spPr>
        <p:txBody>
          <a:bodyPr>
            <a:noAutofit/>
          </a:bodyPr>
          <a:lstStyle/>
          <a:p>
            <a:pPr marL="0" lvl="1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 string to control a switch statement.</a:t>
            </a:r>
          </a:p>
          <a:p>
            <a:pPr marL="0" lvl="1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StringSwitch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2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3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"two";</a:t>
            </a:r>
          </a:p>
          <a:p>
            <a:pPr marL="548640" lvl="3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"one":</a:t>
            </a:r>
          </a:p>
          <a:p>
            <a:pPr marL="731520" lvl="4" indent="7938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"two":</a:t>
            </a:r>
          </a:p>
          <a:p>
            <a:pPr marL="731520" lvl="4" indent="7938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"three":</a:t>
            </a:r>
          </a:p>
          <a:p>
            <a:pPr marL="731520" lvl="4" indent="7938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731520" lvl="4" indent="7938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 match");</a:t>
            </a:r>
          </a:p>
          <a:p>
            <a:pPr marL="731520" lvl="4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548640" lvl="3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7938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8508" y="3140968"/>
            <a:ext cx="30243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 err="1"/>
              <a:t>Резулатат</a:t>
            </a:r>
            <a:r>
              <a:rPr lang="bg-BG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1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switch </a:t>
            </a:r>
            <a:r>
              <a:rPr lang="bg-BG" dirty="0"/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79096" cy="4876800"/>
          </a:xfrm>
        </p:spPr>
        <p:txBody>
          <a:bodyPr>
            <a:noAutofit/>
          </a:bodyPr>
          <a:lstStyle/>
          <a:p>
            <a:pPr marL="0" lvl="1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switch(count) {</a:t>
            </a:r>
          </a:p>
          <a:p>
            <a:pPr marL="274320" lvl="2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</a:t>
            </a:r>
          </a:p>
          <a:p>
            <a:pPr marL="548640" lvl="3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switch(target) { // nested switch</a:t>
            </a:r>
          </a:p>
          <a:p>
            <a:pPr marL="731520" lvl="4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0:</a:t>
            </a:r>
          </a:p>
          <a:p>
            <a:pPr marL="914400" lvl="5" indent="7938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("target is zero");</a:t>
            </a:r>
          </a:p>
          <a:p>
            <a:pPr marL="914400" lvl="5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731520" lvl="4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1: // no conflicts with outer switch</a:t>
            </a:r>
          </a:p>
          <a:p>
            <a:pPr marL="914400" lvl="5" indent="7938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("target is one");</a:t>
            </a:r>
          </a:p>
          <a:p>
            <a:pPr marL="914400" lvl="5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548640" lvl="3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3" indent="7938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274320" lvl="2" indent="7938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2: // ...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0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number = 3;</a:t>
            </a:r>
          </a:p>
          <a:p>
            <a:pPr marL="0" indent="0">
              <a:buNone/>
            </a:pPr>
            <a:r>
              <a:rPr lang="en-US" dirty="0"/>
              <a:t> switch (number) {</a:t>
            </a:r>
          </a:p>
          <a:p>
            <a:pPr marL="0" indent="0">
              <a:buNone/>
            </a:pPr>
            <a:r>
              <a:rPr lang="en-US" dirty="0"/>
              <a:t>	case 2:</a:t>
            </a:r>
          </a:p>
          <a:p>
            <a:pPr marL="0" indent="0">
              <a:buNone/>
            </a:pPr>
            <a:r>
              <a:rPr lang="en-US" dirty="0"/>
              <a:t>		number++;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case 3:</a:t>
            </a:r>
          </a:p>
          <a:p>
            <a:pPr marL="0" indent="0">
              <a:buNone/>
            </a:pPr>
            <a:r>
              <a:rPr lang="en-US" dirty="0"/>
              <a:t>		number+=2;</a:t>
            </a:r>
          </a:p>
          <a:p>
            <a:pPr marL="0" indent="0">
              <a:buNone/>
            </a:pPr>
            <a:r>
              <a:rPr lang="en-US" dirty="0"/>
              <a:t>	case 4:</a:t>
            </a:r>
          </a:p>
          <a:p>
            <a:pPr marL="0" indent="0">
              <a:buNone/>
            </a:pPr>
            <a:r>
              <a:rPr lang="en-US" dirty="0"/>
              <a:t>		number--;</a:t>
            </a:r>
          </a:p>
          <a:p>
            <a:pPr marL="0" indent="0">
              <a:buNone/>
            </a:pPr>
            <a:r>
              <a:rPr lang="en-US" dirty="0"/>
              <a:t>	case 5:</a:t>
            </a:r>
          </a:p>
          <a:p>
            <a:pPr marL="0" indent="0">
              <a:buNone/>
            </a:pPr>
            <a:r>
              <a:rPr lang="en-US" dirty="0"/>
              <a:t>		number+=3;</a:t>
            </a:r>
          </a:p>
          <a:p>
            <a:pPr marL="0" indent="0">
              <a:buNone/>
            </a:pPr>
            <a:r>
              <a:rPr lang="en-US" dirty="0"/>
              <a:t>	default:</a:t>
            </a:r>
          </a:p>
          <a:p>
            <a:pPr marL="0" indent="0">
              <a:buNone/>
            </a:pPr>
            <a:r>
              <a:rPr lang="en-US" dirty="0"/>
              <a:t>		number++;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value of number is " + number);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223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 – характеристики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8768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switch </a:t>
            </a:r>
            <a:r>
              <a:rPr lang="bg-BG" dirty="0"/>
              <a:t>се различава от </a:t>
            </a:r>
            <a:r>
              <a:rPr lang="en-US" b="1" dirty="0"/>
              <a:t>if </a:t>
            </a:r>
            <a:r>
              <a:rPr lang="bg-BG" dirty="0"/>
              <a:t>по това, че </a:t>
            </a:r>
            <a:r>
              <a:rPr lang="en-US" b="1" dirty="0"/>
              <a:t>switch </a:t>
            </a:r>
            <a:r>
              <a:rPr lang="bg-BG" dirty="0"/>
              <a:t>може да проверява само за съвпадение, а </a:t>
            </a:r>
            <a:r>
              <a:rPr lang="en-US" b="1" dirty="0"/>
              <a:t>if </a:t>
            </a:r>
            <a:r>
              <a:rPr lang="bg-BG" dirty="0"/>
              <a:t>може да проверява всеки тип булев израз </a:t>
            </a:r>
          </a:p>
          <a:p>
            <a:pPr>
              <a:spcBef>
                <a:spcPts val="1800"/>
              </a:spcBef>
            </a:pPr>
            <a:r>
              <a:rPr lang="bg-BG" dirty="0"/>
              <a:t>Никои две константи в случаите (</a:t>
            </a:r>
            <a:r>
              <a:rPr lang="en-US" dirty="0"/>
              <a:t>case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на един и същи</a:t>
            </a:r>
            <a:r>
              <a:rPr lang="en-US" dirty="0"/>
              <a:t> </a:t>
            </a:r>
            <a:r>
              <a:rPr lang="en-US" b="1" dirty="0"/>
              <a:t>switch </a:t>
            </a:r>
            <a:r>
              <a:rPr lang="bg-BG" dirty="0"/>
              <a:t>не трябва да имат идентични стойности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switch </a:t>
            </a:r>
            <a:r>
              <a:rPr lang="bg-BG" dirty="0"/>
              <a:t>оператор и неговите вложени </a:t>
            </a:r>
            <a:r>
              <a:rPr lang="en-US" b="1" dirty="0"/>
              <a:t>switch </a:t>
            </a:r>
            <a:r>
              <a:rPr lang="bg-BG" b="1" dirty="0"/>
              <a:t>оператори </a:t>
            </a:r>
            <a:r>
              <a:rPr lang="bg-BG" dirty="0"/>
              <a:t>могат да имат общи</a:t>
            </a:r>
            <a:r>
              <a:rPr lang="en-US" dirty="0"/>
              <a:t> </a:t>
            </a:r>
            <a:r>
              <a:rPr lang="en-US" b="1" dirty="0"/>
              <a:t>case </a:t>
            </a:r>
            <a:r>
              <a:rPr lang="bg-BG" dirty="0"/>
              <a:t>константи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switch </a:t>
            </a:r>
            <a:r>
              <a:rPr lang="bg-BG" dirty="0"/>
              <a:t>оператора обикновено е по-ефективен от множество вложени </a:t>
            </a:r>
            <a:r>
              <a:rPr lang="en-US" b="1" dirty="0"/>
              <a:t>if</a:t>
            </a:r>
            <a:r>
              <a:rPr lang="bg-BG" b="1" dirty="0"/>
              <a:t> оператори</a:t>
            </a:r>
            <a:endParaRPr lang="bg-BG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цикъл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bg-BG" dirty="0"/>
              <a:t>Повтаря блок от код докато контролиращият израз е </a:t>
            </a:r>
            <a:r>
              <a:rPr lang="en-US" dirty="0"/>
              <a:t>true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while(condition) 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body of loop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dirty="0">
                <a:cs typeface="Courier New" panose="02070309020205020404" pitchFamily="49" charset="0"/>
              </a:rPr>
              <a:t>e </a:t>
            </a:r>
            <a:r>
              <a:rPr lang="bg-BG" dirty="0">
                <a:cs typeface="Courier New" panose="02070309020205020404" pitchFamily="49" charset="0"/>
              </a:rPr>
              <a:t>булев израз </a:t>
            </a:r>
          </a:p>
          <a:p>
            <a:pPr>
              <a:spcBef>
                <a:spcPts val="1800"/>
              </a:spcBef>
            </a:pPr>
            <a:r>
              <a:rPr lang="bg-BG" dirty="0">
                <a:cs typeface="Courier New" panose="02070309020205020404" pitchFamily="49" charset="0"/>
              </a:rPr>
              <a:t>Когато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bg-BG" dirty="0">
                <a:cs typeface="Courier New" panose="02070309020205020404" pitchFamily="49" charset="0"/>
              </a:rPr>
              <a:t>стане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bg-BG" dirty="0">
                <a:cs typeface="Courier New" panose="02070309020205020404" pitchFamily="49" charset="0"/>
              </a:rPr>
              <a:t>управлението на програмата се предава на следващия ред от код след цикъла</a:t>
            </a:r>
          </a:p>
        </p:txBody>
      </p:sp>
    </p:spTree>
    <p:extLst>
      <p:ext uri="{BB962C8B-B14F-4D97-AF65-F5344CB8AC3E}">
        <p14:creationId xmlns:p14="http://schemas.microsoft.com/office/powerpoint/2010/main" val="425395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Оператор за цикъл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bg-BG" dirty="0">
                <a:latin typeface="+mn-lt"/>
                <a:cs typeface="Courier New" panose="02070309020205020404" pitchFamily="49" charset="0"/>
              </a:rPr>
              <a:t> – пример 1</a:t>
            </a:r>
            <a:endParaRPr lang="bg-BG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while loop.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While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while(n &gt; 0) {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n--;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2996952"/>
            <a:ext cx="194421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cs typeface="Courier New" panose="02070309020205020404" pitchFamily="49" charset="0"/>
              </a:rPr>
              <a:t>Резултат: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 – примери 2 и 3</a:t>
            </a:r>
            <a:endParaRPr lang="bg-BG" sz="32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10, b = 20;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while(a &gt; b)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will not be displayed");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The target of a loop can be empty.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= 200;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find midpoint between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j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--j); // no body in this loop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("Midpoint is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200" y="4005064"/>
            <a:ext cx="23762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cs typeface="Courier New" panose="02070309020205020404" pitchFamily="49" charset="0"/>
              </a:rPr>
              <a:t>Резултат: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Midpoint is 150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8206680" cy="2390105"/>
          </a:xfrm>
        </p:spPr>
        <p:txBody>
          <a:bodyPr/>
          <a:lstStyle/>
          <a:p>
            <a:r>
              <a:rPr lang="bg-BG" sz="4800" dirty="0"/>
              <a:t>Контролиращи структури в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83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bg-BG" sz="32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body of loop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bg-BG" sz="1800" dirty="0">
                <a:cs typeface="Courier New" panose="02070309020205020404" pitchFamily="49" charset="0"/>
              </a:rPr>
              <a:t>Цикълът се изпълнява поне веднъж и продължава да се изпълнява докато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1800" dirty="0">
                <a:cs typeface="Courier New" panose="02070309020205020404" pitchFamily="49" charset="0"/>
              </a:rPr>
              <a:t>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0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sz="32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do-while loop.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10;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n--;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while(n &gt; 0);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while(--n &gt; 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2996952"/>
            <a:ext cx="194421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cs typeface="Courier New" panose="02070309020205020404" pitchFamily="49" charset="0"/>
              </a:rPr>
              <a:t>Резултат: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9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for(initialization; condition; iteration)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body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 инициализация;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условие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– итерация</a:t>
            </a:r>
          </a:p>
          <a:p>
            <a:pPr marL="0" indent="0">
              <a:spcBef>
                <a:spcPts val="400"/>
              </a:spcBef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Цикълът се изпълнява докато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(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условието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е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0947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for loop.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for(n=10; n&gt;0; n--)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spcBef>
                <a:spcPts val="400"/>
              </a:spcBef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("tick " + n);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32" y="2996952"/>
            <a:ext cx="194421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cs typeface="Courier New" panose="02070309020205020404" pitchFamily="49" charset="0"/>
              </a:rPr>
              <a:t>Резултат: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tick 1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6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пример 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2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Sample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4;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for(a=1; a&lt;b; a++) {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 = " + b);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b--;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0272" y="3068960"/>
            <a:ext cx="15121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7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sz="3200" dirty="0"/>
              <a:t>Оператор за цикъл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bg-BG" sz="3200" dirty="0">
                <a:latin typeface="+mn-lt"/>
                <a:cs typeface="Courier New" panose="02070309020205020404" pitchFamily="49" charset="0"/>
              </a:rPr>
              <a:t>пример </a:t>
            </a:r>
            <a:r>
              <a:rPr lang="en-US" sz="3200" dirty="0">
                <a:latin typeface="+mn-lt"/>
                <a:cs typeface="Courier New" panose="02070309020205020404" pitchFamily="49" charset="0"/>
              </a:rPr>
              <a:t>3</a:t>
            </a:r>
            <a:endParaRPr lang="bg-BG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Using the comma.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Comma {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548640" lvl="2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for(a=1, b=4; a&lt;b; a++, b--) {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spcBef>
                <a:spcPts val="4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 = " + b);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3284984"/>
            <a:ext cx="15121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Резултат: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9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намерят корените на квадратно уравнение</a:t>
            </a:r>
          </a:p>
          <a:p>
            <a:pPr marL="0" indent="0">
              <a:buNone/>
            </a:pPr>
            <a:r>
              <a:rPr lang="en-US" altLang="en-US" i="1" dirty="0">
                <a:cs typeface="Times New Roman" pitchFamily="18" charset="0"/>
              </a:rPr>
              <a:t>ax</a:t>
            </a:r>
            <a:r>
              <a:rPr lang="en-US" altLang="en-US" i="1" baseline="30000" dirty="0">
                <a:cs typeface="Times New Roman" pitchFamily="18" charset="0"/>
              </a:rPr>
              <a:t>2</a:t>
            </a:r>
            <a:r>
              <a:rPr lang="en-US" altLang="en-US" i="1" dirty="0">
                <a:cs typeface="Times New Roman" pitchFamily="18" charset="0"/>
              </a:rPr>
              <a:t> + </a:t>
            </a:r>
            <a:r>
              <a:rPr lang="en-US" altLang="en-US" i="1" dirty="0" err="1">
                <a:cs typeface="Times New Roman" pitchFamily="18" charset="0"/>
              </a:rPr>
              <a:t>bx</a:t>
            </a:r>
            <a:r>
              <a:rPr lang="en-US" altLang="en-US" i="1" dirty="0">
                <a:cs typeface="Times New Roman" pitchFamily="18" charset="0"/>
              </a:rPr>
              <a:t> + c = 0</a:t>
            </a:r>
            <a:r>
              <a:rPr lang="en-US" altLang="en-US" dirty="0">
                <a:cs typeface="Times New Roman" pitchFamily="18" charset="0"/>
              </a:rPr>
              <a:t>; </a:t>
            </a:r>
            <a:r>
              <a:rPr lang="bg-BG" altLang="en-US" dirty="0">
                <a:cs typeface="Times New Roman" pitchFamily="18" charset="0"/>
              </a:rPr>
              <a:t>Необходимо е да се разграничат 3 случая: </a:t>
            </a:r>
            <a:r>
              <a:rPr lang="bg-BG" altLang="en-US" dirty="0" err="1">
                <a:cs typeface="Times New Roman" pitchFamily="18" charset="0"/>
              </a:rPr>
              <a:t>дискриминанта</a:t>
            </a:r>
            <a:r>
              <a:rPr lang="bg-BG" altLang="en-US" dirty="0">
                <a:cs typeface="Times New Roman" pitchFamily="18" charset="0"/>
              </a:rPr>
              <a:t> == 0, </a:t>
            </a:r>
            <a:r>
              <a:rPr lang="bg-BG" altLang="en-US" dirty="0" err="1">
                <a:cs typeface="Times New Roman" pitchFamily="18" charset="0"/>
              </a:rPr>
              <a:t>дискриминаната</a:t>
            </a:r>
            <a:r>
              <a:rPr lang="bg-BG" altLang="en-US" dirty="0">
                <a:cs typeface="Times New Roman" pitchFamily="18" charset="0"/>
              </a:rPr>
              <a:t> &gt; 0 и </a:t>
            </a:r>
            <a:r>
              <a:rPr lang="bg-BG" altLang="en-US" dirty="0" err="1">
                <a:cs typeface="Times New Roman" pitchFamily="18" charset="0"/>
              </a:rPr>
              <a:t>дискриминанта</a:t>
            </a:r>
            <a:r>
              <a:rPr lang="bg-BG" altLang="en-US" dirty="0">
                <a:cs typeface="Times New Roman" pitchFamily="18" charset="0"/>
              </a:rPr>
              <a:t> &lt; 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068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състави програма на </a:t>
            </a:r>
            <a:r>
              <a:rPr lang="en-US" dirty="0"/>
              <a:t>Java, </a:t>
            </a:r>
            <a:r>
              <a:rPr lang="bg-BG" dirty="0"/>
              <a:t>която показва всички четни числа в даден интервал </a:t>
            </a:r>
            <a:r>
              <a:rPr lang="en-US" dirty="0"/>
              <a:t>[bottom, top]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Необходимо е да се направи проверка за валидността на стойностите, които са граници на интервала: </a:t>
            </a:r>
            <a:br>
              <a:rPr lang="bg-BG" dirty="0"/>
            </a:br>
            <a:r>
              <a:rPr lang="en-US" dirty="0"/>
              <a:t>top &gt;</a:t>
            </a:r>
            <a:r>
              <a:rPr lang="bg-BG" dirty="0"/>
              <a:t>=</a:t>
            </a:r>
            <a:r>
              <a:rPr lang="en-US" dirty="0"/>
              <a:t> bottom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126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 </a:t>
            </a:r>
            <a:r>
              <a:rPr lang="bg-BG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 на </a:t>
            </a:r>
            <a:r>
              <a:rPr lang="en-US" dirty="0"/>
              <a:t>Java, </a:t>
            </a:r>
            <a:r>
              <a:rPr lang="bg-BG" dirty="0"/>
              <a:t>която намира средното аритметично на целите числа, които се делят на 5 и не се делят на 3 в интервала </a:t>
            </a:r>
            <a:r>
              <a:rPr lang="en-US" dirty="0"/>
              <a:t>[bottom, top]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200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всички делители на дадено цяло число, без самото число</a:t>
            </a:r>
          </a:p>
          <a:p>
            <a:pPr marL="0" indent="0">
              <a:buNone/>
            </a:pPr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bg-BG" dirty="0"/>
              <a:t>12: 1 2 3 4 6</a:t>
            </a:r>
          </a:p>
        </p:txBody>
      </p:sp>
    </p:spTree>
    <p:extLst>
      <p:ext uri="{BB962C8B-B14F-4D97-AF65-F5344CB8AC3E}">
        <p14:creationId xmlns:p14="http://schemas.microsoft.com/office/powerpoint/2010/main" val="15193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bg-BG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връща сумата на всички делители на дадено цяло число, без самото число</a:t>
            </a:r>
          </a:p>
          <a:p>
            <a:pPr marL="0" indent="0">
              <a:buNone/>
            </a:pPr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bg-BG" dirty="0"/>
              <a:t>12: 1 + 2 + 3 + 4 + 6 = 16</a:t>
            </a:r>
          </a:p>
        </p:txBody>
      </p:sp>
    </p:spTree>
    <p:extLst>
      <p:ext uri="{BB962C8B-B14F-4D97-AF65-F5344CB8AC3E}">
        <p14:creationId xmlns:p14="http://schemas.microsoft.com/office/powerpoint/2010/main" val="364672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проверява дали дадено число е перфектно. Едно число е перфектно, ако е равно на сбора от делителите си (включително единицата)</a:t>
            </a:r>
          </a:p>
          <a:p>
            <a:pPr marL="0" indent="0">
              <a:buNone/>
            </a:pPr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bg-BG" dirty="0"/>
              <a:t>12: 1 + 2 + 3 + 4 + 6 = 16 // 12 не е перфектно</a:t>
            </a:r>
          </a:p>
          <a:p>
            <a:pPr marL="0" indent="0">
              <a:buNone/>
            </a:pPr>
            <a:r>
              <a:rPr lang="bg-BG" dirty="0"/>
              <a:t>6: 1 + 2 + 3 = 6   // 6 е перфектно</a:t>
            </a:r>
          </a:p>
        </p:txBody>
      </p:sp>
    </p:spTree>
    <p:extLst>
      <p:ext uri="{BB962C8B-B14F-4D97-AF65-F5344CB8AC3E}">
        <p14:creationId xmlns:p14="http://schemas.microsoft.com/office/powerpoint/2010/main" val="32591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показва всички перфектни числа в даден интервал </a:t>
            </a:r>
            <a:r>
              <a:rPr lang="en-US" dirty="0"/>
              <a:t>[bottom, top]</a:t>
            </a:r>
            <a:r>
              <a:rPr lang="bg-BG" dirty="0"/>
              <a:t>. Едно число е перфектно, ако е равно на сбора от делителите си (включително единицата)</a:t>
            </a:r>
          </a:p>
          <a:p>
            <a:pPr marL="0" indent="0">
              <a:buNone/>
            </a:pPr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bg-BG" dirty="0"/>
              <a:t>12: 1 + 2 + 3 + 4 + 6 = 16 // 12 не е перфектно</a:t>
            </a:r>
          </a:p>
          <a:p>
            <a:pPr marL="0" indent="0">
              <a:buNone/>
            </a:pPr>
            <a:r>
              <a:rPr lang="bg-BG" dirty="0"/>
              <a:t>6: 1 + 2 + 3 = 6   // 6 е перфектно</a:t>
            </a:r>
          </a:p>
        </p:txBody>
      </p:sp>
    </p:spTree>
    <p:extLst>
      <p:ext uri="{BB962C8B-B14F-4D97-AF65-F5344CB8AC3E}">
        <p14:creationId xmlns:p14="http://schemas.microsoft.com/office/powerpoint/2010/main" val="380590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направи програма на </a:t>
            </a:r>
            <a:r>
              <a:rPr lang="en-US" dirty="0"/>
              <a:t>Java, </a:t>
            </a:r>
            <a:r>
              <a:rPr lang="bg-BG" dirty="0"/>
              <a:t>която проверява дали дадено число е просто</a:t>
            </a:r>
          </a:p>
        </p:txBody>
      </p:sp>
    </p:spTree>
    <p:extLst>
      <p:ext uri="{BB962C8B-B14F-4D97-AF65-F5344CB8AC3E}">
        <p14:creationId xmlns:p14="http://schemas.microsoft.com/office/powerpoint/2010/main" val="384707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 на </a:t>
            </a:r>
            <a:r>
              <a:rPr lang="en-US" dirty="0"/>
              <a:t>Java, </a:t>
            </a:r>
            <a:r>
              <a:rPr lang="bg-BG" dirty="0"/>
              <a:t>която показва всички прости числа в даден интервал </a:t>
            </a:r>
            <a:r>
              <a:rPr lang="en-US" dirty="0"/>
              <a:t>[bottom, top]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073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състави програма, която при дадена година показва броя на дните в месеца. Необходимо е да се направи проверка дали годината е високосна или не.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April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Output: April is</a:t>
            </a:r>
            <a:r>
              <a:rPr lang="bg-BG" dirty="0"/>
              <a:t> 30 </a:t>
            </a:r>
            <a:r>
              <a:rPr lang="en-US" dirty="0"/>
              <a:t>days</a:t>
            </a:r>
            <a:r>
              <a:rPr lang="bg-B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8477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bg-BG" dirty="0"/>
              <a:t>Условен оператор – осигурява възможност за разклоняване на изпълнението на програмите в два пътя</a:t>
            </a:r>
          </a:p>
          <a:p>
            <a:pPr>
              <a:spcBef>
                <a:spcPts val="1800"/>
              </a:spcBef>
            </a:pPr>
            <a:r>
              <a:rPr lang="bg-BG" dirty="0"/>
              <a:t>Основна форма: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statement1;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statement2;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bg-BG" dirty="0">
                <a:cs typeface="Courier New" panose="02070309020205020404" pitchFamily="49" charset="0"/>
              </a:rPr>
              <a:t>е условие, чиято връщана стойност винаги е булева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true/false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bg-BG" dirty="0">
                <a:cs typeface="Courier New" panose="02070309020205020404" pitchFamily="49" charset="0"/>
              </a:rPr>
              <a:t>е единичен оператор или списък от оператори – блок, ограден във фигурни скоби</a:t>
            </a:r>
          </a:p>
          <a:p>
            <a:pPr>
              <a:spcBef>
                <a:spcPts val="1800"/>
              </a:spcBef>
            </a:pPr>
            <a:r>
              <a:rPr lang="bg-BG" dirty="0">
                <a:cs typeface="Courier New" panose="02070309020205020404" pitchFamily="49" charset="0"/>
              </a:rPr>
              <a:t>Действие на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bg-BG" dirty="0">
                <a:cs typeface="Courier New" panose="02070309020205020404" pitchFamily="49" charset="0"/>
              </a:rPr>
              <a:t>оператора</a:t>
            </a:r>
            <a:r>
              <a:rPr lang="en-US" dirty="0">
                <a:cs typeface="Courier New" panose="02070309020205020404" pitchFamily="49" charset="0"/>
              </a:rPr>
              <a:t> – </a:t>
            </a:r>
            <a:r>
              <a:rPr lang="bg-BG" dirty="0">
                <a:cs typeface="Courier New" panose="02070309020205020404" pitchFamily="49" charset="0"/>
              </a:rPr>
              <a:t>ако условието е вярно се изпълнява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bg-BG" dirty="0">
                <a:cs typeface="Courier New" panose="02070309020205020404" pitchFamily="49" charset="0"/>
              </a:rPr>
              <a:t>в противен случай се изпълнява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72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оператор</a:t>
            </a:r>
            <a:r>
              <a:rPr lang="en-US" dirty="0"/>
              <a:t> -</a:t>
            </a:r>
            <a:r>
              <a:rPr lang="bg-BG" dirty="0"/>
              <a:t> 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if(a &lt; b) a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b = 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waitForMoreData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1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оператор</a:t>
            </a:r>
            <a:r>
              <a:rPr lang="en-US" dirty="0"/>
              <a:t> –</a:t>
            </a:r>
            <a:r>
              <a:rPr lang="bg-BG" dirty="0"/>
              <a:t> вложени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10) {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if(j &lt; 20) a = b;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if(k &gt; 100) c = d; // this if is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a = c; // associated with this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a = d; // this else refers to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10)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-else-if </a:t>
            </a:r>
            <a:r>
              <a:rPr lang="bg-BG" dirty="0"/>
              <a:t>поредица от 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if(condition)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if(condition)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if(condition)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-else-if</a:t>
            </a:r>
            <a:r>
              <a:rPr lang="bg-BG" dirty="0"/>
              <a:t>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6712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if-else-if statements.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month = 4; // April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season;</a:t>
            </a:r>
            <a:endParaRPr lang="bg-B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if(month == 12 || month == 1 || month == 2)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 = "Winter";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if(month == 3 || month == 4 || month == 5)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 = "Spring";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if(month == 6 || month == 7 || month == 8)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 = "Summer";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if(month == 9 || month == 10 || month == 11)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 = "Autumn";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54864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season = "Bogus Month";</a:t>
            </a:r>
          </a:p>
          <a:p>
            <a:pPr marL="54864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("April is in the " + season + ".");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877272"/>
            <a:ext cx="33843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Резултат: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April is in the Spring.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3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bg-BG" dirty="0"/>
              <a:t>оператор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1800" dirty="0">
                <a:cs typeface="Courier New" panose="02070309020205020404" pitchFamily="49" charset="0"/>
              </a:rPr>
              <a:t>Основна форма: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value1: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 sequence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value2: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 sequence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 sequence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statement sequence</a:t>
            </a:r>
          </a:p>
          <a:p>
            <a:pPr marL="63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9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2187</TotalTime>
  <Words>1945</Words>
  <Application>Microsoft Office PowerPoint</Application>
  <PresentationFormat>On-screen Show (4:3)</PresentationFormat>
  <Paragraphs>407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Clarity</vt:lpstr>
      <vt:lpstr>CITB406 лабораторни упражнения по java</vt:lpstr>
      <vt:lpstr>Контролиращи структури в java</vt:lpstr>
      <vt:lpstr>Съдържание</vt:lpstr>
      <vt:lpstr>if оператор</vt:lpstr>
      <vt:lpstr>if оператор - примери</vt:lpstr>
      <vt:lpstr>if оператор – вложени if оператори</vt:lpstr>
      <vt:lpstr>if-else-if поредица от оператори</vt:lpstr>
      <vt:lpstr>if-else-if - пример</vt:lpstr>
      <vt:lpstr>switch оператор</vt:lpstr>
      <vt:lpstr>switch оператор</vt:lpstr>
      <vt:lpstr>switch оператор – пример 1</vt:lpstr>
      <vt:lpstr>switch оператор – пример 2</vt:lpstr>
      <vt:lpstr>switch оператор – пример 3</vt:lpstr>
      <vt:lpstr>Вложени switch оператори</vt:lpstr>
      <vt:lpstr>Switch - пример</vt:lpstr>
      <vt:lpstr>switch оператор – характеристики</vt:lpstr>
      <vt:lpstr>Оператор за цикъл while</vt:lpstr>
      <vt:lpstr>Оператор за цикъл while – пример 1</vt:lpstr>
      <vt:lpstr>Оператор за цикъл while – примери 2 и 3</vt:lpstr>
      <vt:lpstr>Оператор за цикъл do-while</vt:lpstr>
      <vt:lpstr>Оператор за цикъл do-while - пример</vt:lpstr>
      <vt:lpstr>Оператор за цикъл for</vt:lpstr>
      <vt:lpstr>Оператор за цикъл for – пример 1</vt:lpstr>
      <vt:lpstr>Оператор за цикъл for – пример 2</vt:lpstr>
      <vt:lpstr>Оператор за цикъл for – пример 3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166</cp:revision>
  <dcterms:created xsi:type="dcterms:W3CDTF">2015-08-11T19:51:57Z</dcterms:created>
  <dcterms:modified xsi:type="dcterms:W3CDTF">2018-03-05T14:07:47Z</dcterms:modified>
</cp:coreProperties>
</file>