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8" r:id="rId3"/>
    <p:sldId id="271" r:id="rId4"/>
    <p:sldId id="286" r:id="rId5"/>
    <p:sldId id="272" r:id="rId6"/>
    <p:sldId id="273" r:id="rId7"/>
    <p:sldId id="274" r:id="rId8"/>
    <p:sldId id="275" r:id="rId9"/>
    <p:sldId id="277" r:id="rId10"/>
    <p:sldId id="278" r:id="rId11"/>
    <p:sldId id="280" r:id="rId12"/>
    <p:sldId id="292" r:id="rId13"/>
    <p:sldId id="295" r:id="rId14"/>
    <p:sldId id="296" r:id="rId15"/>
    <p:sldId id="301" r:id="rId16"/>
    <p:sldId id="302" r:id="rId17"/>
    <p:sldId id="303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7" r:id="rId27"/>
    <p:sldId id="328" r:id="rId28"/>
    <p:sldId id="318" r:id="rId29"/>
    <p:sldId id="327" r:id="rId30"/>
    <p:sldId id="329" r:id="rId31"/>
    <p:sldId id="332" r:id="rId32"/>
    <p:sldId id="335" r:id="rId33"/>
    <p:sldId id="331" r:id="rId34"/>
    <p:sldId id="334" r:id="rId35"/>
    <p:sldId id="336" r:id="rId36"/>
    <p:sldId id="325" r:id="rId37"/>
    <p:sldId id="323" r:id="rId38"/>
    <p:sldId id="333" r:id="rId39"/>
    <p:sldId id="263" r:id="rId4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3A82A-2B54-40DF-82C9-04774F99C29B}" type="datetimeFigureOut">
              <a:rPr lang="bg-BG" smtClean="0"/>
              <a:t>10.3.2018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49BC-3217-4383-97CD-33ED58C74E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208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DA1A-9051-486F-82E9-198D38DC359C}" type="datetime1">
              <a:rPr lang="bg-BG" smtClean="0"/>
              <a:t>10.3.2018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3168-A73E-4A2B-8AAD-2AAE9F7902F0}" type="datetime1">
              <a:rPr lang="bg-BG" smtClean="0"/>
              <a:t>10.3.2018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4227-3917-45A1-B96C-A19DB070F160}" type="datetime1">
              <a:rPr lang="bg-BG" smtClean="0"/>
              <a:t>10.3.2018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D5DF-F101-49FE-A9C2-6FE8C13DC483}" type="datetime1">
              <a:rPr lang="bg-BG" smtClean="0"/>
              <a:t>10.3.2018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A2BE-EC29-48E9-929C-8A752A490824}" type="datetime1">
              <a:rPr lang="bg-BG" smtClean="0"/>
              <a:t>10.3.2018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D37C-1A09-4E0A-B52F-540D0A98F888}" type="datetime1">
              <a:rPr lang="bg-BG" smtClean="0"/>
              <a:t>10.3.2018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F467-7789-4D04-B1BE-6A9DA6B5CD8F}" type="datetime1">
              <a:rPr lang="bg-BG" smtClean="0"/>
              <a:t>10.3.2018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3155-0088-4CA3-AADE-77553B000BB9}" type="datetime1">
              <a:rPr lang="bg-BG" smtClean="0"/>
              <a:t>10.3.2018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E051-89F7-456F-BBB3-31F2F5596E37}" type="datetime1">
              <a:rPr lang="bg-BG" smtClean="0"/>
              <a:t>10.3.2018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4CB5-885D-4565-BD71-A67136952822}" type="datetime1">
              <a:rPr lang="bg-BG" smtClean="0"/>
              <a:t>10.3.2018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E4D3-5D85-48F7-8B6C-7EC70E06F97D}" type="datetime1">
              <a:rPr lang="bg-BG" smtClean="0"/>
              <a:t>10.3.2018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9F5F0D-2BF8-4D0D-9445-9E37DB551007}" type="datetime1">
              <a:rPr lang="bg-BG" smtClean="0"/>
              <a:t>10.3.2018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kostadinov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en-US" sz="4800" dirty="0"/>
              <a:t>CITB406 </a:t>
            </a:r>
            <a:r>
              <a:rPr lang="bg-BG" sz="4800" dirty="0"/>
              <a:t>лабораторни упражнения по</a:t>
            </a:r>
            <a:r>
              <a:rPr lang="en-US" sz="4800"/>
              <a:t> Java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990656" cy="2948136"/>
          </a:xfrm>
        </p:spPr>
        <p:txBody>
          <a:bodyPr/>
          <a:lstStyle/>
          <a:p>
            <a:r>
              <a:rPr lang="bg-BG" dirty="0"/>
              <a:t>Христина Костадинова</a:t>
            </a:r>
          </a:p>
          <a:p>
            <a:r>
              <a:rPr lang="en-US" dirty="0">
                <a:hlinkClick r:id="rId2"/>
              </a:rPr>
              <a:t>hkostadinova@gmail.com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Herbert </a:t>
            </a:r>
            <a:r>
              <a:rPr lang="en-US" b="1" dirty="0" err="1"/>
              <a:t>Schildt</a:t>
            </a:r>
            <a:r>
              <a:rPr lang="en-US" b="1" dirty="0"/>
              <a:t>, </a:t>
            </a:r>
            <a:r>
              <a:rPr lang="en-US" i="1" dirty="0"/>
              <a:t>Java: The Complete Reference (Complete Reference Series) 9th Edition</a:t>
            </a:r>
            <a:r>
              <a:rPr lang="en-US" dirty="0"/>
              <a:t>, 2014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B8A23-8892-4146-A607-62D8F999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08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в </a:t>
            </a:r>
            <a:r>
              <a:rPr lang="en-US" dirty="0"/>
              <a:t>Java - </a:t>
            </a:r>
            <a:r>
              <a:rPr lang="bg-BG" dirty="0"/>
              <a:t>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b="1" dirty="0">
                <a:solidFill>
                  <a:srgbClr val="FF0000"/>
                </a:solidFill>
              </a:rPr>
              <a:t>Важно!!! </a:t>
            </a:r>
            <a:r>
              <a:rPr lang="bg-BG" dirty="0"/>
              <a:t>Декларацията на класа само създава шаблона, а </a:t>
            </a:r>
            <a:r>
              <a:rPr lang="bg-BG" b="1" dirty="0">
                <a:solidFill>
                  <a:srgbClr val="FF0000"/>
                </a:solidFill>
              </a:rPr>
              <a:t>НЕ</a:t>
            </a:r>
            <a:r>
              <a:rPr lang="bg-BG" dirty="0">
                <a:solidFill>
                  <a:srgbClr val="FF0000"/>
                </a:solidFill>
              </a:rPr>
              <a:t> </a:t>
            </a:r>
            <a:r>
              <a:rPr lang="bg-BG" dirty="0"/>
              <a:t>създава обект от класа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bg-BG" dirty="0"/>
              <a:t>Създаване на обект от клас </a:t>
            </a:r>
            <a:r>
              <a:rPr lang="en-US" dirty="0"/>
              <a:t>Box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Box(); // create a Box object called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mybox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/>
              <a:t>Всеки обект от </a:t>
            </a:r>
            <a:r>
              <a:rPr lang="en-US" b="1" dirty="0"/>
              <a:t>Box </a:t>
            </a:r>
            <a:r>
              <a:rPr lang="bg-BG" dirty="0"/>
              <a:t>ще съдържа копие на </a:t>
            </a:r>
            <a:r>
              <a:rPr lang="bg-BG" dirty="0" err="1"/>
              <a:t>инстанционните</a:t>
            </a:r>
            <a:r>
              <a:rPr lang="bg-BG" dirty="0"/>
              <a:t> променливи</a:t>
            </a:r>
            <a:r>
              <a:rPr lang="en-US" dirty="0"/>
              <a:t> </a:t>
            </a:r>
            <a:r>
              <a:rPr lang="en-US" b="1" dirty="0"/>
              <a:t>width</a:t>
            </a:r>
            <a:r>
              <a:rPr lang="en-US" dirty="0"/>
              <a:t>, </a:t>
            </a:r>
            <a:r>
              <a:rPr lang="en-US" b="1" dirty="0"/>
              <a:t>height</a:t>
            </a:r>
            <a:r>
              <a:rPr lang="en-US" dirty="0"/>
              <a:t>, </a:t>
            </a:r>
            <a:r>
              <a:rPr lang="bg-BG" dirty="0"/>
              <a:t>и </a:t>
            </a:r>
            <a:r>
              <a:rPr lang="en-US" b="1" dirty="0"/>
              <a:t>depth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9CABB-BE39-4B48-88BD-53B24B7D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874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в </a:t>
            </a:r>
            <a:r>
              <a:rPr lang="en-US" dirty="0"/>
              <a:t>Java - </a:t>
            </a:r>
            <a:r>
              <a:rPr lang="bg-BG" dirty="0"/>
              <a:t>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Box(); // create a Box object called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mybox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Достъп до </a:t>
            </a:r>
            <a:r>
              <a:rPr lang="bg-B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инстанционните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 променливи и методите:</a:t>
            </a:r>
          </a:p>
          <a:p>
            <a:pPr marL="0" indent="0"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dot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(.) operator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separator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mybox.width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mybox.height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mybox.debth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81924-F092-4058-AF9F-5B844D00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744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Динамично </a:t>
            </a:r>
            <a:r>
              <a:rPr lang="bg-BG" dirty="0" err="1"/>
              <a:t>заделяне</a:t>
            </a:r>
            <a:r>
              <a:rPr lang="bg-BG" dirty="0"/>
              <a:t> на памет за обект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class-</a:t>
            </a: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dirty="0"/>
              <a:t>= new </a:t>
            </a:r>
            <a:r>
              <a:rPr lang="en-US" i="1" dirty="0" err="1"/>
              <a:t>classname</a:t>
            </a:r>
            <a:r>
              <a:rPr lang="en-US" i="1" dirty="0"/>
              <a:t> </a:t>
            </a:r>
            <a:r>
              <a:rPr lang="en-US" dirty="0"/>
              <a:t>( );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1026" name="Picture 2" descr="C:\Users\Kostadinova\Desktop\20-11-2015 г- 23-03-25 ч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6" y="2204864"/>
            <a:ext cx="8386126" cy="449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D313-24BD-414E-8C6F-6EBECFC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782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на класове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Основна форма на метод на клас</a:t>
            </a:r>
            <a:r>
              <a:rPr lang="en-US" dirty="0"/>
              <a:t>:</a:t>
            </a:r>
            <a:endParaRPr lang="bg-BG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 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parameter-list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body of method</a:t>
            </a:r>
          </a:p>
          <a:p>
            <a:pPr marL="0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// тип на връщаната стойност на метода – може да бъде всеки примитивен или абстрактен клас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171A5-B854-4502-8B71-4AA0CC54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257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на класове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latin typeface="+mj-lt"/>
                <a:cs typeface="Courier New" panose="02070309020205020404" pitchFamily="49" charset="0"/>
              </a:rPr>
              <a:t>Ако методът не трябва да връща стойност, трябва да бъде деклариран като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void</a:t>
            </a:r>
            <a:endParaRPr lang="bg-BG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parameter-list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 е списък с параметри: тип на параметъра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+ </a:t>
            </a:r>
            <a:r>
              <a:rPr lang="bg-BG" dirty="0">
                <a:latin typeface="+mj-lt"/>
                <a:cs typeface="Courier New" panose="02070309020205020404" pitchFamily="49" charset="0"/>
              </a:rPr>
              <a:t>идентификатор, разделени със запетая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bg-BG" dirty="0"/>
              <a:t>Методите, които имат тип на връщаната стойност, трябва да използват в тялото си оператора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value;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81110-8E87-4EBE-90F3-DA353A86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334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bg-BG" dirty="0"/>
              <a:t>Методи на класове</a:t>
            </a:r>
            <a:r>
              <a:rPr lang="en-US" dirty="0"/>
              <a:t> – </a:t>
            </a:r>
            <a:r>
              <a:rPr lang="bg-BG" dirty="0"/>
              <a:t>връщана стойност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Now, volume() returns the volume of a box.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Box {</a:t>
            </a:r>
          </a:p>
          <a:p>
            <a:pPr marL="27432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width;</a:t>
            </a:r>
          </a:p>
          <a:p>
            <a:pPr marL="27432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height;</a:t>
            </a:r>
          </a:p>
          <a:p>
            <a:pPr marL="27432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depth;</a:t>
            </a:r>
          </a:p>
          <a:p>
            <a:pPr marL="27432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compute and return volume</a:t>
            </a:r>
          </a:p>
          <a:p>
            <a:pPr marL="27432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volume() {</a:t>
            </a:r>
          </a:p>
          <a:p>
            <a:pPr marL="274320" lvl="1" indent="0">
              <a:buNone/>
            </a:pPr>
            <a:r>
              <a:rPr lang="bg-B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width * height * depth;</a:t>
            </a:r>
          </a:p>
          <a:p>
            <a:pPr marL="27432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CD5F3-C7DE-4B2E-A2C0-113BAFF0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3532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bg-BG" dirty="0"/>
              <a:t>Методи на класове</a:t>
            </a:r>
            <a:r>
              <a:rPr lang="en-US" dirty="0"/>
              <a:t> – </a:t>
            </a:r>
            <a:r>
              <a:rPr lang="bg-BG" dirty="0"/>
              <a:t>връщана стойност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get volume of first box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mybox1.volume();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("Volume is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get volume of second box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mybox2.volume();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("Volume is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74E67-41AE-4D10-9D96-5D5CBD89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4846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bg-BG" dirty="0"/>
              <a:t>Методи на класове</a:t>
            </a:r>
            <a:r>
              <a:rPr lang="en-US" dirty="0"/>
              <a:t> – </a:t>
            </a:r>
            <a:r>
              <a:rPr lang="bg-BG" dirty="0"/>
              <a:t>връщана стойност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Основни правила при връщане на стойности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1800"/>
              </a:spcBef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Типът на данните, който се връща трябва да бъде съвместим с типа на връщаната стойност на метода в неговата дефиниция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Ако методът 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не може да се върне стойност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integer.</a:t>
            </a:r>
          </a:p>
          <a:p>
            <a:pPr>
              <a:spcBef>
                <a:spcPts val="1800"/>
              </a:spcBef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Променливата, която получава резултатът от изпълнението на функцията трябва да бъде от същия тип като типа на връщаната стойност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50B13-6A5A-402D-A8B0-D1911CD5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0134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bg-BG" dirty="0"/>
              <a:t>Методи на класове</a:t>
            </a:r>
            <a:r>
              <a:rPr lang="en-US" dirty="0"/>
              <a:t> – </a:t>
            </a:r>
            <a:r>
              <a:rPr lang="bg-BG" dirty="0"/>
              <a:t>предаване на аргументи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compute and return volume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volume()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width * height * depth;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sets dimensions of box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w, double h, double d)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width = w;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 = h;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depth = d;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6931A-6A52-4A2B-A8D4-EA4D2C33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698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bg-BG" dirty="0"/>
              <a:t>Методи на класове</a:t>
            </a:r>
            <a:r>
              <a:rPr lang="en-US" dirty="0"/>
              <a:t> – </a:t>
            </a:r>
            <a:r>
              <a:rPr lang="bg-BG" dirty="0"/>
              <a:t>предаване на аргументи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initialize each box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mybox1.setDim(10, 20, 15);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mybox2.setDim(3, 6, 9);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volume of first box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mybox1.volume();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("Volume is "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volume of second box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mybox2.volume();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("Volume is "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56C77-BD7E-4E27-B85B-A0E53C9B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130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Обектно ориентирано програмиране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83C89-CBC0-4F65-AED3-95BB3685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8332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dirty="0"/>
              <a:t>Методи на класове</a:t>
            </a:r>
            <a:r>
              <a:rPr lang="en-US" dirty="0"/>
              <a:t> – </a:t>
            </a:r>
            <a:r>
              <a:rPr lang="bg-BG" dirty="0"/>
              <a:t>конструктори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Конструкторите са методи на класа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Конструкторите инициализират обекта при създаването му</a:t>
            </a:r>
          </a:p>
          <a:p>
            <a:pPr>
              <a:spcBef>
                <a:spcPts val="1200"/>
              </a:spcBef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Името на конструкторите съвпада с името на класа</a:t>
            </a:r>
          </a:p>
          <a:p>
            <a:pPr>
              <a:spcBef>
                <a:spcPts val="1200"/>
              </a:spcBef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Конструкторите нямат тип на връщаната стойност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 дори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pPr marL="0" indent="0">
              <a:spcBef>
                <a:spcPts val="120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9CF30-6A93-463D-A335-E3061FB9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766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dirty="0"/>
              <a:t>Методи на класове</a:t>
            </a:r>
            <a:r>
              <a:rPr lang="en-US" dirty="0"/>
              <a:t> – </a:t>
            </a:r>
            <a:r>
              <a:rPr lang="bg-BG" dirty="0"/>
              <a:t>конструктори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Box() {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("Constructing Box");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width = 10;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 = 10;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compute and return volume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volume() {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width * height * depth;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1E0BB-D237-4F8D-A35B-23F71E00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1921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dirty="0"/>
              <a:t>Методи на класове</a:t>
            </a:r>
            <a:r>
              <a:rPr lang="en-US" dirty="0"/>
              <a:t> – </a:t>
            </a:r>
            <a:r>
              <a:rPr lang="bg-BG" dirty="0"/>
              <a:t>конструктори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declare, allocate, and initialize Box objects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Box mybox1 = new Box();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Box mybox2 = new Box();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volume of first box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mybox1.volume();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("Volume is "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volume of second box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mybox2.volume();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("Volume is "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E3F46-7526-4A32-BF93-551ECAFF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4382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dirty="0"/>
              <a:t>Методи на класове</a:t>
            </a:r>
            <a:r>
              <a:rPr lang="en-US" dirty="0"/>
              <a:t> – </a:t>
            </a:r>
            <a:r>
              <a:rPr lang="bg-BG" dirty="0"/>
              <a:t>конструктори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Constructing Box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Constructing Box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Volume is 1000.0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Volume is 1000.0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6DEC1-788A-437B-A800-8421AFED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025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bg-BG" dirty="0"/>
              <a:t>Методи на класове</a:t>
            </a:r>
            <a:r>
              <a:rPr lang="en-US" dirty="0"/>
              <a:t> – </a:t>
            </a:r>
            <a:r>
              <a:rPr lang="bg-BG" dirty="0"/>
              <a:t> конструктори с параметри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is the constructor for Box.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Box(double w, double h, double d) {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width = w;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 = h;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depth = d;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compute and return volume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volume() {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width * height * depth;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58613-2248-4DF8-AADD-0EE0C3BB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8083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bg-BG" dirty="0"/>
              <a:t>Методи на класове</a:t>
            </a:r>
            <a:r>
              <a:rPr lang="en-US" dirty="0"/>
              <a:t> – </a:t>
            </a:r>
            <a:r>
              <a:rPr lang="bg-BG" dirty="0"/>
              <a:t> конструктори с параметри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declare, allocate, and initialize Box objects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Box mybox1 = new Box(10, 20, 15);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Box mybox2 = new Box(3, 6, 9);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volume of first box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mybox1.volume();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("Volume is "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volume of second box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mybox2.volume();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("Volume is "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D779F-DCA6-4D96-8ACE-EFB49E83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1119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dirty="0"/>
              <a:t>Класове в </a:t>
            </a:r>
            <a:r>
              <a:rPr lang="en-US" dirty="0"/>
              <a:t>Java – </a:t>
            </a:r>
            <a:r>
              <a:rPr lang="bg-BG" dirty="0"/>
              <a:t> ключова дума </a:t>
            </a:r>
            <a:r>
              <a:rPr lang="en-US" b="1" dirty="0"/>
              <a:t>this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Текущ обект –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(</a:t>
            </a: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служи за обръщение към обекта с който се извиква метода на класа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Use this to resolve name-space collisions.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Box(double width, double height, double depth) {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this.width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width;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this.height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height;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this.depth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depth;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62F32-435D-49F8-8D32-A44672E0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3871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bg-BG" dirty="0"/>
              <a:t>Ключова дума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Статични </a:t>
            </a:r>
            <a:r>
              <a:rPr lang="bg-B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инстанционни</a:t>
            </a: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променливи – глобални променливи. Не се създава копие на </a:t>
            </a:r>
            <a:r>
              <a:rPr lang="bg-B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инстанционните</a:t>
            </a: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променливи при създаване на обект от класа.</a:t>
            </a:r>
          </a:p>
          <a:p>
            <a:pPr marL="0" indent="0">
              <a:buNone/>
            </a:pP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Статични методи на класа:</a:t>
            </a:r>
          </a:p>
          <a:p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Могат директно да извикват само други статични методи</a:t>
            </a:r>
          </a:p>
          <a:p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Могат директно да достъпват само статични данни</a:t>
            </a:r>
          </a:p>
          <a:p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 могат да сочат към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0CA09-6897-4478-A0A2-5ED4787C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7286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bg-BG" dirty="0"/>
              <a:t>Класове в </a:t>
            </a:r>
            <a:r>
              <a:rPr lang="en-US" dirty="0"/>
              <a:t>Java – </a:t>
            </a:r>
            <a:r>
              <a:rPr lang="bg-BG" dirty="0"/>
              <a:t> </a:t>
            </a:r>
            <a:r>
              <a:rPr lang="en-US" b="1" dirty="0"/>
              <a:t>Garbage Collection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освобождава автоматично паметта, която е заделена динамично по време на изпълнение на програмата.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Тази техника се нарича – събиране на боклука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Garbage Collection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Тя работи така: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Когато няма референция към съществуващ обект, тогава се счита, че този обект вече не е нужен за използване и паметта за него се освобождава.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A47A5-AAD8-4293-B6BC-48F11877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8716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bg-BG" dirty="0"/>
              <a:t>Контрол на достъп до данните</a:t>
            </a:r>
            <a:r>
              <a:rPr lang="en-US" dirty="0"/>
              <a:t> </a:t>
            </a:r>
            <a:r>
              <a:rPr lang="bg-BG" dirty="0"/>
              <a:t>и методите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4"/>
          </a:xfrm>
        </p:spPr>
        <p:txBody>
          <a:bodyPr/>
          <a:lstStyle/>
          <a:p>
            <a:r>
              <a:rPr lang="bg-BG" dirty="0"/>
              <a:t>Спецификатори за достъп: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членовете на класа са видими навсякъде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членовете на класа са видими само в класа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–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членовете на класа са видими в класа и в неговите наследници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членовете на класа са видими в текущия пакет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double j;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char b) { //...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B2B8F-1745-458D-B01A-5FAB846A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792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Основи на обектно-ориентирано програмиране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Капсулиране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Наследяване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Полиморфизъм</a:t>
            </a:r>
          </a:p>
          <a:p>
            <a:pPr>
              <a:spcBef>
                <a:spcPts val="1200"/>
              </a:spcBef>
            </a:pPr>
            <a:r>
              <a:rPr lang="bg-BG" dirty="0"/>
              <a:t>Създаване на класове в </a:t>
            </a:r>
            <a:r>
              <a:rPr lang="en-US" dirty="0"/>
              <a:t>Java</a:t>
            </a:r>
          </a:p>
          <a:p>
            <a:pPr>
              <a:spcBef>
                <a:spcPts val="1200"/>
              </a:spcBef>
            </a:pPr>
            <a:r>
              <a:rPr lang="bg-BG" dirty="0"/>
              <a:t>Създаване на обекти от класове</a:t>
            </a:r>
          </a:p>
          <a:p>
            <a:pPr>
              <a:spcBef>
                <a:spcPts val="1200"/>
              </a:spcBef>
            </a:pPr>
            <a:r>
              <a:rPr lang="bg-BG" dirty="0"/>
              <a:t>Член-данни</a:t>
            </a:r>
          </a:p>
          <a:p>
            <a:pPr>
              <a:spcBef>
                <a:spcPts val="1200"/>
              </a:spcBef>
            </a:pPr>
            <a:r>
              <a:rPr lang="bg-BG" dirty="0"/>
              <a:t>Методи</a:t>
            </a:r>
          </a:p>
          <a:p>
            <a:pPr>
              <a:spcBef>
                <a:spcPts val="1200"/>
              </a:spcBef>
            </a:pPr>
            <a:r>
              <a:rPr lang="bg-BG" dirty="0"/>
              <a:t>Конструктори</a:t>
            </a:r>
          </a:p>
          <a:p>
            <a:pPr>
              <a:spcBef>
                <a:spcPts val="1200"/>
              </a:spcBef>
            </a:pPr>
            <a:r>
              <a:rPr lang="bg-BG" dirty="0"/>
              <a:t>Ключова дума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bg-BG" dirty="0">
                <a:latin typeface="+mj-lt"/>
                <a:cs typeface="Courier New" panose="02070309020205020404" pitchFamily="49" charset="0"/>
              </a:rPr>
              <a:t>Ключова дума</a:t>
            </a:r>
            <a:r>
              <a:rPr lang="bg-BG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pPr>
              <a:spcBef>
                <a:spcPts val="1200"/>
              </a:spcBef>
            </a:pPr>
            <a:r>
              <a:rPr lang="bg-BG" dirty="0">
                <a:latin typeface="+mj-lt"/>
                <a:cs typeface="Courier New" panose="02070309020205020404" pitchFamily="49" charset="0"/>
              </a:rPr>
              <a:t>Спецификатори за достъп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public, private, protected, default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9F56D-EB04-4BC5-9CC9-63BF1689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0395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CBC1-B5A5-40E6-8108-2BE8567A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- клас</a:t>
            </a:r>
            <a:r>
              <a:rPr lang="bg-BG" b="1" dirty="0"/>
              <a:t> </a:t>
            </a:r>
            <a:r>
              <a:rPr lang="en-US" b="1" dirty="0"/>
              <a:t>Town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F4C4-DA4B-4BB9-B54D-B58FA0F91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Town {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population;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area;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Town()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this.population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this.area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("Population is: " + population);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("Area is: " + area);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4EB24-8D02-4473-AA2F-90AEB431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0659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CBC1-B5A5-40E6-8108-2BE8567A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- клас</a:t>
            </a:r>
            <a:r>
              <a:rPr lang="bg-BG" b="1" dirty="0"/>
              <a:t> </a:t>
            </a:r>
            <a:r>
              <a:rPr lang="en-US" b="1" dirty="0"/>
              <a:t>Town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F4C4-DA4B-4BB9-B54D-B58FA0F91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decrerasePopulation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numberOfPeople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432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numberOfPeople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{</a:t>
            </a:r>
          </a:p>
          <a:p>
            <a:pPr marL="54864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cannot decrease population with negative number of people!");</a:t>
            </a:r>
          </a:p>
          <a:p>
            <a:pPr marL="27432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(population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numberOfPeople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4864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this.population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27432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54864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this.population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numberOfPeople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increasePopulation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numberOfPeople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432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numberOfPeople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{</a:t>
            </a:r>
          </a:p>
          <a:p>
            <a:pPr marL="54864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cannot increase population with negative number of people!");</a:t>
            </a:r>
          </a:p>
          <a:p>
            <a:pPr marL="27432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54864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this.population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numberOfPeople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4EB24-8D02-4473-AA2F-90AEB431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7051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CBC1-B5A5-40E6-8108-2BE8567A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- клас</a:t>
            </a:r>
            <a:r>
              <a:rPr lang="bg-BG" b="1" dirty="0"/>
              <a:t> </a:t>
            </a:r>
            <a:r>
              <a:rPr lang="en-US" b="1" dirty="0"/>
              <a:t>Town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F4C4-DA4B-4BB9-B54D-B58FA0F91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Autofit/>
          </a:bodyPr>
          <a:lstStyle/>
          <a:p>
            <a:pPr marL="27432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increaseArea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area) {</a:t>
            </a:r>
          </a:p>
          <a:p>
            <a:pPr marL="548640" lvl="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(area &lt; 0) {</a:t>
            </a:r>
          </a:p>
          <a:p>
            <a:pPr marL="731520" lvl="4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("You cannot increase area with negative number!");</a:t>
            </a:r>
          </a:p>
          <a:p>
            <a:pPr marL="548640" lvl="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731520" lvl="4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this.area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area;</a:t>
            </a:r>
          </a:p>
          <a:p>
            <a:pPr marL="548640" lvl="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4EB24-8D02-4473-AA2F-90AEB431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574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CBC1-B5A5-40E6-8108-2BE8567A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- клас</a:t>
            </a:r>
            <a:r>
              <a:rPr lang="bg-BG" b="1" dirty="0"/>
              <a:t> </a:t>
            </a:r>
            <a:r>
              <a:rPr lang="en-US" b="1" dirty="0"/>
              <a:t>Account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F4C4-DA4B-4BB9-B54D-B58FA0F91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Account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accountBalance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double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Account(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account_number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this.accountNumber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account_number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this.accountBalance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("Account number is: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("Account balance is: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accountBalance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("Interest rate is: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Account.interestRate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bg-BG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4EB24-8D02-4473-AA2F-90AEB431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1875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CBC1-B5A5-40E6-8108-2BE8567A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- клас</a:t>
            </a:r>
            <a:r>
              <a:rPr lang="bg-BG" b="1" dirty="0"/>
              <a:t> </a:t>
            </a:r>
            <a:r>
              <a:rPr lang="en-US" b="1" dirty="0"/>
              <a:t>Account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F4C4-DA4B-4BB9-B54D-B58FA0F91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void deposit(double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amountOfMoney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amountOfMoney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("You cannot deposit negative number of money");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this.accountBalance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amountOfMoney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4EB24-8D02-4473-AA2F-90AEB431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7574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CBC1-B5A5-40E6-8108-2BE8567A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- клас</a:t>
            </a:r>
            <a:r>
              <a:rPr lang="bg-BG" b="1" dirty="0"/>
              <a:t> </a:t>
            </a:r>
            <a:r>
              <a:rPr lang="en-US" b="1" dirty="0"/>
              <a:t>Account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F4C4-DA4B-4BB9-B54D-B58FA0F91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accumulation()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this.accountBalance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this.accountBalance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Account.interestRate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100);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setAccount_number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account_number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this.accountNumber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account_number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setInterestRate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interestRatePercentage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Account.interestRate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interestRatePercentage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4EB24-8D02-4473-AA2F-90AEB431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29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dirty="0"/>
              <a:t>Създайте клас Триъгълник (</a:t>
            </a:r>
            <a:r>
              <a:rPr lang="en-US" dirty="0"/>
              <a:t>Triangle</a:t>
            </a:r>
            <a:r>
              <a:rPr lang="bg-BG" dirty="0"/>
              <a:t>) с три член-данни - трите страни на триъгълника</a:t>
            </a:r>
            <a:r>
              <a:rPr lang="en-US" dirty="0"/>
              <a:t>: side1, side2, side3</a:t>
            </a:r>
            <a:r>
              <a:rPr lang="bg-BG" dirty="0"/>
              <a:t> и следните методи: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Конструктор без параметри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Конструктор с 1 параметър, чрез който се създава равностранен триъгълник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Конструктор с три параметъра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Метод, който проверява дали съществува триъгълник по зададените три страни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Метод, който връща обиколката на триъгълника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Метод, който връща лицето на триъгълника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Метод, който увеличава дължините на трите страни с едно и също число, което се предава като параметър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Метод, който проверява дали триъгълника е равностранен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Метод, който проверява дали триъгълника е правоъгълен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2445A-854C-4355-BD07-258F6A71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447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Създайте клас </a:t>
            </a:r>
            <a:r>
              <a:rPr lang="en-US" dirty="0" err="1"/>
              <a:t>FlowersShop</a:t>
            </a:r>
            <a:r>
              <a:rPr lang="en-US" dirty="0"/>
              <a:t> </a:t>
            </a:r>
            <a:r>
              <a:rPr lang="bg-BG" dirty="0"/>
              <a:t>(магазин за цветя, в магазина се продават само един вид цветя) с член-данни: брой на наличните цветя и цена за едно цвете. Създайте следните методи на класа: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Конструктор без </a:t>
            </a:r>
            <a:r>
              <a:rPr lang="ru-RU" dirty="0" err="1"/>
              <a:t>параметри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създава</a:t>
            </a:r>
            <a:r>
              <a:rPr lang="ru-RU" dirty="0"/>
              <a:t> магазин за цветя с 0 на </a:t>
            </a:r>
            <a:r>
              <a:rPr lang="ru-RU" dirty="0" err="1"/>
              <a:t>брой</a:t>
            </a:r>
            <a:r>
              <a:rPr lang="ru-RU" dirty="0"/>
              <a:t> цветя и 0 </a:t>
            </a:r>
            <a:r>
              <a:rPr lang="ru-RU" dirty="0" err="1"/>
              <a:t>лв</a:t>
            </a:r>
            <a:r>
              <a:rPr lang="ru-RU" dirty="0"/>
              <a:t>. единична цена на цвете.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Конструктор с един </a:t>
            </a:r>
            <a:r>
              <a:rPr lang="ru-RU" dirty="0" err="1"/>
              <a:t>параметър</a:t>
            </a:r>
            <a:r>
              <a:rPr lang="ru-RU" dirty="0"/>
              <a:t> (</a:t>
            </a:r>
            <a:r>
              <a:rPr lang="ru-RU" dirty="0" err="1"/>
              <a:t>брой</a:t>
            </a:r>
            <a:r>
              <a:rPr lang="ru-RU" dirty="0"/>
              <a:t> цветя), </a:t>
            </a:r>
            <a:r>
              <a:rPr lang="ru-RU" dirty="0" err="1"/>
              <a:t>единичната</a:t>
            </a:r>
            <a:r>
              <a:rPr lang="ru-RU" dirty="0"/>
              <a:t> цена да </a:t>
            </a:r>
            <a:r>
              <a:rPr lang="ru-RU" dirty="0" err="1"/>
              <a:t>бъде</a:t>
            </a:r>
            <a:r>
              <a:rPr lang="ru-RU" dirty="0"/>
              <a:t> 0лв.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Конструктор с един </a:t>
            </a:r>
            <a:r>
              <a:rPr lang="ru-RU" dirty="0" err="1"/>
              <a:t>параметър</a:t>
            </a:r>
            <a:r>
              <a:rPr lang="ru-RU" dirty="0"/>
              <a:t> (единична цена), </a:t>
            </a:r>
            <a:r>
              <a:rPr lang="ru-RU" dirty="0" err="1"/>
              <a:t>броят</a:t>
            </a:r>
            <a:r>
              <a:rPr lang="ru-RU" dirty="0"/>
              <a:t> на </a:t>
            </a:r>
            <a:r>
              <a:rPr lang="ru-RU" dirty="0" err="1"/>
              <a:t>цветята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0.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Конструктор с два </a:t>
            </a:r>
            <a:r>
              <a:rPr lang="ru-RU" dirty="0" err="1"/>
              <a:t>параметъра</a:t>
            </a:r>
            <a:r>
              <a:rPr lang="ru-RU" dirty="0"/>
              <a:t> (</a:t>
            </a:r>
            <a:r>
              <a:rPr lang="ru-RU" dirty="0" err="1"/>
              <a:t>брой</a:t>
            </a:r>
            <a:r>
              <a:rPr lang="ru-RU" dirty="0"/>
              <a:t> цветя и единична цена).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7BA17-2EA4-46B2-A5C6-21729FD2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1564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ru-RU" dirty="0"/>
              <a:t>Метод </a:t>
            </a:r>
            <a:r>
              <a:rPr lang="en-US" dirty="0" err="1"/>
              <a:t>showFlowersShop</a:t>
            </a:r>
            <a:r>
              <a:rPr lang="ru-RU" dirty="0"/>
              <a:t>() за </a:t>
            </a:r>
            <a:r>
              <a:rPr lang="ru-RU" dirty="0" err="1"/>
              <a:t>отпечатване</a:t>
            </a:r>
            <a:r>
              <a:rPr lang="ru-RU" dirty="0"/>
              <a:t> на </a:t>
            </a:r>
            <a:r>
              <a:rPr lang="ru-RU" dirty="0" err="1"/>
              <a:t>стойностите</a:t>
            </a:r>
            <a:r>
              <a:rPr lang="ru-RU" dirty="0"/>
              <a:t> на член-</a:t>
            </a:r>
            <a:r>
              <a:rPr lang="ru-RU" dirty="0" err="1"/>
              <a:t>данните</a:t>
            </a:r>
            <a:r>
              <a:rPr lang="ru-RU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dirty="0"/>
              <a:t>Метод за </a:t>
            </a:r>
            <a:r>
              <a:rPr lang="ru-RU" dirty="0" err="1"/>
              <a:t>увеличаване</a:t>
            </a:r>
            <a:r>
              <a:rPr lang="ru-RU" dirty="0"/>
              <a:t> на </a:t>
            </a:r>
            <a:r>
              <a:rPr lang="ru-RU" dirty="0" err="1"/>
              <a:t>броя</a:t>
            </a:r>
            <a:r>
              <a:rPr lang="ru-RU" dirty="0"/>
              <a:t> на </a:t>
            </a:r>
            <a:r>
              <a:rPr lang="ru-RU" dirty="0" err="1"/>
              <a:t>цветята</a:t>
            </a:r>
            <a:r>
              <a:rPr lang="ru-RU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dirty="0"/>
              <a:t>Метод за </a:t>
            </a:r>
            <a:r>
              <a:rPr lang="ru-RU" dirty="0" err="1"/>
              <a:t>намаляване</a:t>
            </a:r>
            <a:r>
              <a:rPr lang="ru-RU" dirty="0"/>
              <a:t> на </a:t>
            </a:r>
            <a:r>
              <a:rPr lang="ru-RU" dirty="0" err="1"/>
              <a:t>броя</a:t>
            </a:r>
            <a:r>
              <a:rPr lang="ru-RU" dirty="0"/>
              <a:t> на </a:t>
            </a:r>
            <a:r>
              <a:rPr lang="ru-RU" dirty="0" err="1"/>
              <a:t>цветята</a:t>
            </a:r>
            <a:r>
              <a:rPr lang="ru-RU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dirty="0"/>
              <a:t>Метод за </a:t>
            </a:r>
            <a:r>
              <a:rPr lang="ru-RU" dirty="0" err="1"/>
              <a:t>увеличаване</a:t>
            </a:r>
            <a:r>
              <a:rPr lang="ru-RU" dirty="0"/>
              <a:t> на </a:t>
            </a:r>
            <a:r>
              <a:rPr lang="ru-RU" dirty="0" err="1"/>
              <a:t>единичната</a:t>
            </a:r>
            <a:r>
              <a:rPr lang="ru-RU" dirty="0"/>
              <a:t> цена.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dirty="0"/>
              <a:t>Метод за </a:t>
            </a:r>
            <a:r>
              <a:rPr lang="ru-RU" dirty="0" err="1"/>
              <a:t>намаляване</a:t>
            </a:r>
            <a:r>
              <a:rPr lang="ru-RU" dirty="0"/>
              <a:t> на </a:t>
            </a:r>
            <a:r>
              <a:rPr lang="ru-RU" dirty="0" err="1"/>
              <a:t>единичната</a:t>
            </a:r>
            <a:r>
              <a:rPr lang="ru-RU" dirty="0"/>
              <a:t> цена.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dirty="0"/>
              <a:t>Метод за </a:t>
            </a:r>
            <a:r>
              <a:rPr lang="ru-RU" dirty="0" err="1"/>
              <a:t>изчисляване</a:t>
            </a:r>
            <a:r>
              <a:rPr lang="ru-RU" dirty="0"/>
              <a:t> на </a:t>
            </a:r>
            <a:r>
              <a:rPr lang="ru-RU" dirty="0" err="1"/>
              <a:t>общия</a:t>
            </a:r>
            <a:r>
              <a:rPr lang="ru-RU" dirty="0"/>
              <a:t> оборот от </a:t>
            </a:r>
            <a:r>
              <a:rPr lang="ru-RU" dirty="0" err="1"/>
              <a:t>наличните</a:t>
            </a:r>
            <a:r>
              <a:rPr lang="ru-RU" dirty="0"/>
              <a:t> в магазина цветя, </a:t>
            </a:r>
            <a:r>
              <a:rPr lang="ru-RU" dirty="0" err="1"/>
              <a:t>като</a:t>
            </a:r>
            <a:r>
              <a:rPr lang="ru-RU" dirty="0"/>
              <a:t> се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предвид</a:t>
            </a:r>
            <a:r>
              <a:rPr lang="ru-RU" dirty="0"/>
              <a:t> </a:t>
            </a:r>
            <a:r>
              <a:rPr lang="ru-RU" dirty="0" err="1"/>
              <a:t>единичната</a:t>
            </a:r>
            <a:r>
              <a:rPr lang="ru-RU" dirty="0"/>
              <a:t> цена.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dirty="0" err="1"/>
              <a:t>Създайте</a:t>
            </a:r>
            <a:r>
              <a:rPr lang="ru-RU" dirty="0"/>
              <a:t> два </a:t>
            </a:r>
            <a:r>
              <a:rPr lang="ru-RU" dirty="0" err="1"/>
              <a:t>обекта</a:t>
            </a:r>
            <a:r>
              <a:rPr lang="ru-RU" dirty="0"/>
              <a:t> от </a:t>
            </a:r>
            <a:r>
              <a:rPr lang="ru-RU" dirty="0" err="1"/>
              <a:t>клас</a:t>
            </a:r>
            <a:r>
              <a:rPr lang="ru-RU" dirty="0"/>
              <a:t> Магазин за цветя и </a:t>
            </a:r>
            <a:r>
              <a:rPr lang="ru-RU" dirty="0" err="1"/>
              <a:t>тествайте</a:t>
            </a:r>
            <a:r>
              <a:rPr lang="ru-RU" dirty="0"/>
              <a:t> </a:t>
            </a:r>
            <a:r>
              <a:rPr lang="ru-RU" dirty="0" err="1"/>
              <a:t>резултатите</a:t>
            </a:r>
            <a:r>
              <a:rPr lang="ru-RU" dirty="0"/>
              <a:t> от </a:t>
            </a:r>
            <a:r>
              <a:rPr lang="ru-RU" dirty="0" err="1"/>
              <a:t>изпълнението</a:t>
            </a:r>
            <a:r>
              <a:rPr lang="ru-RU" dirty="0"/>
              <a:t> на </a:t>
            </a:r>
            <a:r>
              <a:rPr lang="ru-RU" dirty="0" err="1"/>
              <a:t>методите</a:t>
            </a:r>
            <a:r>
              <a:rPr lang="ru-RU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7BA17-2EA4-46B2-A5C6-21729FD2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945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Благодаря за вниманието!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643880"/>
          </a:xfrm>
        </p:spPr>
        <p:txBody>
          <a:bodyPr/>
          <a:lstStyle/>
          <a:p>
            <a:r>
              <a:rPr lang="en-US" b="1" dirty="0"/>
              <a:t>hkostadinova@gmail.com</a:t>
            </a:r>
            <a:endParaRPr lang="bg-BG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883B5-A9BC-4B4F-9045-8F677DD3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504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Обектно-ориентирано програмиране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Защо имаме нужда от класове?</a:t>
            </a:r>
          </a:p>
          <a:p>
            <a:pPr marL="0" indent="0">
              <a:buNone/>
            </a:pPr>
            <a:r>
              <a:rPr lang="bg-BG" dirty="0"/>
              <a:t>За да създаваме и манипулираме нови типове данни!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Какво представляват класовете?</a:t>
            </a:r>
          </a:p>
          <a:p>
            <a:pPr marL="0" indent="0">
              <a:buNone/>
            </a:pPr>
            <a:r>
              <a:rPr lang="bg-BG" dirty="0"/>
              <a:t>Класовете са абстрактни типове данни, създадени от софтуерните инженери!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bg-BG" dirty="0"/>
              <a:t>Основи на ООП:</a:t>
            </a:r>
          </a:p>
          <a:p>
            <a:pPr lvl="1"/>
            <a:r>
              <a:rPr lang="bg-BG" sz="2400" dirty="0"/>
              <a:t>Капсулиране</a:t>
            </a:r>
          </a:p>
          <a:p>
            <a:pPr lvl="1"/>
            <a:r>
              <a:rPr lang="bg-BG" sz="2400" dirty="0"/>
              <a:t>Наследяване</a:t>
            </a:r>
          </a:p>
          <a:p>
            <a:pPr lvl="1"/>
            <a:r>
              <a:rPr lang="bg-BG" sz="2400" dirty="0"/>
              <a:t>Полиморфиз</a:t>
            </a:r>
            <a:r>
              <a:rPr lang="bg-BG" dirty="0"/>
              <a:t>ъм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4C05E-78C7-4E05-BFEC-CDA58337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4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в </a:t>
            </a:r>
            <a:r>
              <a:rPr lang="en-US" dirty="0"/>
              <a:t>Java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dirty="0"/>
              <a:t>Класовете са в основата на </a:t>
            </a:r>
            <a:r>
              <a:rPr lang="en-US" dirty="0"/>
              <a:t>Java</a:t>
            </a:r>
          </a:p>
          <a:p>
            <a:pPr>
              <a:spcBef>
                <a:spcPts val="1800"/>
              </a:spcBef>
            </a:pPr>
            <a:r>
              <a:rPr lang="bg-BG" dirty="0"/>
              <a:t>Класовете са логическата конструкция, върху която е изграден езикът </a:t>
            </a:r>
            <a:r>
              <a:rPr lang="en-US" dirty="0"/>
              <a:t>Java</a:t>
            </a:r>
          </a:p>
          <a:p>
            <a:pPr>
              <a:spcBef>
                <a:spcPts val="1800"/>
              </a:spcBef>
            </a:pPr>
            <a:r>
              <a:rPr lang="bg-BG" dirty="0"/>
              <a:t>Всяка концепция, която се имплементира в </a:t>
            </a:r>
            <a:r>
              <a:rPr lang="en-US" dirty="0"/>
              <a:t>Java</a:t>
            </a:r>
            <a:r>
              <a:rPr lang="bg-BG" dirty="0"/>
              <a:t> е капсулирана в клас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Класовете се състоят от данни и функции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E4BB5-F00D-4E94-A891-FC6F844A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779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Основна форма на клас в </a:t>
            </a:r>
            <a:r>
              <a:rPr lang="en-US" dirty="0"/>
              <a:t>Java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1800" b="1" dirty="0"/>
              <a:t>class</a:t>
            </a:r>
            <a:r>
              <a:rPr lang="en-US" sz="1800" dirty="0"/>
              <a:t> </a:t>
            </a:r>
            <a:r>
              <a:rPr lang="en-US" sz="1800" dirty="0" err="1"/>
              <a:t>classname</a:t>
            </a:r>
            <a:r>
              <a:rPr lang="en-US" sz="1800" dirty="0"/>
              <a:t> {</a:t>
            </a:r>
          </a:p>
          <a:p>
            <a:pPr marL="274320" lvl="1" indent="0">
              <a:spcBef>
                <a:spcPts val="1800"/>
              </a:spcBef>
              <a:buNone/>
            </a:pPr>
            <a:r>
              <a:rPr lang="en-US" sz="1800" b="1" dirty="0"/>
              <a:t>type</a:t>
            </a:r>
            <a:r>
              <a:rPr lang="en-US" sz="1800" dirty="0"/>
              <a:t> instance-variable1;</a:t>
            </a:r>
          </a:p>
          <a:p>
            <a:pPr marL="274320" lvl="1" indent="0">
              <a:buNone/>
            </a:pPr>
            <a:r>
              <a:rPr lang="en-US" sz="1800" b="1" i="1" dirty="0"/>
              <a:t>type </a:t>
            </a:r>
            <a:r>
              <a:rPr lang="en-US" sz="1800" i="1" dirty="0"/>
              <a:t>instance-variable2;</a:t>
            </a:r>
          </a:p>
          <a:p>
            <a:pPr marL="274320" lvl="1" indent="0">
              <a:buNone/>
            </a:pPr>
            <a:r>
              <a:rPr lang="bg-BG" sz="1800" i="1" dirty="0"/>
              <a:t>// ...</a:t>
            </a:r>
          </a:p>
          <a:p>
            <a:pPr marL="274320" lvl="1" indent="0">
              <a:buNone/>
            </a:pPr>
            <a:r>
              <a:rPr lang="en-US" sz="1800" b="1" i="1" dirty="0"/>
              <a:t>type</a:t>
            </a:r>
            <a:r>
              <a:rPr lang="en-US" sz="1800" i="1" dirty="0"/>
              <a:t> instance-</a:t>
            </a:r>
            <a:r>
              <a:rPr lang="en-US" sz="1800" i="1" dirty="0" err="1"/>
              <a:t>variableN</a:t>
            </a:r>
            <a:r>
              <a:rPr lang="en-US" sz="1800" i="1" dirty="0"/>
              <a:t>;</a:t>
            </a:r>
          </a:p>
          <a:p>
            <a:pPr marL="274320" lvl="1" indent="0">
              <a:buNone/>
            </a:pPr>
            <a:endParaRPr lang="en-US" sz="1800" i="1" dirty="0"/>
          </a:p>
          <a:p>
            <a:pPr marL="274320" lvl="1" indent="0">
              <a:buNone/>
            </a:pPr>
            <a:r>
              <a:rPr lang="en-US" sz="1800" b="1" i="1" dirty="0"/>
              <a:t>type</a:t>
            </a:r>
            <a:r>
              <a:rPr lang="en-US" sz="1800" i="1" dirty="0"/>
              <a:t> methodname1</a:t>
            </a:r>
            <a:r>
              <a:rPr lang="en-US" sz="1800" dirty="0"/>
              <a:t>(</a:t>
            </a:r>
            <a:r>
              <a:rPr lang="en-US" sz="1800" i="1" dirty="0"/>
              <a:t>parameter-list</a:t>
            </a:r>
            <a:r>
              <a:rPr lang="en-US" sz="1800" dirty="0"/>
              <a:t>) {</a:t>
            </a:r>
          </a:p>
          <a:p>
            <a:pPr marL="274320" lvl="1" indent="0">
              <a:buNone/>
            </a:pPr>
            <a:r>
              <a:rPr lang="en-US" sz="1800" dirty="0"/>
              <a:t>	// body of method</a:t>
            </a:r>
          </a:p>
          <a:p>
            <a:pPr marL="274320" lvl="1" indent="0">
              <a:buNone/>
            </a:pPr>
            <a:r>
              <a:rPr lang="bg-BG" sz="1800" dirty="0"/>
              <a:t>}</a:t>
            </a:r>
          </a:p>
          <a:p>
            <a:pPr marL="274320" lvl="1" indent="0">
              <a:buNone/>
            </a:pPr>
            <a:r>
              <a:rPr lang="en-US" sz="1800" b="1" i="1" dirty="0"/>
              <a:t>type</a:t>
            </a:r>
            <a:r>
              <a:rPr lang="en-US" sz="1800" i="1" dirty="0"/>
              <a:t> methodname2</a:t>
            </a:r>
            <a:r>
              <a:rPr lang="en-US" sz="1800" dirty="0"/>
              <a:t>(</a:t>
            </a:r>
            <a:r>
              <a:rPr lang="en-US" sz="1800" i="1" dirty="0"/>
              <a:t>parameter-list</a:t>
            </a:r>
            <a:r>
              <a:rPr lang="en-US" sz="1800" dirty="0"/>
              <a:t>) {</a:t>
            </a:r>
          </a:p>
          <a:p>
            <a:pPr marL="274320" lvl="1" indent="0">
              <a:buNone/>
            </a:pPr>
            <a:r>
              <a:rPr lang="en-US" sz="1800" dirty="0"/>
              <a:t>	// body of method</a:t>
            </a:r>
          </a:p>
          <a:p>
            <a:pPr marL="274320" lvl="1" indent="0">
              <a:buNone/>
            </a:pPr>
            <a:r>
              <a:rPr lang="bg-BG" sz="1800" dirty="0"/>
              <a:t>}</a:t>
            </a:r>
          </a:p>
          <a:p>
            <a:pPr marL="274320" lvl="1" indent="0">
              <a:buNone/>
            </a:pPr>
            <a:r>
              <a:rPr lang="bg-BG" sz="1800" dirty="0"/>
              <a:t>// ...</a:t>
            </a:r>
          </a:p>
          <a:p>
            <a:pPr marL="274320" lvl="1" indent="0">
              <a:buNone/>
            </a:pPr>
            <a:r>
              <a:rPr lang="en-US" sz="1800" b="1" i="1" dirty="0"/>
              <a:t>type</a:t>
            </a:r>
            <a:r>
              <a:rPr lang="en-US" sz="1800" i="1" dirty="0"/>
              <a:t> </a:t>
            </a:r>
            <a:r>
              <a:rPr lang="en-US" sz="1800" i="1" dirty="0" err="1"/>
              <a:t>methodnameN</a:t>
            </a:r>
            <a:r>
              <a:rPr lang="en-US" sz="1800" dirty="0"/>
              <a:t>(</a:t>
            </a:r>
            <a:r>
              <a:rPr lang="en-US" sz="1800" i="1" dirty="0"/>
              <a:t>parameter-list</a:t>
            </a:r>
            <a:r>
              <a:rPr lang="en-US" sz="1800" dirty="0"/>
              <a:t>) {</a:t>
            </a:r>
          </a:p>
          <a:p>
            <a:pPr marL="274320" lvl="1" indent="0">
              <a:buNone/>
            </a:pPr>
            <a:r>
              <a:rPr lang="en-US" sz="1800" dirty="0"/>
              <a:t>	// body of method</a:t>
            </a:r>
          </a:p>
          <a:p>
            <a:pPr marL="274320" lvl="1" indent="0">
              <a:buNone/>
            </a:pPr>
            <a:r>
              <a:rPr lang="bg-BG" sz="1800" dirty="0"/>
              <a:t>}</a:t>
            </a:r>
          </a:p>
          <a:p>
            <a:pPr marL="0" indent="0">
              <a:buNone/>
            </a:pPr>
            <a:r>
              <a:rPr lang="bg-BG" sz="1800" dirty="0"/>
              <a:t>}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E76FB-FE5C-4119-8522-C785858D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019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Основна форма на класове в </a:t>
            </a:r>
            <a:r>
              <a:rPr lang="en-US" dirty="0"/>
              <a:t>Java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bg-BG" dirty="0"/>
              <a:t>Променливите (данните), които се дефинират </a:t>
            </a:r>
            <a:r>
              <a:rPr lang="bg-BG" b="1" dirty="0"/>
              <a:t>в класа</a:t>
            </a:r>
            <a:r>
              <a:rPr lang="bg-BG" dirty="0"/>
              <a:t> са </a:t>
            </a:r>
            <a:r>
              <a:rPr lang="bg-BG" b="1" dirty="0" err="1"/>
              <a:t>инстанционни</a:t>
            </a:r>
            <a:r>
              <a:rPr lang="bg-BG" dirty="0"/>
              <a:t> променливи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instance variables</a:t>
            </a:r>
            <a:r>
              <a:rPr lang="en-US" dirty="0"/>
              <a:t>)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dirty="0"/>
              <a:t>Функциите на класа се наричат </a:t>
            </a:r>
            <a:r>
              <a:rPr lang="bg-BG" b="1" dirty="0"/>
              <a:t>методи</a:t>
            </a:r>
            <a:r>
              <a:rPr lang="bg-BG" dirty="0"/>
              <a:t> или </a:t>
            </a:r>
            <a:r>
              <a:rPr lang="bg-BG" b="1" dirty="0"/>
              <a:t>член-функции</a:t>
            </a:r>
          </a:p>
          <a:p>
            <a:pPr>
              <a:spcBef>
                <a:spcPts val="1800"/>
              </a:spcBef>
            </a:pPr>
            <a:r>
              <a:rPr lang="bg-BG" b="1" dirty="0"/>
              <a:t>Методите </a:t>
            </a:r>
            <a:r>
              <a:rPr lang="bg-BG" dirty="0"/>
              <a:t>определят как данните на класа могат да се достъпват и манипулират</a:t>
            </a:r>
            <a:r>
              <a:rPr lang="bg-BG" b="1" dirty="0"/>
              <a:t>, </a:t>
            </a:r>
            <a:r>
              <a:rPr lang="bg-BG" dirty="0"/>
              <a:t>т.е. определят как класа може да се използва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FF430-AD0C-4BB3-8375-67892475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005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Основна форма на класове в </a:t>
            </a:r>
            <a:r>
              <a:rPr lang="en-US" dirty="0"/>
              <a:t>Java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dirty="0"/>
              <a:t>Всяка инстанция (обект) от класа съдържа собствено копие на променливите</a:t>
            </a:r>
          </a:p>
          <a:p>
            <a:pPr>
              <a:spcBef>
                <a:spcPts val="1800"/>
              </a:spcBef>
            </a:pPr>
            <a:r>
              <a:rPr lang="bg-BG" dirty="0"/>
              <a:t>Данните за един обект от класа са различни от данните за друг обект от класа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6951-5029-4C56-A5CE-B08D9A74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258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в </a:t>
            </a:r>
            <a:r>
              <a:rPr lang="en-US" dirty="0"/>
              <a:t>Java - </a:t>
            </a:r>
            <a:r>
              <a:rPr lang="bg-BG" dirty="0"/>
              <a:t>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Box {</a:t>
            </a:r>
          </a:p>
          <a:p>
            <a:pPr marL="27432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width;</a:t>
            </a:r>
            <a:r>
              <a:rPr lang="bg-B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instance variable</a:t>
            </a:r>
          </a:p>
          <a:p>
            <a:pPr marL="27432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height;</a:t>
            </a:r>
            <a:r>
              <a:rPr lang="bg-B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instance variable</a:t>
            </a:r>
          </a:p>
          <a:p>
            <a:pPr marL="27432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depth;</a:t>
            </a:r>
            <a:r>
              <a:rPr lang="bg-B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instance variable</a:t>
            </a:r>
          </a:p>
          <a:p>
            <a:pPr marL="0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//Класът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Box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няма методи (ще ги добавим по-късно 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DCA6A-6BDA-4D9B-A54E-21FBCF94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1234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6010</TotalTime>
  <Words>2092</Words>
  <Application>Microsoft Office PowerPoint</Application>
  <PresentationFormat>On-screen Show (4:3)</PresentationFormat>
  <Paragraphs>382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Courier New</vt:lpstr>
      <vt:lpstr>Wingdings</vt:lpstr>
      <vt:lpstr>Clarity</vt:lpstr>
      <vt:lpstr>CITB406 лабораторни упражнения по Java</vt:lpstr>
      <vt:lpstr>Обектно ориентирано програмиране</vt:lpstr>
      <vt:lpstr>Съдържание</vt:lpstr>
      <vt:lpstr>Обектно-ориентирано програмиране</vt:lpstr>
      <vt:lpstr>Класове в Java</vt:lpstr>
      <vt:lpstr>Основна форма на клас в Java</vt:lpstr>
      <vt:lpstr>Основна форма на класове в Java</vt:lpstr>
      <vt:lpstr>Основна форма на класове в Java</vt:lpstr>
      <vt:lpstr>Класове в Java - пример</vt:lpstr>
      <vt:lpstr>Класове в Java - пример</vt:lpstr>
      <vt:lpstr>Класове в Java - пример</vt:lpstr>
      <vt:lpstr>Динамично заделяне на памет за обект</vt:lpstr>
      <vt:lpstr>Методи на класове</vt:lpstr>
      <vt:lpstr>Методи на класове</vt:lpstr>
      <vt:lpstr>Методи на класове – връщана стойност</vt:lpstr>
      <vt:lpstr>Методи на класове – връщана стойност</vt:lpstr>
      <vt:lpstr>Методи на класове – връщана стойност</vt:lpstr>
      <vt:lpstr>Методи на класове – предаване на аргументи</vt:lpstr>
      <vt:lpstr>Методи на класове – предаване на аргументи</vt:lpstr>
      <vt:lpstr>Методи на класове – конструктори</vt:lpstr>
      <vt:lpstr>Методи на класове – конструктори</vt:lpstr>
      <vt:lpstr>Методи на класове – конструктори</vt:lpstr>
      <vt:lpstr>Методи на класове – конструктори</vt:lpstr>
      <vt:lpstr>Методи на класове –  конструктори с параметри</vt:lpstr>
      <vt:lpstr>Методи на класове –  конструктори с параметри</vt:lpstr>
      <vt:lpstr>Класове в Java –  ключова дума this</vt:lpstr>
      <vt:lpstr>Ключова дума static</vt:lpstr>
      <vt:lpstr>Класове в Java –  Garbage Collection</vt:lpstr>
      <vt:lpstr>Контрол на достъп до данните и методите</vt:lpstr>
      <vt:lpstr>Пример - клас Town</vt:lpstr>
      <vt:lpstr>Пример - клас Town</vt:lpstr>
      <vt:lpstr>Пример - клас Town</vt:lpstr>
      <vt:lpstr>Пример - клас Account</vt:lpstr>
      <vt:lpstr>Пример - клас Account</vt:lpstr>
      <vt:lpstr>Пример - клас Account</vt:lpstr>
      <vt:lpstr>Задача 1</vt:lpstr>
      <vt:lpstr>Задача 2</vt:lpstr>
      <vt:lpstr>Задача 2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INFM002 Увод в програмирането с java</dc:title>
  <dc:creator>Kostadinova</dc:creator>
  <cp:lastModifiedBy>Kostadinova</cp:lastModifiedBy>
  <cp:revision>281</cp:revision>
  <dcterms:created xsi:type="dcterms:W3CDTF">2015-08-11T19:51:57Z</dcterms:created>
  <dcterms:modified xsi:type="dcterms:W3CDTF">2018-03-13T13:33:06Z</dcterms:modified>
</cp:coreProperties>
</file>