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58" r:id="rId3"/>
    <p:sldId id="271" r:id="rId4"/>
    <p:sldId id="274" r:id="rId5"/>
    <p:sldId id="277" r:id="rId6"/>
    <p:sldId id="278" r:id="rId7"/>
    <p:sldId id="279" r:id="rId8"/>
    <p:sldId id="286" r:id="rId9"/>
    <p:sldId id="302" r:id="rId10"/>
    <p:sldId id="303" r:id="rId11"/>
    <p:sldId id="322" r:id="rId12"/>
    <p:sldId id="323" r:id="rId13"/>
    <p:sldId id="324" r:id="rId14"/>
    <p:sldId id="304" r:id="rId15"/>
    <p:sldId id="311" r:id="rId16"/>
    <p:sldId id="310" r:id="rId17"/>
    <p:sldId id="315" r:id="rId18"/>
    <p:sldId id="314" r:id="rId19"/>
    <p:sldId id="316" r:id="rId20"/>
    <p:sldId id="317" r:id="rId21"/>
    <p:sldId id="318" r:id="rId22"/>
    <p:sldId id="319" r:id="rId23"/>
    <p:sldId id="321" r:id="rId24"/>
    <p:sldId id="320" r:id="rId25"/>
    <p:sldId id="307" r:id="rId26"/>
    <p:sldId id="325" r:id="rId27"/>
    <p:sldId id="312" r:id="rId28"/>
    <p:sldId id="313" r:id="rId29"/>
    <p:sldId id="263" r:id="rId3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68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3A82A-2B54-40DF-82C9-04774F99C29B}" type="datetimeFigureOut">
              <a:rPr lang="bg-BG" smtClean="0"/>
              <a:t>26.3.2018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049BC-3217-4383-97CD-33ED58C74E6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2084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49BC-3217-4383-97CD-33ED58C74E65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5073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49BC-3217-4383-97CD-33ED58C74E65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5073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49BC-3217-4383-97CD-33ED58C74E65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5073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49BC-3217-4383-97CD-33ED58C74E65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721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49BC-3217-4383-97CD-33ED58C74E65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3542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BDF8-0EA9-41D5-AC2A-AC8B4B9403BC}" type="datetime1">
              <a:rPr lang="bg-BG" smtClean="0"/>
              <a:t>26.3.2018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E3EA-B08F-46F8-9A7D-243A9737693D}" type="datetime1">
              <a:rPr lang="bg-BG" smtClean="0"/>
              <a:t>26.3.2018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2320-EF30-4354-A465-E7D476525448}" type="datetime1">
              <a:rPr lang="bg-BG" smtClean="0"/>
              <a:t>26.3.2018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9608-BE7F-4BA5-A832-FCF407D7F00C}" type="datetime1">
              <a:rPr lang="bg-BG" smtClean="0"/>
              <a:t>26.3.2018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1DB1-C33F-4650-B56A-AE81866C119E}" type="datetime1">
              <a:rPr lang="bg-BG" smtClean="0"/>
              <a:t>26.3.2018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A62C-9125-45BD-A4BB-5FFDE4318E72}" type="datetime1">
              <a:rPr lang="bg-BG" smtClean="0"/>
              <a:t>26.3.2018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43D3-4CFC-4519-B42A-9312398991FE}" type="datetime1">
              <a:rPr lang="bg-BG" smtClean="0"/>
              <a:t>26.3.2018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6828-14D2-4178-BE91-961C62DE3CB3}" type="datetime1">
              <a:rPr lang="bg-BG" smtClean="0"/>
              <a:t>26.3.2018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7B31-2C84-4E67-A4DF-E24EE4F212E9}" type="datetime1">
              <a:rPr lang="bg-BG" smtClean="0"/>
              <a:t>26.3.2018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EA2D-10D2-4A81-B265-7C64F3F2122C}" type="datetime1">
              <a:rPr lang="bg-BG" smtClean="0"/>
              <a:t>26.3.2018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3B56-0449-4E4C-9521-641E00448CB4}" type="datetime1">
              <a:rPr lang="bg-BG" smtClean="0"/>
              <a:t>26.3.2018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DE0F57D-153E-496D-833F-B512E5DB8615}" type="datetime1">
              <a:rPr lang="bg-BG" smtClean="0"/>
              <a:t>26.3.2018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kostadinov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278688" cy="1927225"/>
          </a:xfrm>
        </p:spPr>
        <p:txBody>
          <a:bodyPr/>
          <a:lstStyle/>
          <a:p>
            <a:r>
              <a:rPr lang="en-US" sz="4800" dirty="0"/>
              <a:t>CITB406 </a:t>
            </a:r>
            <a:r>
              <a:rPr lang="bg-BG" sz="4800" dirty="0"/>
              <a:t>лабораторни упражнения по </a:t>
            </a:r>
            <a:r>
              <a:rPr lang="en-US" sz="4800" dirty="0"/>
              <a:t>Java</a:t>
            </a:r>
            <a:endParaRPr lang="bg-BG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990656" cy="2948136"/>
          </a:xfrm>
        </p:spPr>
        <p:txBody>
          <a:bodyPr/>
          <a:lstStyle/>
          <a:p>
            <a:r>
              <a:rPr lang="bg-BG" dirty="0"/>
              <a:t>Христина Костадинова</a:t>
            </a:r>
          </a:p>
          <a:p>
            <a:r>
              <a:rPr lang="en-US" dirty="0">
                <a:hlinkClick r:id="rId2"/>
              </a:rPr>
              <a:t>hkostadinova@gmail.com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Herbert </a:t>
            </a:r>
            <a:r>
              <a:rPr lang="en-US" b="1" dirty="0" err="1"/>
              <a:t>Schildt</a:t>
            </a:r>
            <a:r>
              <a:rPr lang="en-US" b="1" dirty="0"/>
              <a:t>, </a:t>
            </a:r>
            <a:r>
              <a:rPr lang="en-US" i="1" dirty="0"/>
              <a:t>Java: The Complete Reference (Complete Reference Series) 9th Edition</a:t>
            </a:r>
            <a:r>
              <a:rPr lang="en-US" dirty="0"/>
              <a:t>, 2014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742B4-9321-400D-9A4B-171C465E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087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sz="3200" dirty="0"/>
              <a:t>Оператор за цикъл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cs typeface="Courier New" panose="02070309020205020404" pitchFamily="49" charset="0"/>
              </a:rPr>
              <a:t> –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for-each</a:t>
            </a:r>
            <a:r>
              <a:rPr lang="en-US" sz="3200" dirty="0">
                <a:cs typeface="Courier New" panose="02070309020205020404" pitchFamily="49" charset="0"/>
              </a:rPr>
              <a:t> </a:t>
            </a:r>
            <a:r>
              <a:rPr lang="bg-BG" sz="3200" dirty="0">
                <a:cs typeface="Courier New" panose="02070309020205020404" pitchFamily="49" charset="0"/>
              </a:rPr>
              <a:t>версия</a:t>
            </a:r>
            <a:endParaRPr lang="bg-BG" sz="32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5141168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Use a for-each style for loop.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2" indent="0">
              <a:spcBef>
                <a:spcPts val="4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= { 1, 2, 3, 4, 5, 6, 7, 8, 9, 10 };</a:t>
            </a:r>
          </a:p>
          <a:p>
            <a:pPr marL="548640" lvl="2" indent="0">
              <a:spcBef>
                <a:spcPts val="4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pPr marL="548640" lvl="2" indent="0">
              <a:spcBef>
                <a:spcPts val="4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use for-each style for to display and sum the values</a:t>
            </a:r>
          </a:p>
          <a:p>
            <a:pPr marL="548640" lvl="2" indent="0">
              <a:spcBef>
                <a:spcPts val="4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822960" lvl="3" indent="0">
              <a:spcBef>
                <a:spcPts val="40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is: " + x);</a:t>
            </a:r>
          </a:p>
          <a:p>
            <a:pPr marL="822960" lvl="3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sum += x;</a:t>
            </a:r>
          </a:p>
          <a:p>
            <a:pPr marL="548640" lvl="2" indent="0">
              <a:spcBef>
                <a:spcPts val="4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48640" lvl="2" indent="0">
              <a:spcBef>
                <a:spcPts val="4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("Summation: " + sum);</a:t>
            </a:r>
          </a:p>
          <a:p>
            <a:pPr marL="274320" lvl="1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32240" y="3645024"/>
            <a:ext cx="2088232" cy="31085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bg-B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Резултат: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 is: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 is: 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 is: 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 is: 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 is: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 is: 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 is: 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 is: 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 is: 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 is: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Summation: 55</a:t>
            </a:r>
            <a:endParaRPr lang="bg-BG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32008-3F1E-4A7B-85EF-F74BF854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6944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/>
          </a:bodyPr>
          <a:lstStyle/>
          <a:p>
            <a:r>
              <a:rPr lang="bg-BG" b="1" dirty="0"/>
              <a:t>клас </a:t>
            </a:r>
            <a:r>
              <a:rPr lang="en-US" b="1" dirty="0"/>
              <a:t>Stack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87680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This class defines an integer stack that can hold 10 values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Stack {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stck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= new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Initialize top-of-stack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Stack() {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CFF25-7381-451C-AB28-E0B6AA0C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3301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/>
          </a:bodyPr>
          <a:lstStyle/>
          <a:p>
            <a:r>
              <a:rPr lang="bg-BG" b="1" dirty="0"/>
              <a:t>клас </a:t>
            </a:r>
            <a:r>
              <a:rPr lang="en-US" b="1" dirty="0"/>
              <a:t>Stack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87680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This class defines an integer stack that can hold 10 values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Stack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Push an item onto the stack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push(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item) {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==9)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("Stack is full.");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stck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[++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item;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9C697-7565-43CE-85D5-B46C77B4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006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/>
          </a:bodyPr>
          <a:lstStyle/>
          <a:p>
            <a:r>
              <a:rPr lang="bg-BG" b="1" dirty="0"/>
              <a:t>клас </a:t>
            </a:r>
            <a:r>
              <a:rPr lang="en-US" b="1" dirty="0"/>
              <a:t>Stack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87680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This class defines an integer stack that can hold 10 values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Stack {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Pop an item from the stack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pop() {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0) {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("Stack underflow.");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stck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--];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A8255-1147-4C7C-85BD-31D76DF96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5408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sz="3200" dirty="0">
                <a:latin typeface="+mn-lt"/>
                <a:cs typeface="Courier New" panose="02070309020205020404" pitchFamily="49" charset="0"/>
              </a:rPr>
              <a:t>Масиви в </a:t>
            </a:r>
            <a:r>
              <a:rPr lang="en-US" sz="3200" dirty="0">
                <a:latin typeface="+mn-lt"/>
                <a:cs typeface="Courier New" panose="02070309020205020404" pitchFamily="49" charset="0"/>
              </a:rPr>
              <a:t>Java – shallow copy</a:t>
            </a:r>
            <a:endParaRPr lang="bg-BG" sz="32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5141168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ForEach2 {</a:t>
            </a:r>
          </a:p>
          <a:p>
            <a:pPr marL="274320" lvl="1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2" indent="0">
              <a:spcBef>
                <a:spcPts val="4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bookCodesLibrary1[] = {11, 22, 33, 44, 55};</a:t>
            </a:r>
          </a:p>
          <a:p>
            <a:pPr marL="548640" lvl="2" indent="0">
              <a:spcBef>
                <a:spcPts val="4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bookCodesLibrary2[] = bookCodesLibrary1;</a:t>
            </a:r>
          </a:p>
          <a:p>
            <a:pPr marL="548640" lvl="2" indent="0">
              <a:spcBef>
                <a:spcPts val="4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8640" lvl="2" indent="0">
              <a:spcBef>
                <a:spcPts val="4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books 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bookCodesLibrary1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48640" lvl="2" indent="0">
              <a:spcBef>
                <a:spcPts val="4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(books + " ");</a:t>
            </a:r>
          </a:p>
          <a:p>
            <a:pPr marL="548640" lvl="2" indent="0">
              <a:spcBef>
                <a:spcPts val="4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548640" lvl="2" indent="0">
              <a:spcBef>
                <a:spcPts val="4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</a:t>
            </a:r>
          </a:p>
          <a:p>
            <a:pPr marL="548640" lvl="2" indent="0">
              <a:spcBef>
                <a:spcPts val="4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bookCodesLibrary2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 = 88;</a:t>
            </a:r>
          </a:p>
          <a:p>
            <a:pPr marL="548640" lvl="2" indent="0">
              <a:spcBef>
                <a:spcPts val="4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books 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bookCodesLibrary1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48640" lvl="2" indent="0">
              <a:spcBef>
                <a:spcPts val="4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(books + " ");</a:t>
            </a:r>
          </a:p>
          <a:p>
            <a:pPr marL="548640" lvl="2" indent="0">
              <a:spcBef>
                <a:spcPts val="4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32240" y="3645024"/>
            <a:ext cx="208823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bg-B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Резултат: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11 22 33 44 55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11 22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44 55</a:t>
            </a:r>
            <a:endParaRPr lang="bg-BG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CFA49-5FEB-4421-A646-8F8719B6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7136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sz="3200" dirty="0"/>
              <a:t>Клониране на масиви </a:t>
            </a:r>
            <a:r>
              <a:rPr lang="en-US" sz="3200" dirty="0"/>
              <a:t>clone()</a:t>
            </a:r>
            <a:endParaRPr lang="bg-BG" sz="32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712968" cy="5141168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ForEach2 {</a:t>
            </a:r>
          </a:p>
          <a:p>
            <a:pPr marL="274320" lvl="1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2" indent="0">
              <a:spcBef>
                <a:spcPts val="4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bookCodesLibrary1[] = {11, 22, 33, 44, 55};</a:t>
            </a:r>
          </a:p>
          <a:p>
            <a:pPr marL="548640" lvl="2" indent="0">
              <a:spcBef>
                <a:spcPts val="4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bookCodesLibrary2[] = bookCodesLibrary1.clone();</a:t>
            </a:r>
          </a:p>
          <a:p>
            <a:pPr marL="548640" lvl="2" indent="0">
              <a:spcBef>
                <a:spcPts val="4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books : bookCodesLibrary1) {</a:t>
            </a:r>
          </a:p>
          <a:p>
            <a:pPr marL="548640" lvl="2" indent="0">
              <a:spcBef>
                <a:spcPts val="4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(books + " ");</a:t>
            </a:r>
          </a:p>
          <a:p>
            <a:pPr marL="548640" lvl="2" indent="0">
              <a:spcBef>
                <a:spcPts val="4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48640" lvl="2" indent="0">
              <a:spcBef>
                <a:spcPts val="4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48640" lvl="2" indent="0">
              <a:spcBef>
                <a:spcPts val="4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8640" lvl="2" indent="0">
              <a:spcBef>
                <a:spcPts val="4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bookCodesLibrary1[2] = 88;</a:t>
            </a:r>
          </a:p>
          <a:p>
            <a:pPr marL="548640" lvl="2" indent="0">
              <a:spcBef>
                <a:spcPts val="4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books : bookCodesLibrary2) {</a:t>
            </a:r>
          </a:p>
          <a:p>
            <a:pPr marL="548640" lvl="2" indent="0">
              <a:spcBef>
                <a:spcPts val="4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(books + " ");</a:t>
            </a:r>
          </a:p>
          <a:p>
            <a:pPr marL="548640" lvl="2" indent="0">
              <a:spcBef>
                <a:spcPts val="4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2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lvl="2" indent="0">
              <a:spcBef>
                <a:spcPts val="4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6176" y="3645024"/>
            <a:ext cx="266429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Резултат: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11 22 33 44 55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11 22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44 55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35054-E4D6-403F-8AE9-149954AC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5648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sz="3200" dirty="0"/>
              <a:t>Копиране на масиви </a:t>
            </a:r>
            <a:r>
              <a:rPr lang="en-US" sz="3200" dirty="0" err="1"/>
              <a:t>arraycopy</a:t>
            </a:r>
            <a:r>
              <a:rPr lang="en-US" sz="3200" dirty="0"/>
              <a:t>()</a:t>
            </a:r>
            <a:endParaRPr lang="bg-BG" sz="32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5141168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arraycopy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(Object source,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sourceStart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Object target,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targetStart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size)</a:t>
            </a:r>
          </a:p>
          <a:p>
            <a:pPr marL="0" indent="0">
              <a:spcBef>
                <a:spcPts val="40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bookCodesLibrary1[] = {11, 22, 33, 44, 55};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bookCodesLibrary2[] = new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[5];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System.arraycopy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(bookCodesLibrary1, 0, bookCodesLibrary2, 1, 3);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books : bookCodesLibrary1)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(books + " ");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400"/>
              </a:spcBef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bookCodesLibrary1[2] = 88;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books : bookCodesLibrary2)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(books + " ");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8144" y="3645024"/>
            <a:ext cx="295232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bg-B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Резултат: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11 22 33 44 55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0 11 22 33 0 </a:t>
            </a:r>
            <a:endParaRPr lang="bg-BG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39628-0556-4775-A9DB-2BFFB054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3831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DF45-A011-4DE4-AD94-44810023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Многомерни масиви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4746614-2D68-4463-A99D-4EAD3C6D6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81" y="1600200"/>
            <a:ext cx="8095838" cy="4876800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BAEBB-D0D7-4905-B5F8-C6A67438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1653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DF45-A011-4DE4-AD94-44810023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Двумерни масиви - пример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8C67-3F27-4C9C-8F13-5B3D422A5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sz="2000" dirty="0"/>
              <a:t>Реализират се като масиви от масиви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demonstrate two dimensional array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[][]= 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[4][5];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j, k = 0;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&lt;4;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for(j=0; j&lt;5;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48640" lvl="2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 = k;</a:t>
            </a:r>
          </a:p>
          <a:p>
            <a:pPr marL="54864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k++;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&lt;4;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for(j=0; j&lt;5;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48640" lvl="2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 + " ");</a:t>
            </a:r>
          </a:p>
          <a:p>
            <a:pPr marL="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pPr marL="27432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C1A53-2C2C-49F7-8CAC-250C6F62E370}"/>
              </a:ext>
            </a:extLst>
          </p:cNvPr>
          <p:cNvSpPr txBox="1"/>
          <p:nvPr/>
        </p:nvSpPr>
        <p:spPr>
          <a:xfrm>
            <a:off x="6948264" y="2852936"/>
            <a:ext cx="1872208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bg-BG" dirty="0"/>
              <a:t>0 1 2 3 4</a:t>
            </a:r>
          </a:p>
          <a:p>
            <a:r>
              <a:rPr lang="bg-BG" dirty="0"/>
              <a:t>5 6 7 8 9</a:t>
            </a:r>
          </a:p>
          <a:p>
            <a:r>
              <a:rPr lang="bg-BG" dirty="0"/>
              <a:t>10 11 12 13 14</a:t>
            </a:r>
          </a:p>
          <a:p>
            <a:r>
              <a:rPr lang="bg-BG" dirty="0"/>
              <a:t>15 16 17 18 19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2C517-B32F-4327-B3D2-0EBC4109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0313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DF45-A011-4DE4-AD94-44810023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Многомерни масиви</a:t>
            </a:r>
            <a:r>
              <a:rPr lang="en-US" dirty="0"/>
              <a:t> – irregular arrays</a:t>
            </a:r>
            <a:endParaRPr lang="bg-B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CBC166-FE93-4CF0-8C39-C2F8F9EA0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062162"/>
            <a:ext cx="5029200" cy="3952875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F4ED9-5145-4F11-9065-E225DEAF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30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278688" cy="1927225"/>
          </a:xfrm>
        </p:spPr>
        <p:txBody>
          <a:bodyPr/>
          <a:lstStyle/>
          <a:p>
            <a:r>
              <a:rPr lang="bg-BG" sz="4800" dirty="0"/>
              <a:t>Масиви в </a:t>
            </a:r>
            <a:r>
              <a:rPr lang="en-US" sz="4800" dirty="0"/>
              <a:t>java</a:t>
            </a:r>
            <a:endParaRPr lang="bg-BG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E8681-14F3-4B4D-B46F-CD49C03D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8332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362D-47B9-4F59-9002-24D69B7B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Многомерни масиви</a:t>
            </a:r>
            <a:r>
              <a:rPr lang="en-US" dirty="0"/>
              <a:t> – irregular arrays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3C146-64CA-4DCB-BEC4-C59DC81A3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[][] = new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[4][];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= new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= new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 = new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[3] = new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[4];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j, k = 0;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&lt;4;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27432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for(j=0; j&lt;i+1;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48640" lvl="2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 = k;</a:t>
            </a:r>
          </a:p>
          <a:p>
            <a:pPr marL="54864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k++;</a:t>
            </a:r>
          </a:p>
          <a:p>
            <a:pPr marL="27432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&lt;4;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27432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for(j=0; j&lt;i+1;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48640" lvl="2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 + " ");</a:t>
            </a:r>
          </a:p>
          <a:p>
            <a:pPr marL="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274320" lvl="1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E4757-A8A4-4A8E-831E-DDCA62C31DAB}"/>
              </a:ext>
            </a:extLst>
          </p:cNvPr>
          <p:cNvSpPr txBox="1"/>
          <p:nvPr/>
        </p:nvSpPr>
        <p:spPr>
          <a:xfrm>
            <a:off x="7020272" y="3783330"/>
            <a:ext cx="1152128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bg-BG" dirty="0"/>
              <a:t>0</a:t>
            </a:r>
          </a:p>
          <a:p>
            <a:r>
              <a:rPr lang="bg-BG" dirty="0"/>
              <a:t>1 2</a:t>
            </a:r>
          </a:p>
          <a:p>
            <a:r>
              <a:rPr lang="bg-BG" dirty="0"/>
              <a:t>3 4 5</a:t>
            </a:r>
          </a:p>
          <a:p>
            <a:r>
              <a:rPr lang="bg-BG" dirty="0"/>
              <a:t>6 7 8 9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F9425-237C-4BCF-853E-7E46E1C0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6296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DF45-A011-4DE4-AD94-44810023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Многомерни масиви</a:t>
            </a:r>
            <a:r>
              <a:rPr lang="en-US" dirty="0"/>
              <a:t> – </a:t>
            </a:r>
            <a:r>
              <a:rPr lang="bg-BG" dirty="0"/>
              <a:t>инициализиране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448BD-36CD-4EDF-994B-E0C465742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m[][] = {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 0*0, 1*0, 2*0, 3*0 },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 0*1, 1*1, 2*1, 3*1 },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 0*2, 1*2, 2*2, 3*2 },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 0*3, 1*3, 2*3, 3*3 }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&lt;4;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for(j=0; j&lt;4;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48640" lvl="2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 + " ");</a:t>
            </a:r>
          </a:p>
          <a:p>
            <a:pPr marL="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27432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8392FE-7C86-4F4C-AD41-7D9EF5B5F750}"/>
              </a:ext>
            </a:extLst>
          </p:cNvPr>
          <p:cNvSpPr txBox="1"/>
          <p:nvPr/>
        </p:nvSpPr>
        <p:spPr>
          <a:xfrm>
            <a:off x="6516216" y="3299936"/>
            <a:ext cx="1872208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bg-BG" dirty="0"/>
              <a:t>0.0 0.0 0.0 0.0</a:t>
            </a:r>
          </a:p>
          <a:p>
            <a:r>
              <a:rPr lang="bg-BG" dirty="0"/>
              <a:t>0.0 1.0 2.0 3.0</a:t>
            </a:r>
          </a:p>
          <a:p>
            <a:r>
              <a:rPr lang="bg-BG" dirty="0"/>
              <a:t>0.0 2.0 4.0 6.0</a:t>
            </a:r>
          </a:p>
          <a:p>
            <a:r>
              <a:rPr lang="bg-BG" dirty="0"/>
              <a:t>0.0 3.0 6.0 9.0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8373E-AC58-4EBB-A87E-FE82C772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93077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2ECA-34B6-4D8F-A42E-89363E46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Тримерни масиви – пример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98E3B-714D-4C94-91A9-7CDBC2935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[][][] = new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[3][4][5];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j, k;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&lt;3;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27432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for(j=0; j&lt;4;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4864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for(k=0; k&lt;5; k++) {</a:t>
            </a:r>
          </a:p>
          <a:p>
            <a:pPr marL="822960" lvl="3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][j][k]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j * k;</a:t>
            </a:r>
          </a:p>
          <a:p>
            <a:pPr marL="54864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&lt;3;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27432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for(j=0; j&lt;4;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4864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for(k=0; k&lt;5; k++)</a:t>
            </a:r>
            <a:r>
              <a:rPr lang="bg-B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822960" lvl="3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][j][k] + " ");</a:t>
            </a:r>
          </a:p>
          <a:p>
            <a:pPr marL="0" lvl="3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548640" lvl="2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27432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00B5D-BC7A-442A-9B26-F3E7817FF0E1}"/>
              </a:ext>
            </a:extLst>
          </p:cNvPr>
          <p:cNvSpPr txBox="1"/>
          <p:nvPr/>
        </p:nvSpPr>
        <p:spPr>
          <a:xfrm>
            <a:off x="6516216" y="1700808"/>
            <a:ext cx="1872208" cy="42473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bg-BG" dirty="0"/>
              <a:t>0 0 0 0 0</a:t>
            </a:r>
          </a:p>
          <a:p>
            <a:r>
              <a:rPr lang="bg-BG" dirty="0"/>
              <a:t>0 0 0 0 0</a:t>
            </a:r>
          </a:p>
          <a:p>
            <a:r>
              <a:rPr lang="bg-BG" dirty="0"/>
              <a:t>0 0 0 0 0</a:t>
            </a:r>
          </a:p>
          <a:p>
            <a:r>
              <a:rPr lang="bg-BG" dirty="0"/>
              <a:t>0 0 0 0 0</a:t>
            </a:r>
            <a:endParaRPr lang="en-US" dirty="0"/>
          </a:p>
          <a:p>
            <a:endParaRPr lang="en-US" dirty="0"/>
          </a:p>
          <a:p>
            <a:r>
              <a:rPr lang="bg-BG" dirty="0"/>
              <a:t>0 0 0 0 0</a:t>
            </a:r>
          </a:p>
          <a:p>
            <a:r>
              <a:rPr lang="bg-BG" dirty="0"/>
              <a:t>0 1 2 3 4</a:t>
            </a:r>
          </a:p>
          <a:p>
            <a:r>
              <a:rPr lang="bg-BG" dirty="0"/>
              <a:t>0 2 4 6 8</a:t>
            </a:r>
          </a:p>
          <a:p>
            <a:r>
              <a:rPr lang="bg-BG" dirty="0"/>
              <a:t>0 3 6 9 12</a:t>
            </a:r>
            <a:endParaRPr lang="en-US" dirty="0"/>
          </a:p>
          <a:p>
            <a:endParaRPr lang="bg-BG" dirty="0"/>
          </a:p>
          <a:p>
            <a:r>
              <a:rPr lang="bg-BG" dirty="0"/>
              <a:t>0 0 0 0 0</a:t>
            </a:r>
          </a:p>
          <a:p>
            <a:r>
              <a:rPr lang="bg-BG" dirty="0"/>
              <a:t>0 2 4 6 8</a:t>
            </a:r>
          </a:p>
          <a:p>
            <a:r>
              <a:rPr lang="bg-BG" dirty="0"/>
              <a:t>0 4 8 12 16</a:t>
            </a:r>
          </a:p>
          <a:p>
            <a:r>
              <a:rPr lang="bg-BG" dirty="0"/>
              <a:t>0 6 12 18 24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10D95-F1A1-47CF-9B39-1EEF4D2A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8527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E0BD-3E67-4652-B4CC-1CEC720F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Размер на масив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0E98F-9363-42A2-927B-45A8BF27C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// no parentheses!!!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one-dimensional array length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bookCodesLibrary1[] = {11, 22, 33, 44, 55};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(bookCodesLibrary1.length);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two-dimensional array length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[][] = 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[4][];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= 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= 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 = 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[3] = 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[4];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twoD.length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[2].length);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4A64D-5B34-409F-A370-44D020BA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23</a:t>
            </a:fld>
            <a:endParaRPr lang="bg-B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7DD234-4835-4D7C-853F-C4D502432BF5}"/>
              </a:ext>
            </a:extLst>
          </p:cNvPr>
          <p:cNvSpPr txBox="1"/>
          <p:nvPr/>
        </p:nvSpPr>
        <p:spPr>
          <a:xfrm>
            <a:off x="7579426" y="2256410"/>
            <a:ext cx="1008112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5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9BF13-BA14-4AD9-88DB-7760717C4BC1}"/>
              </a:ext>
            </a:extLst>
          </p:cNvPr>
          <p:cNvSpPr txBox="1"/>
          <p:nvPr/>
        </p:nvSpPr>
        <p:spPr>
          <a:xfrm>
            <a:off x="7579426" y="4670673"/>
            <a:ext cx="1008112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4</a:t>
            </a:r>
            <a:endParaRPr lang="bg-B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B68B6-93CA-4198-9D04-BC4B7AB1201D}"/>
              </a:ext>
            </a:extLst>
          </p:cNvPr>
          <p:cNvSpPr txBox="1"/>
          <p:nvPr/>
        </p:nvSpPr>
        <p:spPr>
          <a:xfrm>
            <a:off x="7579426" y="5573836"/>
            <a:ext cx="1008112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3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68204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2ECA-34B6-4D8F-A42E-89363E46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 fontScale="90000"/>
          </a:bodyPr>
          <a:lstStyle/>
          <a:p>
            <a:r>
              <a:rPr lang="bg-BG" dirty="0"/>
              <a:t>Алтернативен синтаксис за деклариране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98E3B-714D-4C94-91A9-7CDBC2935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type[ ]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-name;</a:t>
            </a:r>
            <a:endParaRPr lang="bg-BG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al[] = new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</a:p>
          <a:p>
            <a:pPr marL="0" indent="0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a2 = new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  <a:endParaRPr lang="bg-BG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twod1[][] = new char[3][4];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char[][] twod2 = new char[3][4];</a:t>
            </a:r>
            <a:endParaRPr lang="bg-BG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nums2, nums3; // create three arrays</a:t>
            </a:r>
            <a:endParaRPr lang="bg-BG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[], nums2[], nums3[]; // create three arrays</a:t>
            </a:r>
            <a:endParaRPr lang="bg-BG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0103C-7A40-41E8-994F-B751C19C7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70753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1</a:t>
            </a:r>
            <a:r>
              <a:rPr lang="bg-BG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b="1" dirty="0"/>
              <a:t>Задача 1.</a:t>
            </a:r>
            <a:r>
              <a:rPr lang="bg-BG" dirty="0"/>
              <a:t> Да се реализира процеса на записване и обучение на студенти в университет. Процесът на записване на студентите изисква реализирането на 3 класа: 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Курс (</a:t>
            </a:r>
            <a:r>
              <a:rPr lang="en-US" dirty="0"/>
              <a:t>Course</a:t>
            </a:r>
            <a:r>
              <a:rPr lang="bg-BG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Специалност (</a:t>
            </a:r>
            <a:r>
              <a:rPr lang="en-US" dirty="0"/>
              <a:t>Program</a:t>
            </a:r>
            <a:r>
              <a:rPr lang="bg-BG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Студент </a:t>
            </a:r>
            <a:r>
              <a:rPr lang="en-US" dirty="0"/>
              <a:t>(Student)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3EC64-0544-4DF9-82C2-14CBC3DD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3519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1</a:t>
            </a:r>
            <a:r>
              <a:rPr lang="bg-BG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Клас</a:t>
            </a:r>
            <a:r>
              <a:rPr lang="bg-BG" b="1" dirty="0"/>
              <a:t> Курс</a:t>
            </a:r>
            <a:r>
              <a:rPr lang="bg-BG" dirty="0"/>
              <a:t> се определя от:</a:t>
            </a:r>
            <a:r>
              <a:rPr lang="en-US" dirty="0"/>
              <a:t> </a:t>
            </a:r>
            <a:r>
              <a:rPr lang="bg-BG" dirty="0"/>
              <a:t>име, пореден номер и брой кредити</a:t>
            </a:r>
            <a:r>
              <a:rPr lang="en-US" dirty="0"/>
              <a:t>. </a:t>
            </a:r>
            <a:r>
              <a:rPr lang="bg-BG" dirty="0"/>
              <a:t>Необходимо е поредния номер на курса да се задава автоматично, като всеки следващ номер е с 1 &gt; от предходния</a:t>
            </a:r>
            <a:r>
              <a:rPr lang="en-US" dirty="0"/>
              <a:t>.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В клас </a:t>
            </a:r>
            <a:r>
              <a:rPr lang="bg-BG" b="1" dirty="0"/>
              <a:t>Курс</a:t>
            </a:r>
            <a:r>
              <a:rPr lang="bg-BG" dirty="0"/>
              <a:t> е необходимо да се реализират минимум следните методи:</a:t>
            </a:r>
          </a:p>
          <a:p>
            <a:pPr marL="457200" lvl="0" indent="-457200">
              <a:buFont typeface="+mj-lt"/>
              <a:buAutoNum type="arabicPeriod"/>
            </a:pPr>
            <a:r>
              <a:rPr lang="bg-BG" dirty="0"/>
              <a:t>Конструктор за създаване на курс, с два параметъра: име и брой кредити</a:t>
            </a:r>
          </a:p>
          <a:p>
            <a:pPr marL="457200" lvl="0" indent="-457200">
              <a:buFont typeface="+mj-lt"/>
              <a:buAutoNum type="arabicPeriod"/>
            </a:pPr>
            <a:r>
              <a:rPr lang="bg-BG" dirty="0"/>
              <a:t>Метод за показване на поредния номер, името на курса и броя кредити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3EC64-0544-4DF9-82C2-14CBC3DD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97862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1</a:t>
            </a:r>
            <a:r>
              <a:rPr lang="bg-BG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Клас </a:t>
            </a:r>
            <a:r>
              <a:rPr lang="bg-BG" b="1" dirty="0"/>
              <a:t>Специалност</a:t>
            </a:r>
            <a:r>
              <a:rPr lang="bg-BG" dirty="0"/>
              <a:t> се определя от: пореден номер, име</a:t>
            </a:r>
            <a:r>
              <a:rPr lang="en-US" dirty="0"/>
              <a:t> </a:t>
            </a:r>
            <a:r>
              <a:rPr lang="bg-BG" dirty="0"/>
              <a:t>и списък със задължителни (</a:t>
            </a:r>
            <a:r>
              <a:rPr lang="en-US" dirty="0"/>
              <a:t>required</a:t>
            </a:r>
            <a:r>
              <a:rPr lang="bg-BG" dirty="0"/>
              <a:t>) курсове</a:t>
            </a:r>
            <a:r>
              <a:rPr lang="en-US" dirty="0"/>
              <a:t>. </a:t>
            </a:r>
            <a:r>
              <a:rPr lang="bg-BG" dirty="0"/>
              <a:t>Необходимо е поредния номер на специалността да се задава автоматично, като всеки следващ номер е с 1 &gt; от предходния</a:t>
            </a:r>
            <a:r>
              <a:rPr lang="en-US" dirty="0"/>
              <a:t>.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В клас </a:t>
            </a:r>
            <a:r>
              <a:rPr lang="bg-BG" b="1" dirty="0"/>
              <a:t>Специалност</a:t>
            </a:r>
            <a:r>
              <a:rPr lang="bg-BG" dirty="0"/>
              <a:t> е необходимо да се реализират минимум следните методи:</a:t>
            </a:r>
          </a:p>
          <a:p>
            <a:pPr marL="457200" lvl="0" indent="-457200">
              <a:buFont typeface="+mj-lt"/>
              <a:buAutoNum type="arabicPeriod"/>
            </a:pPr>
            <a:r>
              <a:rPr lang="bg-BG" dirty="0"/>
              <a:t>Конструктор за създаване на специалност, с един параметър (името на специалността) </a:t>
            </a:r>
          </a:p>
          <a:p>
            <a:pPr marL="457200" lvl="0" indent="-457200">
              <a:buFont typeface="+mj-lt"/>
              <a:buAutoNum type="arabicPeriod"/>
            </a:pPr>
            <a:r>
              <a:rPr lang="bg-BG" dirty="0"/>
              <a:t>Метод за добавяне на задължителни курсове</a:t>
            </a:r>
          </a:p>
          <a:p>
            <a:pPr marL="457200" lvl="0" indent="-457200">
              <a:buFont typeface="+mj-lt"/>
              <a:buAutoNum type="arabicPeriod"/>
            </a:pPr>
            <a:r>
              <a:rPr lang="bg-BG" dirty="0"/>
              <a:t>Метод за премахване на задължителни курсове</a:t>
            </a:r>
          </a:p>
          <a:p>
            <a:pPr marL="457200" lvl="0" indent="-457200">
              <a:buFont typeface="+mj-lt"/>
              <a:buAutoNum type="arabicPeriod"/>
            </a:pPr>
            <a:r>
              <a:rPr lang="bg-BG" dirty="0"/>
              <a:t>Метод за показване на задължителни курсове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D7EEC-544D-418C-8B47-603B7C58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8674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1</a:t>
            </a:r>
            <a:r>
              <a:rPr lang="bg-BG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bg-BG" b="1" dirty="0"/>
              <a:t>Студентът</a:t>
            </a:r>
            <a:r>
              <a:rPr lang="bg-BG" dirty="0"/>
              <a:t> се определя от: факултетен номер, име, специалност</a:t>
            </a:r>
            <a:r>
              <a:rPr lang="en-US" dirty="0"/>
              <a:t>, </a:t>
            </a:r>
            <a:r>
              <a:rPr lang="bg-BG" dirty="0"/>
              <a:t>списък с курсове, в които се е записал студентът, списък с оценки, които е получил по курсовете, в които се е записал и индикация за това дали се е дипломирал.</a:t>
            </a:r>
          </a:p>
          <a:p>
            <a:pPr marL="0" indent="0">
              <a:buNone/>
            </a:pPr>
            <a:r>
              <a:rPr lang="bg-BG" dirty="0"/>
              <a:t>В клас </a:t>
            </a:r>
            <a:r>
              <a:rPr lang="bg-BG" b="1" dirty="0"/>
              <a:t>Студент</a:t>
            </a:r>
            <a:r>
              <a:rPr lang="bg-BG" dirty="0"/>
              <a:t> е необходимо да се реализират минимум следните методи:</a:t>
            </a:r>
          </a:p>
          <a:p>
            <a:pPr marL="457200" lvl="0" indent="-457200">
              <a:buFont typeface="+mj-lt"/>
              <a:buAutoNum type="arabicPeriod"/>
            </a:pPr>
            <a:r>
              <a:rPr lang="bg-BG" dirty="0"/>
              <a:t>Конструктор за записване на студент с два параметъра: факултетен номер, основна специалност (</a:t>
            </a:r>
            <a:r>
              <a:rPr lang="en-US" dirty="0"/>
              <a:t>major</a:t>
            </a:r>
            <a:r>
              <a:rPr lang="bg-BG" dirty="0"/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bg-BG" dirty="0"/>
              <a:t>Метод за записване на студент в курс – необходимо е да се направи проверка за това, дали курсът, който се предава като аргумент на метода е част в съответната специалност</a:t>
            </a:r>
          </a:p>
          <a:p>
            <a:pPr marL="457200" lvl="0" indent="-457200">
              <a:buFont typeface="+mj-lt"/>
              <a:buAutoNum type="arabicPeriod"/>
            </a:pPr>
            <a:r>
              <a:rPr lang="bg-BG" dirty="0"/>
              <a:t>Метод за „отписване“ на студент от курс</a:t>
            </a:r>
          </a:p>
          <a:p>
            <a:pPr marL="457200" lvl="0" indent="-457200">
              <a:buFont typeface="+mj-lt"/>
              <a:buAutoNum type="arabicPeriod"/>
            </a:pPr>
            <a:r>
              <a:rPr lang="bg-BG" dirty="0"/>
              <a:t>Записване на оценка на студент за даден курс</a:t>
            </a:r>
          </a:p>
          <a:p>
            <a:pPr marL="457200" lvl="0" indent="-457200">
              <a:buFont typeface="+mj-lt"/>
              <a:buAutoNum type="arabicPeriod"/>
            </a:pPr>
            <a:r>
              <a:rPr lang="bg-BG" dirty="0"/>
              <a:t>Промяна на състоянието на студент в „дипломиран“, ако студентът има 240 кредита от записаните курсове и всичките му оценки са &gt;= 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E5A0B-3B63-4A45-82B8-977CEB50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8295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278688" cy="1927225"/>
          </a:xfrm>
        </p:spPr>
        <p:txBody>
          <a:bodyPr/>
          <a:lstStyle/>
          <a:p>
            <a:r>
              <a:rPr lang="bg-BG" sz="4800" dirty="0"/>
              <a:t>Благодаря за вниманието!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643880"/>
          </a:xfrm>
        </p:spPr>
        <p:txBody>
          <a:bodyPr/>
          <a:lstStyle/>
          <a:p>
            <a:r>
              <a:rPr lang="en-US" b="1" dirty="0"/>
              <a:t>hkostadinova@gmail.com</a:t>
            </a:r>
            <a:endParaRPr lang="bg-BG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42BEB-65E2-4C5C-BA09-CDA7032C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504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1200"/>
              </a:spcBef>
            </a:pPr>
            <a:r>
              <a:rPr lang="bg-BG" dirty="0"/>
              <a:t>Масиви в </a:t>
            </a:r>
            <a:r>
              <a:rPr lang="en-US" dirty="0"/>
              <a:t>Java</a:t>
            </a:r>
            <a:r>
              <a:rPr lang="bg-BG" dirty="0"/>
              <a:t> – дефиниции и свойства</a:t>
            </a:r>
          </a:p>
          <a:p>
            <a:pPr>
              <a:spcBef>
                <a:spcPts val="1200"/>
              </a:spcBef>
            </a:pPr>
            <a:r>
              <a:rPr lang="bg-BG" dirty="0"/>
              <a:t>Едномерни масиви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Декларация</a:t>
            </a:r>
          </a:p>
          <a:p>
            <a:pPr lvl="1">
              <a:spcBef>
                <a:spcPts val="1200"/>
              </a:spcBef>
            </a:pPr>
            <a:r>
              <a:rPr lang="bg-BG" dirty="0" err="1"/>
              <a:t>Заделяне</a:t>
            </a:r>
            <a:r>
              <a:rPr lang="bg-BG" dirty="0"/>
              <a:t> на памет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Инициализиране</a:t>
            </a:r>
          </a:p>
          <a:p>
            <a:pPr>
              <a:spcBef>
                <a:spcPts val="1200"/>
              </a:spcBef>
            </a:pPr>
            <a:r>
              <a:rPr lang="bg-BG" dirty="0"/>
              <a:t>Метод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clone()</a:t>
            </a:r>
          </a:p>
          <a:p>
            <a:pPr>
              <a:spcBef>
                <a:spcPts val="1200"/>
              </a:spcBef>
            </a:pPr>
            <a:r>
              <a:rPr lang="bg-BG" dirty="0"/>
              <a:t>Метод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arraycopy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bg-BG" dirty="0"/>
              <a:t>Многомерни масиви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Декларация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Заделяне на памет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Инициализиране 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bg-BG" dirty="0"/>
              <a:t>Брой на елементи в масив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bg-BG" dirty="0"/>
              <a:t>Задачи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 marL="274320" lvl="1" indent="0">
              <a:buNone/>
            </a:pP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CD628-5A4C-4592-80F3-09C908BD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039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Масиви – дефиниции и свойства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bg-BG" dirty="0"/>
              <a:t>Средство за групиране на свързана информация</a:t>
            </a:r>
          </a:p>
          <a:p>
            <a:pPr>
              <a:spcBef>
                <a:spcPts val="1800"/>
              </a:spcBef>
            </a:pPr>
            <a:r>
              <a:rPr lang="bg-BG" dirty="0"/>
              <a:t>Съвкупност от еднотипни променливи, които се съхраняват под едно име</a:t>
            </a:r>
          </a:p>
          <a:p>
            <a:pPr>
              <a:spcBef>
                <a:spcPts val="1800"/>
              </a:spcBef>
            </a:pPr>
            <a:r>
              <a:rPr lang="bg-BG" dirty="0"/>
              <a:t>Едномерни и многомерни</a:t>
            </a:r>
          </a:p>
          <a:p>
            <a:pPr>
              <a:spcBef>
                <a:spcPts val="1800"/>
              </a:spcBef>
            </a:pPr>
            <a:r>
              <a:rPr lang="bg-BG" dirty="0"/>
              <a:t>Елементите им се достъпват по индекс</a:t>
            </a:r>
          </a:p>
          <a:p>
            <a:pPr>
              <a:spcBef>
                <a:spcPts val="1800"/>
              </a:spcBef>
            </a:pPr>
            <a:r>
              <a:rPr lang="bg-BG" dirty="0"/>
              <a:t>Индексите са в интервала</a:t>
            </a:r>
            <a:r>
              <a:rPr lang="en-US" dirty="0"/>
              <a:t>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bg-BG" dirty="0"/>
              <a:t> </a:t>
            </a:r>
            <a:r>
              <a:rPr lang="en-US" dirty="0"/>
              <a:t>[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 размера на масива – 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spcBef>
                <a:spcPts val="1800"/>
              </a:spcBef>
            </a:pPr>
            <a:r>
              <a:rPr lang="bg-BG" dirty="0"/>
              <a:t>Всички масиви в </a:t>
            </a:r>
            <a:r>
              <a:rPr lang="en-US" dirty="0"/>
              <a:t>Java </a:t>
            </a:r>
            <a:r>
              <a:rPr lang="bg-BG" dirty="0"/>
              <a:t>се създават динамично</a:t>
            </a:r>
          </a:p>
          <a:p>
            <a:pPr marL="0" indent="0">
              <a:buNone/>
            </a:pPr>
            <a:endParaRPr lang="bg-BG" dirty="0"/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48055-23D9-4EF2-8A25-05980C6F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579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Едномерни масиви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Списък от еднотипни променливи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declaration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-name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type </a:t>
            </a:r>
            <a:r>
              <a:rPr lang="bg-BG" dirty="0">
                <a:latin typeface="+mj-lt"/>
                <a:cs typeface="Courier New" panose="02070309020205020404" pitchFamily="49" charset="0"/>
              </a:rPr>
              <a:t>декларира типа на елементите на масива, нарича се </a:t>
            </a:r>
            <a:r>
              <a:rPr lang="bg-BG" b="1" dirty="0">
                <a:latin typeface="+mj-lt"/>
                <a:cs typeface="Courier New" panose="02070309020205020404" pitchFamily="49" charset="0"/>
              </a:rPr>
              <a:t>базов тип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month_days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заделяне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на памет за масива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array-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bg-BG" dirty="0">
                <a:latin typeface="+mj-lt"/>
                <a:cs typeface="Courier New" panose="02070309020205020404" pitchFamily="49" charset="0"/>
              </a:rPr>
              <a:t>служи за </a:t>
            </a:r>
            <a:r>
              <a:rPr lang="bg-BG" dirty="0" err="1">
                <a:latin typeface="+mj-lt"/>
                <a:cs typeface="Courier New" panose="02070309020205020404" pitchFamily="49" charset="0"/>
              </a:rPr>
              <a:t>заделяне</a:t>
            </a:r>
            <a:r>
              <a:rPr lang="bg-BG" dirty="0">
                <a:latin typeface="+mj-lt"/>
                <a:cs typeface="Courier New" panose="02070309020205020404" pitchFamily="49" charset="0"/>
              </a:rPr>
              <a:t> на памет за масива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month_days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всички елементи на масива се инициализират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352F6-AF7B-40B1-B85B-06855446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971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Едномерни масиви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присвояване на стойност 28 на елемент с индекс 1</a:t>
            </a:r>
          </a:p>
          <a:p>
            <a:pPr marL="0" indent="0">
              <a:buNone/>
            </a:pP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month_days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[1] = 28;</a:t>
            </a:r>
            <a:endParaRPr lang="bg-BG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показване на екрана на стойността на елемент с индекс 3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month_days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[3]);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// декларация + </a:t>
            </a:r>
            <a:r>
              <a:rPr lang="bg-BG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заделяне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на памет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month_days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[12];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6ECA7-9E45-49DB-A070-42FBBB247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954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Едномерни масиви - пример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marL="0" lvl="2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month_days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 = 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[12];</a:t>
            </a:r>
          </a:p>
          <a:p>
            <a:pPr marL="0" lvl="2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month_days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= 31;</a:t>
            </a:r>
          </a:p>
          <a:p>
            <a:pPr marL="0" lvl="2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month_days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= 28;</a:t>
            </a:r>
          </a:p>
          <a:p>
            <a:pPr marL="0" lvl="2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month_days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[2] = 31;</a:t>
            </a:r>
          </a:p>
          <a:p>
            <a:pPr marL="0" lvl="2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month_days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[3] = 30;</a:t>
            </a:r>
          </a:p>
          <a:p>
            <a:pPr marL="0" lvl="2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month_days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[4] = 31;</a:t>
            </a:r>
          </a:p>
          <a:p>
            <a:pPr marL="0" lvl="2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month_days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[5] = 30;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2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month_days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[6] = 31;</a:t>
            </a:r>
          </a:p>
          <a:p>
            <a:pPr marL="0" lvl="2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month_days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[7] = 31;</a:t>
            </a:r>
          </a:p>
          <a:p>
            <a:pPr marL="0" lvl="2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month_days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[8] = 30;</a:t>
            </a:r>
          </a:p>
          <a:p>
            <a:pPr marL="0" lvl="2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month_days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[9] = 31;</a:t>
            </a:r>
          </a:p>
          <a:p>
            <a:pPr marL="0" lvl="2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month_days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[10] = 30;</a:t>
            </a:r>
          </a:p>
          <a:p>
            <a:pPr marL="0" lvl="2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month_days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[11] = 31;</a:t>
            </a:r>
          </a:p>
          <a:p>
            <a:pPr marL="0" lvl="2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("April has "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month_days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[3] + " days.");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5ECB4-FA8E-4172-84BD-C8F22593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7</a:t>
            </a:fld>
            <a:endParaRPr lang="bg-B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C9156-FD29-4334-AD5D-10BB41AB2C34}"/>
              </a:ext>
            </a:extLst>
          </p:cNvPr>
          <p:cNvSpPr txBox="1"/>
          <p:nvPr/>
        </p:nvSpPr>
        <p:spPr>
          <a:xfrm>
            <a:off x="6395864" y="3550005"/>
            <a:ext cx="244827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bg-B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Резултат: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April has 30 days.</a:t>
            </a:r>
            <a:endParaRPr lang="bg-BG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9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Едномерни масиви - пример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214299"/>
              </p:ext>
            </p:extLst>
          </p:nvPr>
        </p:nvGraphicFramePr>
        <p:xfrm>
          <a:off x="13074" y="1628800"/>
          <a:ext cx="9130925" cy="125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2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27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27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27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27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27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27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27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27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27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month_days</a:t>
                      </a:r>
                      <a:endParaRPr lang="bg-BG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bg-BG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ИНДЕКС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  <a:endParaRPr lang="bg-BG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bg-BG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bg-BG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bg-BG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bg-BG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bg-BG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bg-BG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bg-BG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bg-BG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bg-BG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bg-BG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bg-BG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bg-BG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bg-BG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bg-BG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bg-BG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bg-BG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bg-BG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bg-BG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bg-BG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0]</a:t>
                      </a:r>
                      <a:endParaRPr lang="bg-BG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bg-BG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bg-BG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1433288"/>
              </p:ext>
            </p:extLst>
          </p:nvPr>
        </p:nvGraphicFramePr>
        <p:xfrm>
          <a:off x="13075" y="3429000"/>
          <a:ext cx="9049421" cy="125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month_days</a:t>
                      </a:r>
                      <a:endParaRPr lang="bg-BG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bg-BG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ИНДЕКС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month_</a:t>
                      </a:r>
                      <a:b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days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  <a:endParaRPr lang="bg-BG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month_</a:t>
                      </a:r>
                      <a:b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days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bg-BG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bg-BG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month_</a:t>
                      </a:r>
                      <a:b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days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bg-BG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bg-BG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month_</a:t>
                      </a:r>
                      <a:b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days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bg-BG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bg-BG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month_</a:t>
                      </a:r>
                      <a:b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days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bg-BG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bg-BG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month_</a:t>
                      </a:r>
                      <a:b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days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bg-BG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bg-BG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669465"/>
              </p:ext>
            </p:extLst>
          </p:nvPr>
        </p:nvGraphicFramePr>
        <p:xfrm>
          <a:off x="13075" y="5085184"/>
          <a:ext cx="9049421" cy="125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month_days</a:t>
                      </a:r>
                      <a:endParaRPr lang="bg-BG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bg-BG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ИНДЕКС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month_</a:t>
                      </a:r>
                      <a:b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days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bg-BG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bg-BG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month_</a:t>
                      </a:r>
                      <a:b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days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bg-BG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bg-BG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month_</a:t>
                      </a:r>
                      <a:b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days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bg-BG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bg-BG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month_</a:t>
                      </a:r>
                      <a:b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days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bg-BG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bg-BG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month_</a:t>
                      </a:r>
                      <a:b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days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bg-BG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0]</a:t>
                      </a:r>
                      <a:endParaRPr lang="bg-BG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month_</a:t>
                      </a:r>
                      <a:b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days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bg-BG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bg-BG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03191C-3A06-4000-A1CF-025B12D2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5270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sz="3200" dirty="0"/>
              <a:t>Оператор за цикъл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latin typeface="+mn-lt"/>
                <a:cs typeface="Courier New" panose="02070309020205020404" pitchFamily="49" charset="0"/>
              </a:rPr>
              <a:t> –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for-each</a:t>
            </a:r>
            <a:r>
              <a:rPr lang="en-US" sz="32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bg-BG" sz="3200" dirty="0">
                <a:latin typeface="+mn-lt"/>
                <a:cs typeface="Courier New" panose="02070309020205020404" pitchFamily="49" charset="0"/>
              </a:rPr>
              <a:t>версия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5141168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for(type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itr-var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collection) statement-block</a:t>
            </a:r>
          </a:p>
          <a:p>
            <a:pPr marL="0" indent="0">
              <a:spcBef>
                <a:spcPts val="4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nn-N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= { 1, 2, 3, 4, 5, 6, 7, 8, 9, 10 };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sum = 0;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for(int i=0; i &lt; 10; i++)  {</a:t>
            </a:r>
          </a:p>
          <a:p>
            <a:pPr marL="274320" lvl="1" indent="0">
              <a:spcBef>
                <a:spcPts val="400"/>
              </a:spcBef>
              <a:buNone/>
            </a:pPr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sum += nums[i];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ИЛИ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endParaRPr lang="nn-N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 = 0;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74320" lvl="1" indent="0">
              <a:spcBef>
                <a:spcPts val="4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+= x;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0F03F-FA09-498E-BE9F-402B6F85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12902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2411</TotalTime>
  <Words>2431</Words>
  <Application>Microsoft Office PowerPoint</Application>
  <PresentationFormat>On-screen Show (4:3)</PresentationFormat>
  <Paragraphs>449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 New</vt:lpstr>
      <vt:lpstr>Clarity</vt:lpstr>
      <vt:lpstr>CITB406 лабораторни упражнения по Java</vt:lpstr>
      <vt:lpstr>Масиви в java</vt:lpstr>
      <vt:lpstr>Съдържание</vt:lpstr>
      <vt:lpstr>Масиви – дефиниции и свойства</vt:lpstr>
      <vt:lpstr>Едномерни масиви</vt:lpstr>
      <vt:lpstr>Едномерни масиви</vt:lpstr>
      <vt:lpstr>Едномерни масиви - пример</vt:lpstr>
      <vt:lpstr>Едномерни масиви - пример</vt:lpstr>
      <vt:lpstr>Оператор за цикъл for – for-each версия</vt:lpstr>
      <vt:lpstr>Оператор за цикъл for – for-each версия</vt:lpstr>
      <vt:lpstr>клас Stack</vt:lpstr>
      <vt:lpstr>клас Stack</vt:lpstr>
      <vt:lpstr>клас Stack</vt:lpstr>
      <vt:lpstr>Масиви в Java – shallow copy</vt:lpstr>
      <vt:lpstr>Клониране на масиви clone()</vt:lpstr>
      <vt:lpstr>Копиране на масиви arraycopy()</vt:lpstr>
      <vt:lpstr>Многомерни масиви</vt:lpstr>
      <vt:lpstr>Двумерни масиви - пример</vt:lpstr>
      <vt:lpstr>Многомерни масиви – irregular arrays</vt:lpstr>
      <vt:lpstr>Многомерни масиви – irregular arrays</vt:lpstr>
      <vt:lpstr>Многомерни масиви – инициализиране</vt:lpstr>
      <vt:lpstr>Тримерни масиви – пример </vt:lpstr>
      <vt:lpstr>Размер на масив</vt:lpstr>
      <vt:lpstr>Алтернативен синтаксис за деклариране</vt:lpstr>
      <vt:lpstr>Задача 1 </vt:lpstr>
      <vt:lpstr>Задача 1 </vt:lpstr>
      <vt:lpstr>Задача 1 </vt:lpstr>
      <vt:lpstr>Задача 1 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INFM002 Увод в програмирането с java</dc:title>
  <dc:creator>Kostadinova</dc:creator>
  <cp:lastModifiedBy>Kostadinova</cp:lastModifiedBy>
  <cp:revision>199</cp:revision>
  <dcterms:created xsi:type="dcterms:W3CDTF">2015-08-11T19:51:57Z</dcterms:created>
  <dcterms:modified xsi:type="dcterms:W3CDTF">2018-03-26T11:43:34Z</dcterms:modified>
</cp:coreProperties>
</file>