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8" r:id="rId3"/>
    <p:sldId id="271" r:id="rId4"/>
    <p:sldId id="385" r:id="rId5"/>
    <p:sldId id="386" r:id="rId6"/>
    <p:sldId id="391" r:id="rId7"/>
    <p:sldId id="393" r:id="rId8"/>
    <p:sldId id="394" r:id="rId9"/>
    <p:sldId id="350" r:id="rId10"/>
    <p:sldId id="351" r:id="rId11"/>
    <p:sldId id="387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80" r:id="rId21"/>
    <p:sldId id="381" r:id="rId22"/>
    <p:sldId id="382" r:id="rId23"/>
    <p:sldId id="383" r:id="rId24"/>
    <p:sldId id="384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76" r:id="rId33"/>
    <p:sldId id="377" r:id="rId34"/>
    <p:sldId id="390" r:id="rId35"/>
    <p:sldId id="263" r:id="rId3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59" autoAdjust="0"/>
  </p:normalViewPr>
  <p:slideViewPr>
    <p:cSldViewPr>
      <p:cViewPr varScale="1">
        <p:scale>
          <a:sx n="82" d="100"/>
          <a:sy n="82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31EA50-C15F-4359-836B-859293601FAA}" type="datetimeFigureOut">
              <a:rPr lang="bg-BG" smtClean="0"/>
              <a:t>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CITB406 </a:t>
            </a:r>
            <a:r>
              <a:rPr lang="bg-BG" sz="4800" dirty="0"/>
              <a:t>лабораторни упражнения по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 dirty="0"/>
              <a:t>, </a:t>
            </a:r>
            <a:r>
              <a:rPr lang="en-US" i="1" dirty="0"/>
              <a:t>Java: The Complete Reference (Complete Reference Series) 9th Edition</a:t>
            </a:r>
            <a:r>
              <a:rPr lang="en-US" dirty="0"/>
              <a:t>, 2014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Ако е необходимо метод от базов клас задължително да бъде предефиниран (</a:t>
            </a:r>
            <a:r>
              <a:rPr lang="en-US" dirty="0"/>
              <a:t>overridden</a:t>
            </a:r>
            <a:r>
              <a:rPr lang="bg-BG" dirty="0"/>
              <a:t>) в класовете-наследници, трябва този метод са се посочи като абстрактен </a:t>
            </a:r>
            <a:endParaRPr lang="en-US" dirty="0"/>
          </a:p>
          <a:p>
            <a:r>
              <a:rPr lang="bg-BG" b="1" dirty="0"/>
              <a:t>Един метод е абстрактен ако е деклариран с ключовата дума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/>
              <a:t>. </a:t>
            </a:r>
          </a:p>
          <a:p>
            <a:r>
              <a:rPr lang="bg-BG" dirty="0"/>
              <a:t>Абстрактните методи нямат имплементация в базовия клас</a:t>
            </a:r>
          </a:p>
        </p:txBody>
      </p:sp>
    </p:spTree>
    <p:extLst>
      <p:ext uri="{BB962C8B-B14F-4D97-AF65-F5344CB8AC3E}">
        <p14:creationId xmlns:p14="http://schemas.microsoft.com/office/powerpoint/2010/main" val="357673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Абстрактните методи задължително трябва да се предефинират (</a:t>
            </a:r>
            <a:r>
              <a:rPr lang="en-US" dirty="0"/>
              <a:t>override</a:t>
            </a:r>
            <a:r>
              <a:rPr lang="bg-BG" dirty="0"/>
              <a:t>) в класовете-наследници</a:t>
            </a:r>
          </a:p>
          <a:p>
            <a:r>
              <a:rPr lang="bg-BG" dirty="0"/>
              <a:t>Основна форма за деклариране на абстрактен метод: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parameter-list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dirty="0"/>
              <a:t>Всеки клас, който съдържа един или повече абстрактни методи, също трябва да се декларира като абстрактен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7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Деклариране на абстрактен клас – използва се ключовата дума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b="1" dirty="0"/>
              <a:t> </a:t>
            </a:r>
            <a:r>
              <a:rPr lang="bg-BG" dirty="0"/>
              <a:t>преди ключовата дума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bg-BG" dirty="0"/>
              <a:t>в началото на декларацията на класа</a:t>
            </a:r>
          </a:p>
          <a:p>
            <a:r>
              <a:rPr lang="bg-BG" dirty="0"/>
              <a:t>Обекти от абстрактен клас не могат да се създават, абстрактен клас не може да се </a:t>
            </a:r>
            <a:r>
              <a:rPr lang="bg-BG" dirty="0" err="1"/>
              <a:t>инстанцира</a:t>
            </a:r>
            <a:r>
              <a:rPr lang="bg-BG" dirty="0"/>
              <a:t> чрез оператора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bg-BG" dirty="0"/>
              <a:t>защото абстрактния клас не е изцяло дефиниран</a:t>
            </a:r>
          </a:p>
          <a:p>
            <a:r>
              <a:rPr lang="bg-BG" dirty="0"/>
              <a:t>Абстрактни конструктори и статични методи не могат да се създават</a:t>
            </a:r>
          </a:p>
          <a:p>
            <a:r>
              <a:rPr lang="bg-BG" dirty="0"/>
              <a:t>Всеки клас-наследник на абстрактен клас трябва или да имплементира неговите абстрактни методи или също да бъде деклариран като абстрактен</a:t>
            </a:r>
          </a:p>
        </p:txBody>
      </p:sp>
    </p:spTree>
    <p:extLst>
      <p:ext uri="{BB962C8B-B14F-4D97-AF65-F5344CB8AC3E}">
        <p14:creationId xmlns:p14="http://schemas.microsoft.com/office/powerpoint/2010/main" val="97451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Simple demonstration of abstract.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A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void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concrete methods are still allowed in abstract classes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callmetoo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a concrete method.");</a:t>
            </a:r>
          </a:p>
          <a:p>
            <a:pPr marL="274320" lvl="1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29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("B's implementation of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274320" lvl="1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AbstractDemo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B();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b.callme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b.callmetoo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18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Абстрактните класове могат да имат и методи с имплементация</a:t>
            </a:r>
          </a:p>
          <a:p>
            <a:r>
              <a:rPr lang="bg-BG" dirty="0"/>
              <a:t>Абстрактните класове могат да се използват за създаване на референции към обекти на класовете-наследници</a:t>
            </a:r>
          </a:p>
        </p:txBody>
      </p:sp>
    </p:spTree>
    <p:extLst>
      <p:ext uri="{BB962C8B-B14F-4D97-AF65-F5344CB8AC3E}">
        <p14:creationId xmlns:p14="http://schemas.microsoft.com/office/powerpoint/2010/main" val="203469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Using abstract methods and classes.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Figure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dim1;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dim2;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Figure(double a, double b) {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dim1 = a;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dim2 = b;</a:t>
            </a:r>
          </a:p>
          <a:p>
            <a:pPr marL="274320" lvl="1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area is now an abstract method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double area();</a:t>
            </a:r>
          </a:p>
          <a:p>
            <a:pPr marL="0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95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 extends Figure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Rectangle(double a, double b) {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super(a, b);</a:t>
            </a:r>
          </a:p>
          <a:p>
            <a:pPr marL="274320" lvl="1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override area for rectangle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area() {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("Inside Area for Rectangle.");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dim1 * dim2;</a:t>
            </a:r>
          </a:p>
          <a:p>
            <a:pPr marL="274320" lvl="1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08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Triangle extends Figure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Triangle(double a, double b) {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super(a, b);</a:t>
            </a:r>
          </a:p>
          <a:p>
            <a:pPr marL="274320" lvl="1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override area for right triangle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area() {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("Inside Area for Triangle.");</a:t>
            </a:r>
          </a:p>
          <a:p>
            <a:pPr marL="548640" lvl="2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dim1 * dim2 / 2;</a:t>
            </a:r>
          </a:p>
          <a:p>
            <a:pPr marL="274320" lvl="1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4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AbstractAreas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Figure f = new Figure(10, 10); // illegal now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Rectangle r = new Rectangle(9, 5);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Triangle t = new Triangle(10, 8);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Figure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this is OK, no object is created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("Area is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figref.area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("Area is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figref.area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288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ООП –</a:t>
            </a:r>
            <a:r>
              <a:rPr lang="en-US" sz="4800" dirty="0"/>
              <a:t> </a:t>
            </a:r>
            <a:r>
              <a:rPr lang="bg-BG" sz="4800" dirty="0"/>
              <a:t>Абстрактни класове, интерфейси и пакети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833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Интерфейси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Интерфейсът определя какво един клас може да прави, без да определя как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bg-BG" sz="2400" dirty="0"/>
              <a:t>Интерфейсът е „клас“, без имплементация</a:t>
            </a:r>
          </a:p>
          <a:p>
            <a:pPr>
              <a:spcBef>
                <a:spcPts val="1200"/>
              </a:spcBef>
            </a:pPr>
            <a:r>
              <a:rPr lang="bg-BG" sz="2400" dirty="0"/>
              <a:t>Един клас може да имплементира повече от един интерфейс</a:t>
            </a:r>
          </a:p>
          <a:p>
            <a:pPr>
              <a:spcBef>
                <a:spcPts val="1200"/>
              </a:spcBef>
            </a:pPr>
            <a:r>
              <a:rPr lang="bg-BG" dirty="0"/>
              <a:t>Един клас може да наследява само един супер клас (дори да е абстрактен)</a:t>
            </a:r>
          </a:p>
          <a:p>
            <a:pPr>
              <a:spcBef>
                <a:spcPts val="1200"/>
              </a:spcBef>
            </a:pPr>
            <a:r>
              <a:rPr lang="bg-BG" sz="2400" dirty="0"/>
              <a:t>Интерфейсите са проектирани, за да поддържат динамично свързване на методит</a:t>
            </a:r>
            <a:r>
              <a:rPr lang="bg-BG" dirty="0"/>
              <a:t>е по време на изпълнение на програмата (</a:t>
            </a:r>
            <a:r>
              <a:rPr lang="en-US" dirty="0"/>
              <a:t>run time)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2813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Дефиниране на интерфейс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access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return-type method-name1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parameter-list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return-type method-name2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parameter-list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final-varname1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final-varname2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return-type method-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parameter-list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final-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8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Дефиниране на интерфейс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>
                <a:latin typeface="+mj-lt"/>
                <a:cs typeface="Courier New" panose="02070309020205020404" pitchFamily="49" charset="0"/>
              </a:rPr>
              <a:t>Модификаторите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за достъп работят по същия начин както при класове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bg-BG" dirty="0">
                <a:latin typeface="+mj-lt"/>
                <a:cs typeface="Courier New" panose="02070309020205020404" pitchFamily="49" charset="0"/>
              </a:rPr>
              <a:t>За версии на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JDK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по-стари от 8, интерфейсите </a:t>
            </a:r>
            <a:r>
              <a:rPr lang="bg-BG" b="1" dirty="0">
                <a:latin typeface="+mj-lt"/>
                <a:cs typeface="Courier New" panose="02070309020205020404" pitchFamily="49" charset="0"/>
              </a:rPr>
              <a:t>не могат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да съдържат имплементация на методите.</a:t>
            </a:r>
          </a:p>
          <a:p>
            <a:r>
              <a:rPr lang="bg-BG" dirty="0">
                <a:latin typeface="+mj-lt"/>
                <a:cs typeface="Courier New" panose="02070309020205020404" pitchFamily="49" charset="0"/>
              </a:rPr>
              <a:t>За версии на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JDK </a:t>
            </a:r>
            <a:r>
              <a:rPr lang="bg-BG" b="1" dirty="0">
                <a:latin typeface="+mj-lt"/>
                <a:cs typeface="Courier New" panose="02070309020205020404" pitchFamily="49" charset="0"/>
              </a:rPr>
              <a:t>8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и по-нови, интерфейсите </a:t>
            </a:r>
            <a:r>
              <a:rPr lang="bg-BG" b="1" dirty="0">
                <a:latin typeface="+mj-lt"/>
                <a:cs typeface="Courier New" panose="02070309020205020404" pitchFamily="49" charset="0"/>
              </a:rPr>
              <a:t>могат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да съдържат имплементация на методите.</a:t>
            </a:r>
          </a:p>
          <a:p>
            <a:r>
              <a:rPr lang="bg-BG" dirty="0">
                <a:latin typeface="+mj-lt"/>
                <a:cs typeface="Courier New" panose="02070309020205020404" pitchFamily="49" charset="0"/>
              </a:rPr>
              <a:t>Променливите в интерфейсите са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final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и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static,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което означава, че те не могат да бъдат променяни при имплементацията на класа</a:t>
            </a:r>
          </a:p>
          <a:p>
            <a:r>
              <a:rPr lang="bg-BG" dirty="0">
                <a:cs typeface="Courier New" panose="02070309020205020404" pitchFamily="49" charset="0"/>
              </a:rPr>
              <a:t>Променливите в интерфейсите трябва да бъдат инициализирани</a:t>
            </a:r>
          </a:p>
          <a:p>
            <a:r>
              <a:rPr lang="bg-BG" dirty="0">
                <a:latin typeface="+mj-lt"/>
                <a:cs typeface="Courier New" panose="02070309020205020404" pitchFamily="49" charset="0"/>
              </a:rPr>
              <a:t>Всички методи в интерфейсите са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public (implicitly)</a:t>
            </a:r>
            <a:endParaRPr lang="bg-BG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34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Имплементиране на интерфейс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>
                <a:cs typeface="Courier New" panose="02070309020205020404" pitchFamily="49" charset="0"/>
              </a:rPr>
              <a:t>Един или повече класове могат да имплементират един интерфейс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[extends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[implements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...]]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class-body</a:t>
            </a:r>
          </a:p>
          <a:p>
            <a:r>
              <a:rPr lang="bg-BG" dirty="0"/>
              <a:t>Методи, които имплементират интерфейс трябва да са декларирани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r>
              <a:rPr lang="bg-BG" dirty="0">
                <a:cs typeface="Courier New" panose="02070309020205020404" pitchFamily="49" charset="0"/>
              </a:rPr>
              <a:t>Сигнатурата на метода в интерфейса трябва да съвпада със сигнатурата на метода в класа, който го имплементира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9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Callback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callback(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Client implements Callback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Implement Callback's interface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callback(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("callback called with " + p);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nonIfaceMeth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("Classes that implement interfaces " + "may also define other members, too.");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5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Пакети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Пакетите са контейнери за класове</a:t>
            </a:r>
          </a:p>
          <a:p>
            <a:pPr>
              <a:spcBef>
                <a:spcPts val="1200"/>
              </a:spcBef>
            </a:pPr>
            <a:r>
              <a:rPr lang="bg-BG" dirty="0"/>
              <a:t>Пакетите осигуряват разделяне на отделни части на  пространствата от имена</a:t>
            </a:r>
          </a:p>
          <a:p>
            <a:pPr>
              <a:spcBef>
                <a:spcPts val="1200"/>
              </a:spcBef>
            </a:pPr>
            <a:r>
              <a:rPr lang="bg-BG" dirty="0"/>
              <a:t>Пакетите се съхраняват в йерархични структури</a:t>
            </a:r>
          </a:p>
          <a:p>
            <a:pPr>
              <a:spcBef>
                <a:spcPts val="1200"/>
              </a:spcBef>
            </a:pPr>
            <a:r>
              <a:rPr lang="bg-BG" dirty="0"/>
              <a:t>Пакетите се импортират в класовете</a:t>
            </a:r>
          </a:p>
          <a:p>
            <a:pPr>
              <a:spcBef>
                <a:spcPts val="1200"/>
              </a:spcBef>
            </a:pPr>
            <a:r>
              <a:rPr lang="bg-BG" dirty="0"/>
              <a:t>Могат да се дефинират класове, които са видими само в пакета, но не са видими извън него</a:t>
            </a:r>
          </a:p>
        </p:txBody>
      </p:sp>
    </p:spTree>
    <p:extLst>
      <p:ext uri="{BB962C8B-B14F-4D97-AF65-F5344CB8AC3E}">
        <p14:creationId xmlns:p14="http://schemas.microsoft.com/office/powerpoint/2010/main" val="322527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Пакети - дефиниране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Вмъкване на</a:t>
            </a:r>
            <a:r>
              <a:rPr lang="en-US" dirty="0"/>
              <a:t> package </a:t>
            </a:r>
            <a:r>
              <a:rPr lang="bg-BG" dirty="0"/>
              <a:t>в началото на изпълнимия файл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Множество файлове могат да включват един и същи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 определяне на пакета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използва папки, за да съхранява пакети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.class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 всеки клас, който декларира, че е част от пакета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трябва да бъде съхранен точно в папка с името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(case-sensitive)</a:t>
            </a: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Пакети - дефиниране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Йерархия от пакети: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pkg1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[.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pkg2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[.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pkg3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]];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java.awt.image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трябва да се съхрани в </a:t>
            </a:r>
            <a:r>
              <a:rPr lang="en-US" b="1" dirty="0"/>
              <a:t>java\</a:t>
            </a:r>
            <a:r>
              <a:rPr lang="en-US" b="1" dirty="0" err="1"/>
              <a:t>awt</a:t>
            </a:r>
            <a:r>
              <a:rPr lang="en-US" b="1" dirty="0"/>
              <a:t>\image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можете да преименувате пакет, без да преименувате папката, в която се съхранява класа</a:t>
            </a: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9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Пакети - Пример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Balance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Balance(String n, double b)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n;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show()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&lt;0)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("--&gt; ");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 + ": $" +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Пакети - Пример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AccountBalance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 current[] = new Balance[3];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current[0] = new Balance("K. J. Fielding", 123.23);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current[1] = new Balance("Will Tell", 157.02);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current[2] = new Balance("Tom Jackson", -12.33);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822960" lvl="3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].show();</a:t>
            </a:r>
          </a:p>
          <a:p>
            <a:pPr marL="274320" lvl="1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b="1" dirty="0"/>
              <a:t>Ключова дума </a:t>
            </a:r>
            <a:r>
              <a:rPr lang="en-US" b="1" dirty="0"/>
              <a:t>final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Абстрактни класове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/>
              <a:t>Интерфейси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Пакети </a:t>
            </a:r>
          </a:p>
          <a:p>
            <a:pPr>
              <a:spcBef>
                <a:spcPts val="1200"/>
              </a:spcBef>
            </a:pPr>
            <a:endParaRPr lang="bg-BG" b="1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39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Предпазване от неоторизиран достъп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+mj-lt"/>
                <a:cs typeface="Courier New" panose="02070309020205020404" pitchFamily="49" charset="0"/>
              </a:rPr>
              <a:t>Класове-наследници в същия пакет като базовия клас</a:t>
            </a:r>
          </a:p>
          <a:p>
            <a:r>
              <a:rPr lang="bg-BG" dirty="0">
                <a:latin typeface="+mj-lt"/>
                <a:cs typeface="Courier New" panose="02070309020205020404" pitchFamily="49" charset="0"/>
              </a:rPr>
              <a:t>Класове, които не са наследници в същия пакет</a:t>
            </a:r>
          </a:p>
          <a:p>
            <a:r>
              <a:rPr lang="bg-BG" dirty="0">
                <a:latin typeface="+mj-lt"/>
                <a:cs typeface="Courier New" panose="02070309020205020404" pitchFamily="49" charset="0"/>
              </a:rPr>
              <a:t>Класове-наследници в пакет, различен от пакета на базовия клас</a:t>
            </a:r>
          </a:p>
          <a:p>
            <a:r>
              <a:rPr lang="bg-BG" dirty="0">
                <a:latin typeface="+mj-lt"/>
                <a:cs typeface="Courier New" panose="02070309020205020404" pitchFamily="49" charset="0"/>
              </a:rPr>
              <a:t>Класове, които нито са наследници, нито са в същия пакет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bg-BG" dirty="0">
                <a:latin typeface="+mj-lt"/>
              </a:rPr>
              <a:t>Три </a:t>
            </a:r>
            <a:r>
              <a:rPr lang="bg-BG" dirty="0" err="1">
                <a:latin typeface="+mj-lt"/>
              </a:rPr>
              <a:t>модификатора</a:t>
            </a:r>
            <a:r>
              <a:rPr lang="bg-BG" dirty="0">
                <a:latin typeface="+mj-lt"/>
              </a:rPr>
              <a:t> (спецификатора) за достъп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bg-BG" dirty="0">
                <a:latin typeface="+mj-lt"/>
              </a:rPr>
              <a:t> и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514857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Предпазване от неоторизиран достъп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7504" y="1842472"/>
          <a:ext cx="892899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Достъп до членове</a:t>
                      </a:r>
                      <a:r>
                        <a:rPr lang="bg-BG" sz="1800" baseline="0" dirty="0"/>
                        <a:t> на клас</a:t>
                      </a:r>
                      <a:endParaRPr lang="bg-B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baseline="0" dirty="0">
                          <a:latin typeface="DINMittelEFOP-Bold"/>
                        </a:rPr>
                        <a:t>private </a:t>
                      </a:r>
                      <a:endParaRPr lang="bg-B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i="0" u="none" strike="noStrike" baseline="0" dirty="0">
                          <a:latin typeface="DINMittelEFOP-Bold"/>
                        </a:rPr>
                        <a:t>Без </a:t>
                      </a:r>
                      <a:r>
                        <a:rPr lang="bg-BG" sz="1800" b="1" i="0" u="none" strike="noStrike" baseline="0" dirty="0" err="1">
                          <a:latin typeface="DINMittelEFOP-Bold"/>
                        </a:rPr>
                        <a:t>модификатор</a:t>
                      </a:r>
                      <a:endParaRPr lang="bg-B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baseline="0" dirty="0">
                          <a:latin typeface="DINMittelEFOP-Bold"/>
                        </a:rPr>
                        <a:t>protected</a:t>
                      </a:r>
                      <a:endParaRPr lang="bg-B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baseline="0" dirty="0">
                          <a:latin typeface="DINMittelEFOP-Bold"/>
                        </a:rPr>
                        <a:t>public</a:t>
                      </a:r>
                      <a:endParaRPr lang="bg-B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/>
                        <a:t>Един</a:t>
                      </a:r>
                      <a:r>
                        <a:rPr lang="bg-BG" sz="2000" baseline="0" dirty="0"/>
                        <a:t> и същи клас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aseline="0" dirty="0"/>
                        <a:t>Клас-наследник в същия пакет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aseline="0" dirty="0"/>
                        <a:t>Клас, ненаследник в същия пакет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baseline="0" dirty="0"/>
                        <a:t>Клас-наследник в друг пакет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aseline="0" dirty="0"/>
                        <a:t>Клас-ненаследник в друг пакет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18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пакети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Всички стандартни класове в </a:t>
            </a:r>
            <a:r>
              <a:rPr lang="en-US" dirty="0"/>
              <a:t>Java</a:t>
            </a:r>
            <a:r>
              <a:rPr lang="bg-BG" dirty="0"/>
              <a:t> са съхранени в пакети</a:t>
            </a:r>
          </a:p>
          <a:p>
            <a:r>
              <a:rPr lang="bg-BG" dirty="0"/>
              <a:t>Импортирането осигурява видимост на класовете в пакета</a:t>
            </a:r>
          </a:p>
          <a:p>
            <a:r>
              <a:rPr lang="bg-BG" dirty="0"/>
              <a:t>Основна форма: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pkg1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[.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pkg2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].(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 *);</a:t>
            </a:r>
          </a:p>
          <a:p>
            <a:r>
              <a:rPr lang="bg-BG" dirty="0">
                <a:cs typeface="Courier New" panose="02070309020205020404" pitchFamily="49" charset="0"/>
              </a:rPr>
              <a:t>Примери: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bg-BG" dirty="0">
                <a:latin typeface="+mj-lt"/>
                <a:cs typeface="Courier New" panose="02070309020205020404" pitchFamily="49" charset="0"/>
              </a:rPr>
              <a:t>Всички стандартни класове в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Java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се включват в пакет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java</a:t>
            </a:r>
            <a:endParaRPr lang="bg-BG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62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пакети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Date {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bg-BG" dirty="0"/>
              <a:t>Същия пример без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/>
              <a:t> </a:t>
            </a:r>
            <a:r>
              <a:rPr lang="en-US" dirty="0"/>
              <a:t>statement: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b="1" dirty="0"/>
              <a:t>Date </a:t>
            </a:r>
            <a:r>
              <a:rPr lang="en-US" dirty="0"/>
              <a:t>is fully-qualified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96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A21-CA47-46D9-92CD-847E6ED3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FD42-0EFE-4C40-8E56-47A23ED6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Направете </a:t>
            </a:r>
            <a:r>
              <a:rPr lang="en-US" dirty="0"/>
              <a:t>UML </a:t>
            </a:r>
            <a:r>
              <a:rPr lang="bg-BG" dirty="0"/>
              <a:t>диаграма</a:t>
            </a:r>
            <a:r>
              <a:rPr lang="en-US" dirty="0"/>
              <a:t> </a:t>
            </a:r>
            <a:r>
              <a:rPr lang="bg-BG" dirty="0"/>
              <a:t>и имплементация на</a:t>
            </a:r>
            <a:r>
              <a:rPr lang="en-US" dirty="0"/>
              <a:t> </a:t>
            </a:r>
            <a:r>
              <a:rPr lang="bg-BG" dirty="0"/>
              <a:t>модела (класове, абстрактни класове и интерфейси</a:t>
            </a:r>
            <a:r>
              <a:rPr lang="bg-BG"/>
              <a:t>), който </a:t>
            </a:r>
            <a:r>
              <a:rPr lang="bg-BG" dirty="0"/>
              <a:t>е описани по-долу: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Стока</a:t>
            </a:r>
            <a:r>
              <a:rPr lang="en-US" b="1" dirty="0"/>
              <a:t> (Goods)</a:t>
            </a:r>
            <a:r>
              <a:rPr lang="bg-BG" b="1" dirty="0"/>
              <a:t> </a:t>
            </a:r>
            <a:r>
              <a:rPr lang="bg-BG" dirty="0"/>
              <a:t>- обект, който има</a:t>
            </a:r>
            <a:r>
              <a:rPr lang="en-US" dirty="0"/>
              <a:t> </a:t>
            </a:r>
            <a:r>
              <a:rPr lang="bg-BG" dirty="0"/>
              <a:t>надценка</a:t>
            </a:r>
            <a:r>
              <a:rPr lang="en-US" dirty="0"/>
              <a:t> </a:t>
            </a:r>
            <a:r>
              <a:rPr lang="bg-BG" dirty="0"/>
              <a:t>и за всяка стока могат да се изчислят цената за производство и продажната цена</a:t>
            </a:r>
            <a:r>
              <a:rPr lang="en-US" dirty="0"/>
              <a:t>.</a:t>
            </a:r>
            <a:endParaRPr lang="bg-BG" dirty="0"/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Създател (</a:t>
            </a:r>
            <a:r>
              <a:rPr lang="en-US" b="1" dirty="0"/>
              <a:t>Creator</a:t>
            </a:r>
            <a:r>
              <a:rPr lang="bg-BG" b="1" dirty="0"/>
              <a:t>)</a:t>
            </a:r>
            <a:r>
              <a:rPr lang="en-US" dirty="0"/>
              <a:t> e</a:t>
            </a:r>
            <a:r>
              <a:rPr lang="bg-BG" dirty="0"/>
              <a:t> човек, който създава (изработва) стоки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приходите му могат да се изчислят.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Картина</a:t>
            </a:r>
            <a:r>
              <a:rPr lang="en-US" b="1" dirty="0"/>
              <a:t> (Painting)</a:t>
            </a:r>
            <a:r>
              <a:rPr lang="en-US" dirty="0"/>
              <a:t> </a:t>
            </a:r>
            <a:r>
              <a:rPr lang="bg-BG" dirty="0"/>
              <a:t>се определя от количеството на боите, които са използвани за създаването ѝ и единична цена на боите. За всяка картина могат да се изчислят цената за създаването на една картина и продажната цена на картината.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Превозно средство </a:t>
            </a:r>
            <a:r>
              <a:rPr lang="en-US" b="1" dirty="0"/>
              <a:t>(Vehicle)</a:t>
            </a:r>
            <a:r>
              <a:rPr lang="bg-BG" dirty="0"/>
              <a:t> се определя от разходи за материали и разходи за заплати на служителите, които са създали превозното средство. За всяко превозно средство могат да се изчислят цената за създаването му и продажната му цена.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Художник</a:t>
            </a:r>
            <a:r>
              <a:rPr lang="en-US" b="1" dirty="0"/>
              <a:t> (Painter)</a:t>
            </a:r>
            <a:r>
              <a:rPr lang="bg-BG" dirty="0"/>
              <a:t> е човек, който рисува картини, определя се от брой на продадени картини и списък с</a:t>
            </a:r>
            <a:r>
              <a:rPr lang="en-US" dirty="0"/>
              <a:t> </a:t>
            </a:r>
            <a:r>
              <a:rPr lang="bg-BG" dirty="0"/>
              <a:t>продадени картини</a:t>
            </a:r>
            <a:r>
              <a:rPr lang="en-US" dirty="0"/>
              <a:t>. </a:t>
            </a:r>
            <a:r>
              <a:rPr lang="bg-BG" dirty="0"/>
              <a:t>За всеки художник може да се изчисли колко са приходите му.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Инженер (</a:t>
            </a:r>
            <a:r>
              <a:rPr lang="en-US" b="1" dirty="0"/>
              <a:t>Engineer</a:t>
            </a:r>
            <a:r>
              <a:rPr lang="bg-BG" b="1" dirty="0"/>
              <a:t>)</a:t>
            </a:r>
            <a:r>
              <a:rPr lang="bg-BG" dirty="0"/>
              <a:t> е човек, който произвежда превозни средства, определя се от заплата на час, изработени часове и списък с превозни средства, които е произвел. За всеки инженер може да се изчисли колко са приходите му.</a:t>
            </a:r>
          </a:p>
          <a:p>
            <a:pPr marL="731520" lvl="1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079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Ключова дума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Всяко поле от един клас може да се декларира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dirty="0"/>
              <a:t>Съдържанието на поле, което е декларирано като </a:t>
            </a:r>
            <a:r>
              <a:rPr lang="en-US" dirty="0"/>
              <a:t>final </a:t>
            </a:r>
            <a:r>
              <a:rPr lang="bg-BG" dirty="0"/>
              <a:t>не може да се променя, полето е константа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Поле, което е декларирано като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/>
              <a:t> </a:t>
            </a:r>
            <a:r>
              <a:rPr lang="bg-BG" dirty="0"/>
              <a:t>трябва да се инициализира при декларирането си</a:t>
            </a:r>
            <a:r>
              <a:rPr lang="en-US" dirty="0"/>
              <a:t> </a:t>
            </a:r>
            <a:r>
              <a:rPr lang="bg-BG" dirty="0"/>
              <a:t>по един от следните два начина:</a:t>
            </a:r>
          </a:p>
          <a:p>
            <a:pPr lvl="1">
              <a:spcBef>
                <a:spcPts val="1200"/>
              </a:spcBef>
            </a:pPr>
            <a:r>
              <a:rPr lang="bg-BG" sz="2400" dirty="0"/>
              <a:t>Присвояване на стойност при деклариране</a:t>
            </a:r>
          </a:p>
          <a:p>
            <a:pPr lvl="1">
              <a:spcBef>
                <a:spcPts val="1200"/>
              </a:spcBef>
            </a:pPr>
            <a:r>
              <a:rPr lang="bg-BG" sz="2400" dirty="0"/>
              <a:t>Присвояване на стойност в конструктор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54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Ключова дума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double WEIGHT = 5.5;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NUMBER_OF_HOUSES = 10;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dirty="0"/>
              <a:t>Конвенция – идентификаторите за константите се изписват с главни букви</a:t>
            </a:r>
          </a:p>
          <a:p>
            <a:pPr>
              <a:spcBef>
                <a:spcPts val="1200"/>
              </a:spcBef>
            </a:pPr>
            <a:r>
              <a:rPr lang="bg-BG" dirty="0"/>
              <a:t>Локалните променливи също могат да се декларират </a:t>
            </a:r>
            <a:r>
              <a:rPr lang="en-US" dirty="0"/>
              <a:t>final</a:t>
            </a:r>
          </a:p>
          <a:p>
            <a:pPr>
              <a:spcBef>
                <a:spcPts val="1200"/>
              </a:spcBef>
            </a:pPr>
            <a:r>
              <a:rPr lang="bg-BG" dirty="0"/>
              <a:t>Деклариране на параметър като </a:t>
            </a:r>
            <a:r>
              <a:rPr lang="en-US" dirty="0"/>
              <a:t>final </a:t>
            </a:r>
            <a:r>
              <a:rPr lang="bg-BG" dirty="0"/>
              <a:t>го предпазва от промени в метода </a:t>
            </a:r>
          </a:p>
          <a:p>
            <a:pPr>
              <a:spcBef>
                <a:spcPts val="1200"/>
              </a:spcBef>
            </a:pPr>
            <a:r>
              <a:rPr lang="bg-BG" dirty="0"/>
              <a:t>Декларирането на локална променлива като </a:t>
            </a:r>
            <a:r>
              <a:rPr lang="en-US" dirty="0"/>
              <a:t>final</a:t>
            </a:r>
            <a:r>
              <a:rPr lang="bg-BG" dirty="0"/>
              <a:t> я предпазва от присвояване на стойност повече от веднъж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Метод, който е деклариран като </a:t>
            </a:r>
            <a:r>
              <a:rPr lang="en-US" dirty="0"/>
              <a:t>final, </a:t>
            </a:r>
            <a:r>
              <a:rPr lang="bg-BG" dirty="0"/>
              <a:t>не може да се предефинира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override</a:t>
            </a:r>
            <a:r>
              <a:rPr lang="bg-BG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r>
              <a:rPr lang="bg-BG" dirty="0"/>
              <a:t> – ключова дума </a:t>
            </a:r>
            <a:r>
              <a:rPr lang="en-US" dirty="0"/>
              <a:t>final</a:t>
            </a:r>
            <a:r>
              <a:rPr lang="bg-B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/>
              <a:t>Задача 1.</a:t>
            </a:r>
            <a:r>
              <a:rPr lang="bg-BG" dirty="0"/>
              <a:t> В заданието на задача 1. от тема №4, определете кои от </a:t>
            </a:r>
            <a:r>
              <a:rPr lang="bg-BG" dirty="0" err="1"/>
              <a:t>инстанционните</a:t>
            </a:r>
            <a:r>
              <a:rPr lang="bg-BG" dirty="0"/>
              <a:t> променливи трябва да бъдат декларирани като </a:t>
            </a:r>
            <a:r>
              <a:rPr lang="en-US" dirty="0"/>
              <a:t>final</a:t>
            </a:r>
            <a:r>
              <a:rPr lang="bg-BG" dirty="0"/>
              <a:t>: </a:t>
            </a:r>
          </a:p>
          <a:p>
            <a:pPr marL="0" indent="0">
              <a:buNone/>
            </a:pPr>
            <a:r>
              <a:rPr lang="bg-BG" dirty="0"/>
              <a:t>Клас</a:t>
            </a:r>
            <a:r>
              <a:rPr lang="bg-BG" b="1" dirty="0"/>
              <a:t> Курс</a:t>
            </a:r>
            <a:r>
              <a:rPr lang="bg-BG" dirty="0"/>
              <a:t> се определя от:</a:t>
            </a:r>
            <a:r>
              <a:rPr lang="en-US" dirty="0"/>
              <a:t> </a:t>
            </a:r>
            <a:r>
              <a:rPr lang="bg-BG" dirty="0"/>
              <a:t>име, пореден номер и брой кредити</a:t>
            </a:r>
            <a:r>
              <a:rPr lang="en-US" dirty="0"/>
              <a:t>. </a:t>
            </a:r>
            <a:r>
              <a:rPr lang="bg-BG" dirty="0"/>
              <a:t>Необходимо е поредния номер на курса да се задава автоматично, като всеки следващ номер е с 1 &gt; от предходния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В клас </a:t>
            </a:r>
            <a:r>
              <a:rPr lang="bg-BG" b="1" dirty="0"/>
              <a:t>Курс</a:t>
            </a:r>
            <a:r>
              <a:rPr lang="bg-BG" dirty="0"/>
              <a:t> е необходимо да се реализират минимум следните методи: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Конструктор за създаване на курс, с два параметъра: име и брой кредити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показване на поредния номер, името на курса и броя кредити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EC64-0544-4DF9-82C2-14CBC3DD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351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r>
              <a:rPr lang="bg-BG" dirty="0"/>
              <a:t> – ключова дума </a:t>
            </a:r>
            <a:r>
              <a:rPr lang="en-US" dirty="0"/>
              <a:t>final</a:t>
            </a:r>
            <a:r>
              <a:rPr lang="bg-B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Клас </a:t>
            </a:r>
            <a:r>
              <a:rPr lang="bg-BG" b="1" dirty="0"/>
              <a:t>Специалност</a:t>
            </a:r>
            <a:r>
              <a:rPr lang="bg-BG" dirty="0"/>
              <a:t> се определя от: пореден номер, име</a:t>
            </a:r>
            <a:r>
              <a:rPr lang="en-US" dirty="0"/>
              <a:t> </a:t>
            </a:r>
            <a:r>
              <a:rPr lang="bg-BG" dirty="0"/>
              <a:t>и списък със задължителни (</a:t>
            </a:r>
            <a:r>
              <a:rPr lang="en-US" dirty="0"/>
              <a:t>required</a:t>
            </a:r>
            <a:r>
              <a:rPr lang="bg-BG" dirty="0"/>
              <a:t>) курсове</a:t>
            </a:r>
            <a:r>
              <a:rPr lang="en-US" dirty="0"/>
              <a:t>. </a:t>
            </a:r>
            <a:r>
              <a:rPr lang="bg-BG" dirty="0"/>
              <a:t>Необходимо е поредния номер на специалността да се задава автоматично, като всеки следващ номер е с 1 &gt; от предходния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В клас </a:t>
            </a:r>
            <a:r>
              <a:rPr lang="bg-BG" b="1" dirty="0"/>
              <a:t>Специалност</a:t>
            </a:r>
            <a:r>
              <a:rPr lang="bg-BG" dirty="0"/>
              <a:t> е необходимо да се реализират минимум следните методи: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Конструктор за създаване на специалност, с един параметър (името на специалността) 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добавяне на задължителни курсове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премахване на задължителни курсове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показване на задължителни курсове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D7EEC-544D-418C-8B47-603B7C58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867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r>
              <a:rPr lang="bg-BG" dirty="0"/>
              <a:t> – ключова дума </a:t>
            </a:r>
            <a:r>
              <a:rPr lang="en-US" dirty="0"/>
              <a:t>final</a:t>
            </a:r>
            <a:r>
              <a:rPr lang="bg-B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b="1" dirty="0"/>
              <a:t>Студентът</a:t>
            </a:r>
            <a:r>
              <a:rPr lang="bg-BG" dirty="0"/>
              <a:t> се определя от: факултетен номер, име, специалност</a:t>
            </a:r>
            <a:r>
              <a:rPr lang="en-US" dirty="0"/>
              <a:t>, </a:t>
            </a:r>
            <a:r>
              <a:rPr lang="bg-BG" dirty="0"/>
              <a:t>списък с курсове, в които се е записал студентът, списък с оценки, които е получил по курсовете, в които се е записал и индикация за това дали се е дипломирал.</a:t>
            </a:r>
          </a:p>
          <a:p>
            <a:pPr marL="0" indent="0">
              <a:buNone/>
            </a:pPr>
            <a:r>
              <a:rPr lang="bg-BG" dirty="0"/>
              <a:t>В клас </a:t>
            </a:r>
            <a:r>
              <a:rPr lang="bg-BG" b="1" dirty="0"/>
              <a:t>Студент</a:t>
            </a:r>
            <a:r>
              <a:rPr lang="bg-BG" dirty="0"/>
              <a:t> е необходимо да се реализират минимум следните методи: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Конструктор за записване на студент с два параметъра: факултетен номер, основна специалност (</a:t>
            </a:r>
            <a:r>
              <a:rPr lang="en-US" dirty="0"/>
              <a:t>major</a:t>
            </a:r>
            <a:r>
              <a:rPr lang="bg-BG" dirty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записване на студент в курс – необходимо е да се направи проверка за това, дали курсът, който се предава като аргумент на метода е част в съответната специалност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„отписване“ на студент от курс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Записване на оценка на студент за даден курс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Промяна на състоянието на студент в „дипломиран“, ако студентът има 240 кредита от записаните курсове и всичките му оценки са &gt;=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E5A0B-3B63-4A45-82B8-977CEB50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829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Абстрактни класове (</a:t>
            </a:r>
            <a:r>
              <a:rPr lang="en-US" dirty="0"/>
              <a:t>abstract classes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Абстрактните класове дефинират структурата на абстракцията, без конкретна имплементация за всеки метод</a:t>
            </a:r>
            <a:endParaRPr lang="en-US" dirty="0"/>
          </a:p>
          <a:p>
            <a:r>
              <a:rPr lang="bg-BG" dirty="0"/>
              <a:t>Абстрактните класове определят формата на методите, а техните наследници детайлите по изпълнението</a:t>
            </a:r>
            <a:endParaRPr lang="en-US" dirty="0"/>
          </a:p>
          <a:p>
            <a:endParaRPr lang="en-US" dirty="0"/>
          </a:p>
          <a:p>
            <a:r>
              <a:rPr lang="bg-BG" dirty="0"/>
              <a:t>Геометрична фигура – базов клас</a:t>
            </a:r>
          </a:p>
          <a:p>
            <a:pPr lvl="1"/>
            <a:r>
              <a:rPr lang="bg-BG" sz="2400" dirty="0"/>
              <a:t>Триъгълник – клас-наследник</a:t>
            </a:r>
          </a:p>
          <a:p>
            <a:pPr lvl="1"/>
            <a:r>
              <a:rPr lang="bg-BG" sz="2400" dirty="0"/>
              <a:t>Правоъгълник – клас-наследник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1189792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7079</TotalTime>
  <Words>2230</Words>
  <Application>Microsoft Office PowerPoint</Application>
  <PresentationFormat>On-screen Show (4:3)</PresentationFormat>
  <Paragraphs>295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DINMittelEFOP-Bold</vt:lpstr>
      <vt:lpstr>Clarity</vt:lpstr>
      <vt:lpstr>CITB406 лабораторни упражнения по java</vt:lpstr>
      <vt:lpstr>ООП – Абстрактни класове, интерфейси и пакети</vt:lpstr>
      <vt:lpstr>Съдържание</vt:lpstr>
      <vt:lpstr>Ключова дума final</vt:lpstr>
      <vt:lpstr>Ключова дума final</vt:lpstr>
      <vt:lpstr>Задача 1 – ключова дума final </vt:lpstr>
      <vt:lpstr>Задача 1 – ключова дума final </vt:lpstr>
      <vt:lpstr>Задача 1 – ключова дума final </vt:lpstr>
      <vt:lpstr>Абстрактни класове (abstract classes)</vt:lpstr>
      <vt:lpstr>Абстрактни класове (abstract classes)</vt:lpstr>
      <vt:lpstr>Абстрактни класове (abstract classes)</vt:lpstr>
      <vt:lpstr>Абстрактни класове (abstract classes)</vt:lpstr>
      <vt:lpstr>Абстрактни класове (abstract classes)</vt:lpstr>
      <vt:lpstr>Абстрактни класове (abstract classes)</vt:lpstr>
      <vt:lpstr>Абстрактни класове (abstract classes)</vt:lpstr>
      <vt:lpstr>Абстрактни класове (abstract classes)</vt:lpstr>
      <vt:lpstr>Абстрактни класове (abstract classes)</vt:lpstr>
      <vt:lpstr>Абстрактни класове (abstract classes)</vt:lpstr>
      <vt:lpstr>Абстрактни класове (abstract classes)</vt:lpstr>
      <vt:lpstr>Интерфейси</vt:lpstr>
      <vt:lpstr>Дефиниране на интерфейс</vt:lpstr>
      <vt:lpstr>Дефиниране на интерфейс</vt:lpstr>
      <vt:lpstr>Имплементиране на интерфейс</vt:lpstr>
      <vt:lpstr>Интерфейси - пример</vt:lpstr>
      <vt:lpstr>Пакети</vt:lpstr>
      <vt:lpstr>Пакети - дефиниране</vt:lpstr>
      <vt:lpstr>Пакети - дефиниране</vt:lpstr>
      <vt:lpstr>Пакети - Пример</vt:lpstr>
      <vt:lpstr>Пакети - Пример</vt:lpstr>
      <vt:lpstr>Предпазване от неоторизиран достъп</vt:lpstr>
      <vt:lpstr>Предпазване от неоторизиран достъп</vt:lpstr>
      <vt:lpstr>Импортиране на пакети</vt:lpstr>
      <vt:lpstr>Импортиране на пакети</vt:lpstr>
      <vt:lpstr>Задача 2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402</cp:revision>
  <dcterms:created xsi:type="dcterms:W3CDTF">2015-08-11T19:51:57Z</dcterms:created>
  <dcterms:modified xsi:type="dcterms:W3CDTF">2018-04-04T04:48:04Z</dcterms:modified>
</cp:coreProperties>
</file>