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385" r:id="rId4"/>
    <p:sldId id="390" r:id="rId5"/>
    <p:sldId id="391" r:id="rId6"/>
    <p:sldId id="392" r:id="rId7"/>
    <p:sldId id="393" r:id="rId8"/>
    <p:sldId id="394" r:id="rId9"/>
    <p:sldId id="396" r:id="rId10"/>
    <p:sldId id="387" r:id="rId11"/>
    <p:sldId id="397" r:id="rId12"/>
    <p:sldId id="388" r:id="rId13"/>
    <p:sldId id="399" r:id="rId14"/>
    <p:sldId id="401" r:id="rId15"/>
    <p:sldId id="402" r:id="rId16"/>
    <p:sldId id="400" r:id="rId17"/>
    <p:sldId id="403" r:id="rId18"/>
    <p:sldId id="404" r:id="rId19"/>
    <p:sldId id="398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4" r:id="rId28"/>
    <p:sldId id="416" r:id="rId29"/>
    <p:sldId id="415" r:id="rId30"/>
    <p:sldId id="412" r:id="rId31"/>
    <p:sldId id="413" r:id="rId32"/>
    <p:sldId id="332" r:id="rId33"/>
    <p:sldId id="345" r:id="rId34"/>
    <p:sldId id="389" r:id="rId35"/>
    <p:sldId id="386" r:id="rId36"/>
    <p:sldId id="360" r:id="rId37"/>
    <p:sldId id="263" r:id="rId3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>
      <p:cViewPr varScale="1">
        <p:scale>
          <a:sx n="87" d="100"/>
          <a:sy n="87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C4AB-8AC8-4A06-BEC6-5DD2F90BAA5E}" type="datetime1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2100-C814-40F8-89A3-666346F2FBD6}" type="datetime1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AD18-E20A-499D-9D6E-EE4866CB9893}" type="datetime1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EFAD-770B-4E41-B446-1A91BED45334}" type="datetime1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F8F4-CF13-4316-A83B-68B69C37218D}" type="datetime1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717C-421E-48FF-9534-EC0635921FD7}" type="datetime1">
              <a:rPr lang="bg-BG" smtClean="0"/>
              <a:t>16.4.2018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CC1-5155-4215-AA78-D4ADB2D3A46B}" type="datetime1">
              <a:rPr lang="bg-BG" smtClean="0"/>
              <a:t>16.4.2018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89E4-E856-49E2-A817-9ACF1CBD08DE}" type="datetime1">
              <a:rPr lang="bg-BG" smtClean="0"/>
              <a:t>16.4.2018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11FE-012F-498E-9DB2-F13A1D9A466E}" type="datetime1">
              <a:rPr lang="bg-BG" smtClean="0"/>
              <a:t>16.4.2018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1E19-4463-40C1-9A44-2203AFCDDB5D}" type="datetime1">
              <a:rPr lang="bg-BG" smtClean="0"/>
              <a:t>16.4.2018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0273-6F12-4D08-A475-953CDB357D0B}" type="datetime1">
              <a:rPr lang="bg-BG" smtClean="0"/>
              <a:t>16.4.2018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DF330E-8950-4976-A56D-B710F26A8439}" type="datetime1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data/manipstrings.html" TargetMode="External"/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/>
              <a:t>CITB406 </a:t>
            </a:r>
            <a:r>
              <a:rPr lang="bg-BG" sz="4800" dirty="0"/>
              <a:t>лабораторни упражнения по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90656" cy="2948136"/>
          </a:xfrm>
        </p:spPr>
        <p:txBody>
          <a:bodyPr/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 dirty="0"/>
              <a:t>, </a:t>
            </a:r>
            <a:r>
              <a:rPr lang="en-US" i="1" dirty="0"/>
              <a:t>Java: The Complete Reference (Complete Reference Series) 9th Edition</a:t>
            </a:r>
            <a:r>
              <a:rPr lang="en-US" dirty="0"/>
              <a:t>, 2014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E1720-7C2D-414C-9312-2F4ABD29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Методи за манипулиране на низове в </a:t>
            </a:r>
            <a:r>
              <a:rPr lang="en-US" b="1" dirty="0"/>
              <a:t>Java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1800" dirty="0">
                <a:hlinkClick r:id="rId2"/>
              </a:rPr>
              <a:t>https://docs.oracle.com/javase/7/docs/api/java/lang/String.html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>
                <a:hlinkClick r:id="rId3"/>
              </a:rPr>
              <a:t>http://docs.oracle.com/javase/tutorial/java/data/manipstrings.html</a:t>
            </a:r>
            <a:endParaRPr lang="en-US" sz="1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the number of the characters in a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length()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a string is empty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the character at given position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4A278-23B2-41B7-A6CF-8C1A6C36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970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Методи за манипулиране на низове в </a:t>
            </a:r>
            <a:r>
              <a:rPr lang="en-US" b="1" dirty="0"/>
              <a:t>Java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extract characters from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sourceEnd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target[],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targetStart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demo of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 = 10;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end = 14;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= new char[end - start];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s.getChars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(start, end,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extract characters from string and store them in byte array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byte[]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//convert all the characters in a String object into a character array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char[]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toCharArray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4A278-23B2-41B7-A6CF-8C1A6C36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11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B4DEB-52C5-4693-A882-3824339DE352}"/>
              </a:ext>
            </a:extLst>
          </p:cNvPr>
          <p:cNvSpPr txBox="1"/>
          <p:nvPr/>
        </p:nvSpPr>
        <p:spPr>
          <a:xfrm>
            <a:off x="6300192" y="3515380"/>
            <a:ext cx="82143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</a:p>
          <a:p>
            <a:r>
              <a:rPr lang="en-US" sz="1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4680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b="1" dirty="0"/>
              <a:t>Методи за сравняване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compare string and object (case-sensitive)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compare string and object (ignores case differences)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compares a specific region inside a string with another specific region in another string (case-sensitive)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regionMatches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str2,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str2StartIndex,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compares a specific region inside a string with another specific region in another string (case-sensitive or not)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regionMatches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ignoreCase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str2,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str2StartIndex,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746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сравняване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determines whether the String starts with a specified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("Foo")  // true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determines whether the String starts with a specified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string, specifying starting a point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("bar", 3) // true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determines whether the String ends with a specified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("bar") //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619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сравняване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compares two strings (case-sensitive)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compares two strings (case-insensitive)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compareToIgnoreCase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14</a:t>
            </a:fld>
            <a:endParaRPr lang="bg-BG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B87C61-C657-4DBE-80AC-52F134522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32808"/>
              </p:ext>
            </p:extLst>
          </p:nvPr>
        </p:nvGraphicFramePr>
        <p:xfrm>
          <a:off x="1763688" y="3861048"/>
          <a:ext cx="56166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801">
                  <a:extLst>
                    <a:ext uri="{9D8B030D-6E8A-4147-A177-3AD203B41FA5}">
                      <a16:colId xmlns:a16="http://schemas.microsoft.com/office/drawing/2014/main" val="786511688"/>
                    </a:ext>
                  </a:extLst>
                </a:gridCol>
                <a:gridCol w="4077823">
                  <a:extLst>
                    <a:ext uri="{9D8B030D-6E8A-4147-A177-3AD203B41FA5}">
                      <a16:colId xmlns:a16="http://schemas.microsoft.com/office/drawing/2014/main" val="4129758909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Резултат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9183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dirty="0"/>
                        <a:t>Извикващият низ е по-малък от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bg-BG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0320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bg-BG" sz="1800" b="1" dirty="0"/>
                        <a:t>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/>
                        <a:t>Извикващият низ е по-голям от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bg-BG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795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dirty="0"/>
                        <a:t>Двата низа са еднакви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2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9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сравняване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nb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 bubble sort for Strings.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{"Now", "is", "the", "time", "for", "all", "good", "men", "to", "come", "to", "the", "aid", "of", "their", "country"};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j + 1;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[j]) &lt; 0) {</a:t>
            </a:r>
          </a:p>
          <a:p>
            <a:pPr marL="822960" lvl="3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822960" lvl="3" indent="0">
              <a:spcBef>
                <a:spcPts val="120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822960" lvl="3" indent="0">
              <a:spcBef>
                <a:spcPts val="120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15</a:t>
            </a:fld>
            <a:endParaRPr lang="bg-B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F922C-F3B6-4B24-9286-A1BDDE6C051F}"/>
              </a:ext>
            </a:extLst>
          </p:cNvPr>
          <p:cNvSpPr txBox="1"/>
          <p:nvPr/>
        </p:nvSpPr>
        <p:spPr>
          <a:xfrm>
            <a:off x="7481156" y="2722250"/>
            <a:ext cx="1344488" cy="3754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</a:p>
          <a:p>
            <a:r>
              <a:rPr lang="en-US" sz="1400" dirty="0"/>
              <a:t>Now </a:t>
            </a:r>
          </a:p>
          <a:p>
            <a:r>
              <a:rPr lang="en-US" sz="1400" dirty="0"/>
              <a:t>aid </a:t>
            </a:r>
          </a:p>
          <a:p>
            <a:r>
              <a:rPr lang="en-US" sz="1400" dirty="0"/>
              <a:t>all </a:t>
            </a:r>
          </a:p>
          <a:p>
            <a:r>
              <a:rPr lang="en-US" sz="1400" dirty="0"/>
              <a:t>come </a:t>
            </a:r>
          </a:p>
          <a:p>
            <a:r>
              <a:rPr lang="en-US" sz="1400" dirty="0"/>
              <a:t>country </a:t>
            </a:r>
          </a:p>
          <a:p>
            <a:r>
              <a:rPr lang="en-US" sz="1400" dirty="0"/>
              <a:t>for </a:t>
            </a:r>
          </a:p>
          <a:p>
            <a:r>
              <a:rPr lang="en-US" sz="1400" dirty="0"/>
              <a:t>good </a:t>
            </a:r>
          </a:p>
          <a:p>
            <a:r>
              <a:rPr lang="en-US" sz="1400" dirty="0"/>
              <a:t>is </a:t>
            </a:r>
          </a:p>
          <a:p>
            <a:r>
              <a:rPr lang="en-US" sz="1400" dirty="0"/>
              <a:t>men </a:t>
            </a:r>
          </a:p>
          <a:p>
            <a:r>
              <a:rPr lang="en-US" sz="1400" dirty="0"/>
              <a:t>of </a:t>
            </a:r>
          </a:p>
          <a:p>
            <a:r>
              <a:rPr lang="en-US" sz="1400" dirty="0"/>
              <a:t>the </a:t>
            </a:r>
          </a:p>
          <a:p>
            <a:r>
              <a:rPr lang="en-US" sz="1400" dirty="0"/>
              <a:t>the </a:t>
            </a:r>
          </a:p>
          <a:p>
            <a:r>
              <a:rPr lang="en-US" sz="1400" dirty="0"/>
              <a:t>their </a:t>
            </a:r>
          </a:p>
          <a:p>
            <a:r>
              <a:rPr lang="en-US" sz="1400" dirty="0"/>
              <a:t>time</a:t>
            </a:r>
          </a:p>
          <a:p>
            <a:r>
              <a:rPr lang="en-US" sz="1400" dirty="0"/>
              <a:t>to</a:t>
            </a:r>
          </a:p>
          <a:p>
            <a:r>
              <a:rPr lang="en-US" sz="1400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38366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en-US" sz="3200" b="1" dirty="0"/>
              <a:t>equals() VS ==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latin typeface="+mj-lt"/>
                <a:cs typeface="Courier New" panose="02070309020205020404" pitchFamily="49" charset="0"/>
              </a:rPr>
              <a:t>equals()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bg-BG" sz="2000" dirty="0">
                <a:latin typeface="+mj-lt"/>
                <a:cs typeface="Courier New" panose="02070309020205020404" pitchFamily="49" charset="0"/>
              </a:rPr>
              <a:t>сравнява символите в обект от клас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String</a:t>
            </a:r>
          </a:p>
          <a:p>
            <a:pPr>
              <a:spcBef>
                <a:spcPts val="1200"/>
              </a:spcBef>
            </a:pPr>
            <a:r>
              <a:rPr lang="bg-BG" sz="2000" b="1" dirty="0">
                <a:latin typeface="+mj-lt"/>
                <a:cs typeface="Courier New" panose="02070309020205020404" pitchFamily="49" charset="0"/>
              </a:rPr>
              <a:t>Операторът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== </a:t>
            </a:r>
            <a:r>
              <a:rPr lang="bg-BG" sz="2000" dirty="0">
                <a:latin typeface="+mj-lt"/>
                <a:cs typeface="Courier New" panose="02070309020205020404" pitchFamily="49" charset="0"/>
              </a:rPr>
              <a:t>сравнява две референции към обекти, за да провери дали се отнасят към една и съща инстанция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"Hello";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new String(s1);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 + " equals " + s2 + " -&gt; " +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s1.equals(s2));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 + " == " + s2 + " -&gt; " + (s1 == s2));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16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448D2-1994-42AD-883C-6062EF7ECCF3}"/>
              </a:ext>
            </a:extLst>
          </p:cNvPr>
          <p:cNvSpPr txBox="1"/>
          <p:nvPr/>
        </p:nvSpPr>
        <p:spPr>
          <a:xfrm>
            <a:off x="5865954" y="5626298"/>
            <a:ext cx="288031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it-IT" dirty="0"/>
              <a:t>Hello equals Hello -&gt; true</a:t>
            </a:r>
          </a:p>
          <a:p>
            <a:r>
              <a:rPr lang="it-IT" dirty="0"/>
              <a:t>Hello == Hello -&gt;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9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FB21-9B56-4A3D-9F76-CEA2FB6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търсене на низове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4A12-982B-4050-BE45-A3DDFBA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search for the first occurrence of a character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search for the last occurrence of a character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search for the first occurrence of a substring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search for the last occurrence of a substring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search for the first or last occurrence of a character or substring, specifying a starting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9A2A2-61A1-4133-B684-C16941CB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269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FB21-9B56-4A3D-9F76-CEA2FB6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търсене на низове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4A12-982B-4050-BE45-A3DDFBA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"Now is the time for all good men "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"to come to the aid of their country.";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('t'));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('t'));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(the)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("the"));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(the)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("the"));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(t, 10)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('t', 10));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(t, 60)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('t', 60));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(the, 10)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("the", 10));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(the, 60) = " +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s.lastIndexOf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("the", 60));</a:t>
            </a:r>
            <a:endParaRPr lang="bg-B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9A2A2-61A1-4133-B684-C16941CB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18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AFC60-F140-478A-8042-BC95AD9831C0}"/>
              </a:ext>
            </a:extLst>
          </p:cNvPr>
          <p:cNvSpPr txBox="1"/>
          <p:nvPr/>
        </p:nvSpPr>
        <p:spPr>
          <a:xfrm>
            <a:off x="6179840" y="2276872"/>
            <a:ext cx="2880319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</a:p>
          <a:p>
            <a:r>
              <a:rPr lang="en-US" sz="1400" dirty="0"/>
              <a:t>Now is the time for all good men to come to the aid of their country.</a:t>
            </a:r>
          </a:p>
          <a:p>
            <a:r>
              <a:rPr lang="en-US" sz="1400" dirty="0" err="1"/>
              <a:t>indexOf</a:t>
            </a:r>
            <a:r>
              <a:rPr lang="en-US" sz="1400" dirty="0"/>
              <a:t>(t) = 7</a:t>
            </a:r>
          </a:p>
          <a:p>
            <a:r>
              <a:rPr lang="en-US" sz="1400" dirty="0" err="1"/>
              <a:t>lastIndexOf</a:t>
            </a:r>
            <a:r>
              <a:rPr lang="en-US" sz="1400" dirty="0"/>
              <a:t>(t) = 65</a:t>
            </a:r>
          </a:p>
          <a:p>
            <a:r>
              <a:rPr lang="en-US" sz="1400" dirty="0" err="1"/>
              <a:t>indexOf</a:t>
            </a:r>
            <a:r>
              <a:rPr lang="en-US" sz="1400" dirty="0"/>
              <a:t>(the) = 7</a:t>
            </a:r>
          </a:p>
          <a:p>
            <a:r>
              <a:rPr lang="en-US" sz="1400" dirty="0" err="1"/>
              <a:t>lastIndexOf</a:t>
            </a:r>
            <a:r>
              <a:rPr lang="en-US" sz="1400" dirty="0"/>
              <a:t>(the) = 55</a:t>
            </a:r>
          </a:p>
          <a:p>
            <a:r>
              <a:rPr lang="en-US" sz="1400" dirty="0" err="1"/>
              <a:t>indexOf</a:t>
            </a:r>
            <a:r>
              <a:rPr lang="en-US" sz="1400" dirty="0"/>
              <a:t>(t, 10) = 11</a:t>
            </a:r>
          </a:p>
          <a:p>
            <a:r>
              <a:rPr lang="en-US" sz="1400" dirty="0" err="1"/>
              <a:t>lastIndexOf</a:t>
            </a:r>
            <a:r>
              <a:rPr lang="en-US" sz="1400" dirty="0"/>
              <a:t>(t, 60) = 55</a:t>
            </a:r>
          </a:p>
          <a:p>
            <a:r>
              <a:rPr lang="en-US" sz="1400" dirty="0" err="1"/>
              <a:t>indexOf</a:t>
            </a:r>
            <a:r>
              <a:rPr lang="en-US" sz="1400" dirty="0"/>
              <a:t>(the, 10) = 44</a:t>
            </a:r>
          </a:p>
          <a:p>
            <a:r>
              <a:rPr lang="en-US" sz="1400" dirty="0" err="1"/>
              <a:t>lastIndexOf</a:t>
            </a:r>
            <a:r>
              <a:rPr lang="en-US" sz="1400" dirty="0"/>
              <a:t>(the, 60) = 55</a:t>
            </a:r>
          </a:p>
        </p:txBody>
      </p:sp>
    </p:spTree>
    <p:extLst>
      <p:ext uri="{BB962C8B-B14F-4D97-AF65-F5344CB8AC3E}">
        <p14:creationId xmlns:p14="http://schemas.microsoft.com/office/powerpoint/2010/main" val="290263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 copy of the substring that begins at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ends at the end of the invoking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 copy of the substring that begins at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ends up to, but not including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concatenate two strings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replaces all occurrences of one character in the invoking string with another character.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replace(char original, char replacement)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replaces one character sequence with another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replace(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original,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replacement)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 copy of the invoking string from which any leading and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trailing whitespace has been removed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trim()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05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Символни низове</a:t>
            </a:r>
            <a:br>
              <a:rPr lang="en-US" sz="4800" dirty="0"/>
            </a:br>
            <a:r>
              <a:rPr lang="bg-BG" sz="4800" dirty="0"/>
              <a:t>Клас </a:t>
            </a:r>
            <a:r>
              <a:rPr lang="en-US" sz="4800" dirty="0"/>
              <a:t>string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34F10-C60C-4AA9-A4A0-B8CEEC38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3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org = "This is a test. This is, too.";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search = "is";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 = "was";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"";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// replace all matching substrings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(org);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org.indexOf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(search);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-1) {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org.substring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result + sub;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result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org.substring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search.length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 = result;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20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0316A-8993-4A57-AC62-3B670FC3576A}"/>
              </a:ext>
            </a:extLst>
          </p:cNvPr>
          <p:cNvSpPr txBox="1"/>
          <p:nvPr/>
        </p:nvSpPr>
        <p:spPr>
          <a:xfrm>
            <a:off x="5940152" y="2276872"/>
            <a:ext cx="3120007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</a:p>
          <a:p>
            <a:r>
              <a:rPr lang="en-US" sz="1400" dirty="0"/>
              <a:t>This is a test. This is, too.</a:t>
            </a:r>
          </a:p>
          <a:p>
            <a:r>
              <a:rPr lang="en-US" sz="1400" dirty="0" err="1"/>
              <a:t>Thwas</a:t>
            </a:r>
            <a:r>
              <a:rPr lang="en-US" sz="1400" dirty="0"/>
              <a:t> is a test. This is, too.</a:t>
            </a:r>
          </a:p>
          <a:p>
            <a:r>
              <a:rPr lang="en-US" sz="1400" dirty="0" err="1"/>
              <a:t>Thwas</a:t>
            </a:r>
            <a:r>
              <a:rPr lang="en-US" sz="1400" dirty="0"/>
              <a:t> was a test. This is, too.</a:t>
            </a:r>
          </a:p>
          <a:p>
            <a:r>
              <a:rPr lang="en-US" sz="1400" dirty="0" err="1"/>
              <a:t>Thwas</a:t>
            </a:r>
            <a:r>
              <a:rPr lang="en-US" sz="1400" dirty="0"/>
              <a:t> was a test. </a:t>
            </a:r>
            <a:r>
              <a:rPr lang="en-US" sz="1400" dirty="0" err="1"/>
              <a:t>Thwas</a:t>
            </a:r>
            <a:r>
              <a:rPr lang="en-US" sz="1400" dirty="0"/>
              <a:t> is, too.</a:t>
            </a:r>
          </a:p>
          <a:p>
            <a:r>
              <a:rPr lang="en-US" sz="1400" dirty="0" err="1"/>
              <a:t>Thwas</a:t>
            </a:r>
            <a:r>
              <a:rPr lang="en-US" sz="1400" dirty="0"/>
              <a:t> was a test. </a:t>
            </a:r>
            <a:r>
              <a:rPr lang="en-US" sz="1400" dirty="0" err="1"/>
              <a:t>Thwas</a:t>
            </a:r>
            <a:r>
              <a:rPr lang="en-US" sz="1400" dirty="0"/>
              <a:t> was, too.</a:t>
            </a:r>
          </a:p>
        </p:txBody>
      </p:sp>
    </p:spTree>
    <p:extLst>
      <p:ext uri="{BB962C8B-B14F-4D97-AF65-F5344CB8AC3E}">
        <p14:creationId xmlns:p14="http://schemas.microsoft.com/office/powerpoint/2010/main" val="100609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converts all the characters in a string from uppercase to lowercase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converts all the characters in a string from lowercase to uppercase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bg-B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bg-B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test.";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("Original: " + s);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upper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lower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s.toLowerCase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("Uppercase: " + upper);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("Lowercase: " + lower);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21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0316A-8993-4A57-AC62-3B670FC3576A}"/>
              </a:ext>
            </a:extLst>
          </p:cNvPr>
          <p:cNvSpPr txBox="1"/>
          <p:nvPr/>
        </p:nvSpPr>
        <p:spPr>
          <a:xfrm>
            <a:off x="5844481" y="4293096"/>
            <a:ext cx="312000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Original: </a:t>
            </a:r>
            <a:endParaRPr lang="bg-BG" dirty="0"/>
          </a:p>
          <a:p>
            <a:r>
              <a:rPr lang="en-US" dirty="0"/>
              <a:t>This is a test.</a:t>
            </a:r>
          </a:p>
          <a:p>
            <a:r>
              <a:rPr lang="en-US" dirty="0"/>
              <a:t>Uppercase: THIS IS A TEST.</a:t>
            </a:r>
          </a:p>
          <a:p>
            <a:r>
              <a:rPr lang="en-US" dirty="0"/>
              <a:t>Lowercase: this is a test.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3159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concatenate two or more</a:t>
            </a:r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strings, separating each string with a delimiter</a:t>
            </a:r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JDK 8</a:t>
            </a:r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. .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", "Alpha", "Beta", "Gamma");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(", ", "John", "ID#: 569",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"E-mail: John@HerbSchildt.com");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22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0316A-8993-4A57-AC62-3B670FC3576A}"/>
              </a:ext>
            </a:extLst>
          </p:cNvPr>
          <p:cNvSpPr txBox="1"/>
          <p:nvPr/>
        </p:nvSpPr>
        <p:spPr>
          <a:xfrm>
            <a:off x="4031431" y="4796135"/>
            <a:ext cx="511256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Original: </a:t>
            </a:r>
            <a:endParaRPr lang="bg-BG" dirty="0"/>
          </a:p>
          <a:p>
            <a:r>
              <a:rPr lang="en-US" dirty="0"/>
              <a:t>Alpha Beta Gamma</a:t>
            </a:r>
          </a:p>
          <a:p>
            <a:r>
              <a:rPr lang="en-US" dirty="0"/>
              <a:t>John, ID#: 569, E-mail: John@HerbSchildt.com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04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BF32BE-43CF-41C6-8F95-958B71A06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154069"/>
              </p:ext>
            </p:extLst>
          </p:nvPr>
        </p:nvGraphicFramePr>
        <p:xfrm>
          <a:off x="457200" y="1600200"/>
          <a:ext cx="82296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3650947532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40929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4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codePointAt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</a:t>
                      </a:r>
                      <a:r>
                        <a:rPr lang="en-US" dirty="0"/>
                        <a:t>Unicode </a:t>
                      </a:r>
                      <a:r>
                        <a:rPr lang="bg-BG" dirty="0"/>
                        <a:t>на позиция </a:t>
                      </a:r>
                      <a:r>
                        <a:rPr lang="en-US" dirty="0" err="1"/>
                        <a:t>i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8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codePointBefore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</a:t>
                      </a:r>
                      <a:r>
                        <a:rPr lang="en-US" dirty="0"/>
                        <a:t>Unicode </a:t>
                      </a:r>
                      <a:r>
                        <a:rPr lang="bg-BG" dirty="0"/>
                        <a:t>на позицията преди </a:t>
                      </a:r>
                      <a:r>
                        <a:rPr lang="en-US" dirty="0" err="1"/>
                        <a:t>i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7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codePointCount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броя на кодовете </a:t>
                      </a:r>
                      <a:r>
                        <a:rPr lang="en-US" dirty="0"/>
                        <a:t>Unicode</a:t>
                      </a:r>
                      <a:r>
                        <a:rPr lang="bg-BG" dirty="0"/>
                        <a:t> в интервала между </a:t>
                      </a:r>
                      <a:r>
                        <a:rPr lang="en-US" dirty="0"/>
                        <a:t>start </a:t>
                      </a:r>
                      <a:r>
                        <a:rPr lang="bg-BG" dirty="0"/>
                        <a:t>и</a:t>
                      </a:r>
                      <a:r>
                        <a:rPr lang="en-US" dirty="0"/>
                        <a:t> end–1.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0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contains(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</a:t>
                      </a:r>
                      <a:r>
                        <a:rPr lang="en-US" dirty="0"/>
                        <a:t> true</a:t>
                      </a:r>
                      <a:r>
                        <a:rPr lang="bg-BG" dirty="0"/>
                        <a:t>, ако извикващия обект съдържа низ</a:t>
                      </a:r>
                      <a:r>
                        <a:rPr lang="en-US" dirty="0"/>
                        <a:t> str. </a:t>
                      </a:r>
                      <a:r>
                        <a:rPr lang="bg-BG" dirty="0"/>
                        <a:t>В противен случай, връща</a:t>
                      </a:r>
                      <a:r>
                        <a:rPr lang="en-US" dirty="0"/>
                        <a:t> false.</a:t>
                      </a:r>
                      <a:endParaRPr lang="bg-B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2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contentEquals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</a:t>
                      </a:r>
                      <a:r>
                        <a:rPr lang="en-US" dirty="0"/>
                        <a:t> true</a:t>
                      </a:r>
                      <a:r>
                        <a:rPr lang="bg-BG" dirty="0"/>
                        <a:t>, ако извикващия низ съдържа същия низ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като </a:t>
                      </a:r>
                      <a:r>
                        <a:rPr lang="en-US" dirty="0"/>
                        <a:t>str. </a:t>
                      </a:r>
                      <a:r>
                        <a:rPr lang="bg-BG" dirty="0"/>
                        <a:t>В противен случай, връща</a:t>
                      </a:r>
                      <a:r>
                        <a:rPr lang="en-US" dirty="0"/>
                        <a:t> false.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contentEquals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</a:t>
                      </a:r>
                      <a:r>
                        <a:rPr lang="en-US" dirty="0"/>
                        <a:t> true</a:t>
                      </a:r>
                      <a:r>
                        <a:rPr lang="bg-BG" dirty="0"/>
                        <a:t>, ако извикващия низ съдържа същия низ като</a:t>
                      </a:r>
                      <a:r>
                        <a:rPr lang="en-US" dirty="0"/>
                        <a:t> str. </a:t>
                      </a:r>
                      <a:r>
                        <a:rPr lang="bg-BG" dirty="0"/>
                        <a:t>В противен случай, връща</a:t>
                      </a:r>
                      <a:r>
                        <a:rPr lang="en-US" dirty="0"/>
                        <a:t> false.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</a:t>
                      </a:r>
                      <a:r>
                        <a:rPr lang="en-US" dirty="0"/>
                        <a:t> true</a:t>
                      </a:r>
                      <a:r>
                        <a:rPr lang="bg-BG" dirty="0"/>
                        <a:t>, ако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извикващия низ не съдържа символи и дължината му е 0</a:t>
                      </a:r>
                      <a:r>
                        <a:rPr lang="en-US" dirty="0"/>
                        <a:t>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711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189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BF32BE-43CF-41C6-8F95-958B71A06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346290"/>
              </p:ext>
            </p:extLst>
          </p:nvPr>
        </p:nvGraphicFramePr>
        <p:xfrm>
          <a:off x="457200" y="160020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5094753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40929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4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matches(string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</a:t>
                      </a:r>
                      <a:r>
                        <a:rPr lang="en-US" dirty="0"/>
                        <a:t> true</a:t>
                      </a:r>
                      <a:r>
                        <a:rPr lang="bg-BG" dirty="0"/>
                        <a:t>, ако извикващия низ съвпада с регулярния израз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. </a:t>
                      </a:r>
                      <a:r>
                        <a:rPr lang="bg-BG" dirty="0"/>
                        <a:t>В противен случай, връща </a:t>
                      </a:r>
                      <a:r>
                        <a:rPr lang="en-US" dirty="0"/>
                        <a:t>false.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3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replaceFirst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newStr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низа, в който първия </a:t>
                      </a:r>
                      <a:r>
                        <a:rPr lang="bg-BG" dirty="0" err="1"/>
                        <a:t>подниз</a:t>
                      </a:r>
                      <a:r>
                        <a:rPr lang="bg-BG" dirty="0"/>
                        <a:t> съвпадащ с регулярния израз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е заместен с </a:t>
                      </a:r>
                      <a:r>
                        <a:rPr lang="en-US" dirty="0" err="1"/>
                        <a:t>newStr</a:t>
                      </a:r>
                      <a:r>
                        <a:rPr lang="en-US" dirty="0"/>
                        <a:t>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5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replaceAll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newStr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низа, в който всички </a:t>
                      </a:r>
                      <a:r>
                        <a:rPr lang="bg-BG" dirty="0" err="1"/>
                        <a:t>поднизове</a:t>
                      </a:r>
                      <a:r>
                        <a:rPr lang="bg-BG" dirty="0"/>
                        <a:t> съвпадащи с регулярния израз </a:t>
                      </a:r>
                      <a:r>
                        <a:rPr lang="en-US" dirty="0" err="1"/>
                        <a:t>regExp</a:t>
                      </a:r>
                      <a:r>
                        <a:rPr lang="bg-BG" dirty="0"/>
                        <a:t> са заместени с </a:t>
                      </a:r>
                      <a:r>
                        <a:rPr lang="en-US" dirty="0" err="1"/>
                        <a:t>newStr</a:t>
                      </a:r>
                      <a:r>
                        <a:rPr lang="en-US" dirty="0"/>
                        <a:t>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188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2057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Методи за манипулиране на низове в </a:t>
            </a:r>
            <a:r>
              <a:rPr lang="en-US" sz="3200" b="1" dirty="0"/>
              <a:t>Java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BF32BE-43CF-41C6-8F95-958B71A06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498529"/>
              </p:ext>
            </p:extLst>
          </p:nvPr>
        </p:nvGraphicFramePr>
        <p:xfrm>
          <a:off x="457200" y="1600200"/>
          <a:ext cx="8229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96">
                  <a:extLst>
                    <a:ext uri="{9D8B030D-6E8A-4147-A177-3AD203B41FA5}">
                      <a16:colId xmlns:a16="http://schemas.microsoft.com/office/drawing/2014/main" val="3650947532"/>
                    </a:ext>
                  </a:extLst>
                </a:gridCol>
                <a:gridCol w="5050904">
                  <a:extLst>
                    <a:ext uri="{9D8B030D-6E8A-4147-A177-3AD203B41FA5}">
                      <a16:colId xmlns:a16="http://schemas.microsoft.com/office/drawing/2014/main" val="240929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4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 ] split(String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Разделя извикващия низ на части и връща масива, който съдържа резултата</a:t>
                      </a:r>
                      <a:r>
                        <a:rPr lang="en-US" dirty="0"/>
                        <a:t>. </a:t>
                      </a:r>
                      <a:r>
                        <a:rPr lang="bg-BG" dirty="0"/>
                        <a:t>Всяка част е разделена от регулярния израз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9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 ] split(String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Разделя извикващия низ на части и връща масив, който съдържа резултата</a:t>
                      </a:r>
                      <a:r>
                        <a:rPr lang="en-US" dirty="0"/>
                        <a:t>. </a:t>
                      </a:r>
                      <a:r>
                        <a:rPr lang="bg-BG" dirty="0"/>
                        <a:t>Всяка част е разделена от регулярния израз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. </a:t>
                      </a:r>
                      <a:r>
                        <a:rPr lang="bg-BG" dirty="0"/>
                        <a:t>Броят на частите е определен от </a:t>
                      </a:r>
                      <a:r>
                        <a:rPr lang="en-US" dirty="0"/>
                        <a:t>max. </a:t>
                      </a:r>
                      <a:r>
                        <a:rPr lang="bg-BG" dirty="0"/>
                        <a:t>Ако </a:t>
                      </a:r>
                      <a:r>
                        <a:rPr lang="en-US" dirty="0"/>
                        <a:t>max </a:t>
                      </a:r>
                      <a:r>
                        <a:rPr lang="bg-BG" dirty="0"/>
                        <a:t>е отрицателно</a:t>
                      </a:r>
                      <a:r>
                        <a:rPr lang="en-US" dirty="0"/>
                        <a:t>, </a:t>
                      </a:r>
                      <a:r>
                        <a:rPr lang="bg-BG" dirty="0"/>
                        <a:t>тогава извикващия низ е изцяло разделен.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5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CharSequence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subSequence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startIndex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stopIndex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Връща </a:t>
                      </a:r>
                      <a:r>
                        <a:rPr lang="bg-BG" dirty="0" err="1"/>
                        <a:t>подниза</a:t>
                      </a:r>
                      <a:r>
                        <a:rPr lang="bg-BG" dirty="0"/>
                        <a:t> от извикващия низ, който започва от </a:t>
                      </a:r>
                      <a:r>
                        <a:rPr lang="en-US" dirty="0" err="1"/>
                        <a:t>startIndex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и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завършва до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stopIndex</a:t>
                      </a:r>
                      <a:r>
                        <a:rPr lang="en-US" dirty="0"/>
                        <a:t>. </a:t>
                      </a:r>
                      <a:r>
                        <a:rPr lang="bg-BG" dirty="0"/>
                        <a:t>Този метод е необходим на интерфейса </a:t>
                      </a:r>
                      <a:r>
                        <a:rPr lang="en-US" dirty="0" err="1"/>
                        <a:t>CharSequence</a:t>
                      </a:r>
                      <a:r>
                        <a:rPr lang="en-US" dirty="0"/>
                        <a:t>,</a:t>
                      </a:r>
                      <a:r>
                        <a:rPr lang="bg-BG" dirty="0"/>
                        <a:t> който е имплементиран от </a:t>
                      </a:r>
                      <a:r>
                        <a:rPr lang="en-US" dirty="0"/>
                        <a:t>String.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8297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3DF8-E8B3-435F-8607-877BFF9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961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Поддържа променящи се низове</a:t>
            </a: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Позволява вмъкване и добавяне на </a:t>
            </a:r>
            <a:r>
              <a:rPr lang="bg-BG" sz="2000" dirty="0" err="1">
                <a:latin typeface="+mj-lt"/>
                <a:cs typeface="Courier New" panose="02070309020205020404" pitchFamily="49" charset="0"/>
              </a:rPr>
              <a:t>поднизове</a:t>
            </a:r>
            <a:endParaRPr lang="bg-BG" sz="2000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Променя размера си</a:t>
            </a: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Конструктори: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 (the one with no parameters) reserves room for 16 characters without reallocation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 with an integer argument that explicitly sets the size of the buffer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 with a String argument that sets the initial contents of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reserves room for 16 more characters without reallocation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 with a character sequence argument that reserves room for 16 more characters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202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current length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total allocated capacity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capacity()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set the size of the buffer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ensureCapacity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minCapacity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set the length of the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the value at position where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set the value of a character at position where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setCharAt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where, 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2694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copy a substring into an array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target[],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concatenate string to any other type of data 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append(String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append(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append(Object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insert one string into another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index, 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index, 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index, Object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0262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716A-689A-41BA-B2C4-133EC0B0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9A3B-179E-49A0-844A-E44B23AD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reverse the characters within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reverse()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delete characters within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delete characters within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deleteCharAt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replace one set of characters with another set inside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string that is obtained as a portion of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7577-F5E6-4E82-AD65-9B348A15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163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Символни низове в </a:t>
            </a:r>
            <a:r>
              <a:rPr lang="en-US" b="1" dirty="0"/>
              <a:t>Java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2400" dirty="0"/>
              <a:t>Поредица от символи</a:t>
            </a:r>
          </a:p>
          <a:p>
            <a:pPr>
              <a:spcBef>
                <a:spcPts val="1200"/>
              </a:spcBef>
            </a:pPr>
            <a:r>
              <a:rPr lang="bg-BG" dirty="0"/>
              <a:t>Имплементират се като обект от 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String {}</a:t>
            </a:r>
            <a:endParaRPr lang="bg-BG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country = “Austria”;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Обектите от 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са неизменяеми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5972-CC29-49E9-BC37-21FD0FBE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054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Добавен е в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JDK 5</a:t>
            </a: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Методите му са еквивалентни с тези на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Не е синхронизиран, не е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thread-safe</a:t>
            </a:r>
          </a:p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Работи бързо (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faster performance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0538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014E-AAFA-459E-9329-6B6B1615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200" dirty="0"/>
              <a:t> vs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3200" dirty="0"/>
              <a:t> vs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endParaRPr lang="bg-BG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AE62-278F-437A-8D2B-51A60A2D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String </a:t>
            </a:r>
            <a:r>
              <a:rPr lang="bg-BG" dirty="0"/>
              <a:t>неизменяем</a:t>
            </a:r>
            <a:r>
              <a:rPr lang="en-US" dirty="0"/>
              <a:t> (immutable class)</a:t>
            </a:r>
            <a:r>
              <a:rPr lang="bg-BG" dirty="0"/>
              <a:t>,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 err="1"/>
              <a:t>StringBuider</a:t>
            </a:r>
            <a:r>
              <a:rPr lang="en-US" dirty="0"/>
              <a:t>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dirty="0"/>
              <a:t>изменяеми класове (</a:t>
            </a:r>
            <a:r>
              <a:rPr lang="en-US" dirty="0"/>
              <a:t>mutable classes</a:t>
            </a:r>
            <a:r>
              <a:rPr lang="bg-BG" dirty="0"/>
              <a:t>)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StringBuffer</a:t>
            </a:r>
            <a:r>
              <a:rPr lang="en-US" dirty="0"/>
              <a:t> e </a:t>
            </a:r>
            <a:r>
              <a:rPr lang="bg-BG" dirty="0"/>
              <a:t>сигурен и синхронизиран (при наличие на много нишки), а</a:t>
            </a:r>
            <a:r>
              <a:rPr lang="en-US" dirty="0"/>
              <a:t> </a:t>
            </a:r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bg-BG" dirty="0"/>
              <a:t>не е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bg-BG" dirty="0"/>
              <a:t>е много по-бърз от </a:t>
            </a:r>
            <a:r>
              <a:rPr lang="en-US" dirty="0" err="1"/>
              <a:t>StringBuffer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/>
              <a:t>манипулация на низове в </a:t>
            </a:r>
            <a:r>
              <a:rPr lang="bg-BG" dirty="0" err="1"/>
              <a:t>немногонишкова</a:t>
            </a:r>
            <a:r>
              <a:rPr lang="bg-BG" dirty="0"/>
              <a:t> среда, използвайте </a:t>
            </a:r>
            <a:r>
              <a:rPr lang="en-US" dirty="0" err="1"/>
              <a:t>StringBuilder</a:t>
            </a:r>
            <a:r>
              <a:rPr lang="bg-BG" dirty="0"/>
              <a:t>, в противен случай използвайте </a:t>
            </a:r>
            <a:r>
              <a:rPr lang="en-US" dirty="0" err="1"/>
              <a:t>StringBuffer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E1FBC-00D6-4D21-B962-1643A76B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236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Създайте метод, който проверява дали един символен низ е </a:t>
            </a:r>
            <a:r>
              <a:rPr lang="bg-BG" dirty="0" err="1"/>
              <a:t>палиндром</a:t>
            </a:r>
            <a:r>
              <a:rPr lang="bg-BG" dirty="0"/>
              <a:t> (чете се по един и същи начин отляво надясно и отдясно наляво).</a:t>
            </a:r>
          </a:p>
          <a:p>
            <a:pPr marL="0" indent="0">
              <a:buNone/>
            </a:pPr>
            <a:r>
              <a:rPr lang="bg-BG" dirty="0"/>
              <a:t>Пример: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qwertytrewq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dirty="0" err="1"/>
              <a:t>палиндром</a:t>
            </a:r>
            <a:endParaRPr lang="bg-BG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en-US" dirty="0"/>
              <a:t> </a:t>
            </a:r>
            <a:r>
              <a:rPr lang="bg-BG" dirty="0"/>
              <a:t>не е </a:t>
            </a:r>
            <a:r>
              <a:rPr lang="bg-BG" dirty="0" err="1"/>
              <a:t>палиндром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AFE8C-AFD5-4F02-BA31-59718E2D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99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Създайте метод, който извлича първите букви от всяка дума на символен низ, преобразува ги в горен регистър и ги връща под формата на нов символен низ.</a:t>
            </a:r>
          </a:p>
          <a:p>
            <a:pPr marL="0" indent="0">
              <a:buNone/>
            </a:pPr>
            <a:r>
              <a:rPr lang="bg-BG" dirty="0"/>
              <a:t>Пример: </a:t>
            </a:r>
            <a:r>
              <a:rPr lang="en-US" dirty="0"/>
              <a:t>This is a simple example!</a:t>
            </a:r>
          </a:p>
          <a:p>
            <a:pPr marL="0" indent="0">
              <a:buNone/>
            </a:pPr>
            <a:r>
              <a:rPr lang="bg-BG" dirty="0"/>
              <a:t>Резултат: </a:t>
            </a:r>
            <a:r>
              <a:rPr lang="en-US" dirty="0"/>
              <a:t>TIASE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1A1EC-D5C9-4CF3-916D-FD57683E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9857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Да се напише метод, който намира всички думи, които са </a:t>
            </a:r>
            <a:r>
              <a:rPr lang="bg-BG" dirty="0" err="1"/>
              <a:t>палиндроми</a:t>
            </a:r>
            <a:r>
              <a:rPr lang="bg-BG" dirty="0"/>
              <a:t> от символен низ и връща низа, който се получава от добавянето им един след друг.</a:t>
            </a:r>
          </a:p>
          <a:p>
            <a:pPr marL="0" indent="0">
              <a:buNone/>
            </a:pPr>
            <a:r>
              <a:rPr lang="bg-BG" dirty="0"/>
              <a:t>Пример: </a:t>
            </a:r>
            <a:r>
              <a:rPr lang="en-US" dirty="0"/>
              <a:t>This is civic refer or noon</a:t>
            </a:r>
          </a:p>
          <a:p>
            <a:pPr marL="0" indent="0">
              <a:buNone/>
            </a:pPr>
            <a:r>
              <a:rPr lang="bg-BG" dirty="0"/>
              <a:t>Резултат: </a:t>
            </a:r>
            <a:r>
              <a:rPr lang="en-US" dirty="0" err="1"/>
              <a:t>civicreferenoon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9ECB-DEC7-4C4F-A272-9D809FAB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396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Създайте метод, който проверява дали един символен низ е </a:t>
            </a:r>
            <a:r>
              <a:rPr lang="bg-BG" dirty="0" err="1"/>
              <a:t>анаграма</a:t>
            </a:r>
            <a:r>
              <a:rPr lang="bg-BG" dirty="0"/>
              <a:t> на друг символен низ (единия символен низ се получава чрез пренареждане на символите на другия символен низ).</a:t>
            </a:r>
          </a:p>
          <a:p>
            <a:pPr marL="0" indent="0">
              <a:buNone/>
            </a:pPr>
            <a:r>
              <a:rPr lang="bg-BG" dirty="0"/>
              <a:t>Пример: </a:t>
            </a:r>
            <a:r>
              <a:rPr lang="en-US" dirty="0"/>
              <a:t>sister – resist; friend - finder.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CF50E-9755-4076-A123-0D3E6FB1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7565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Даден е символен низ. Създайте метод, който връща символен</a:t>
            </a:r>
            <a:r>
              <a:rPr lang="en-US" dirty="0"/>
              <a:t> </a:t>
            </a:r>
            <a:r>
              <a:rPr lang="bg-BG" dirty="0"/>
              <a:t>низ, получен от дадения по следния начин: първият символ си сменя мястото с последния, вторият с предпоследния и т.н. Освен това всички главни букви се преобразуват в малки и малките в главни.</a:t>
            </a:r>
          </a:p>
          <a:p>
            <a:pPr marL="0" indent="0">
              <a:buNone/>
            </a:pPr>
            <a:r>
              <a:rPr lang="bg-BG" dirty="0"/>
              <a:t>Пример: </a:t>
            </a:r>
            <a:r>
              <a:rPr lang="en-US" dirty="0"/>
              <a:t>This is one exemplary sentence.</a:t>
            </a:r>
          </a:p>
          <a:p>
            <a:pPr marL="0" indent="0">
              <a:buNone/>
            </a:pPr>
            <a:r>
              <a:rPr lang="en-US" dirty="0"/>
              <a:t>.ECNETNES YRALPMEXE ENO SI </a:t>
            </a:r>
            <a:r>
              <a:rPr lang="en-US" dirty="0" err="1"/>
              <a:t>SIHt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63881-B85E-43CA-BE75-0BD52F38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5059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234BA-334B-4339-B268-DB2EB1A1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bg-BG" sz="2000" dirty="0"/>
              <a:t>Конструктори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constructor, creates empty string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String();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 with arguments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String(char chars[ 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chars[] = { 'a', 'b', 'c' };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String(chars); // s is ”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 that specifies the number of characters used to create the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String(char chars[ 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chars[] = { 'a', 'b', 'c', 'd', 'e', 'f' };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new String(chars, 2, 3); // s is ”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string from another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4A63E-7891-464B-BD3A-1040F611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348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–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one String from another.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c[] = {'J', 'a', 'v', 'a'};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new String(c);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new String(s1);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5FC7-52E5-4C72-9A07-D2C33B03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48AF1-BEAB-4993-BD18-552062D8383C}"/>
              </a:ext>
            </a:extLst>
          </p:cNvPr>
          <p:cNvSpPr txBox="1"/>
          <p:nvPr/>
        </p:nvSpPr>
        <p:spPr>
          <a:xfrm>
            <a:off x="5796136" y="5013176"/>
            <a:ext cx="237626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048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–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bg-BG" sz="2000" dirty="0">
                <a:latin typeface="+mj-lt"/>
                <a:cs typeface="Courier New" panose="02070309020205020404" pitchFamily="49" charset="0"/>
              </a:rPr>
              <a:t>Конструктори за инициализиране на низ, чрез масив от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string by using array of byte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String(byte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specifies the range of characters used to create the string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String(byte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string from subset of char array.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SubStringCons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 ascii[] = {65, 66, 67, 68, 69, 70 };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new String(ascii);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new String(ascii, 2, 3);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0C175-CF03-4B93-B8DF-AA5C359F47BE}"/>
              </a:ext>
            </a:extLst>
          </p:cNvPr>
          <p:cNvSpPr txBox="1"/>
          <p:nvPr/>
        </p:nvSpPr>
        <p:spPr>
          <a:xfrm>
            <a:off x="5796136" y="5013176"/>
            <a:ext cx="237626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ABCDEF</a:t>
            </a:r>
          </a:p>
          <a:p>
            <a:r>
              <a:rPr lang="en-US" dirty="0"/>
              <a:t>CDE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989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a String from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a String from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strBuildObj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a String from array of integers (the extended Unicode character set)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codePoints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= {1040, 1041, 1042, 1043, 1044};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0, 3);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0C175-CF03-4B93-B8DF-AA5C359F47BE}"/>
              </a:ext>
            </a:extLst>
          </p:cNvPr>
          <p:cNvSpPr txBox="1"/>
          <p:nvPr/>
        </p:nvSpPr>
        <p:spPr>
          <a:xfrm>
            <a:off x="6431868" y="5773081"/>
            <a:ext cx="237626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bg-BG" dirty="0"/>
              <a:t>АБВ</a:t>
            </a:r>
          </a:p>
        </p:txBody>
      </p:sp>
    </p:spTree>
    <p:extLst>
      <p:ext uri="{BB962C8B-B14F-4D97-AF65-F5344CB8AC3E}">
        <p14:creationId xmlns:p14="http://schemas.microsoft.com/office/powerpoint/2010/main" val="177634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Конкатенация на низове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bg-BG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age = "9";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"He is " + age + " years old.";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 = 9;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"He is " + age + " years old.";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"four: " + 2 + 2;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8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0C175-CF03-4B93-B8DF-AA5C359F47BE}"/>
              </a:ext>
            </a:extLst>
          </p:cNvPr>
          <p:cNvSpPr txBox="1"/>
          <p:nvPr/>
        </p:nvSpPr>
        <p:spPr>
          <a:xfrm>
            <a:off x="7189753" y="4095286"/>
            <a:ext cx="195424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He is 9 years old.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B3682-3155-42BD-BEF9-B3AD86487BE8}"/>
              </a:ext>
            </a:extLst>
          </p:cNvPr>
          <p:cNvSpPr txBox="1"/>
          <p:nvPr/>
        </p:nvSpPr>
        <p:spPr>
          <a:xfrm>
            <a:off x="7189752" y="5663646"/>
            <a:ext cx="195424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r>
              <a:rPr lang="bg-BG" dirty="0"/>
              <a:t> ???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7A4EB-3111-42F4-B085-E98EEB4408EE}"/>
              </a:ext>
            </a:extLst>
          </p:cNvPr>
          <p:cNvSpPr txBox="1"/>
          <p:nvPr/>
        </p:nvSpPr>
        <p:spPr>
          <a:xfrm>
            <a:off x="7176276" y="2359905"/>
            <a:ext cx="195424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He is 9 years old.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424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1400" dirty="0">
                <a:latin typeface="+mj-lt"/>
                <a:cs typeface="Courier New" panose="02070309020205020404" pitchFamily="49" charset="0"/>
              </a:rPr>
              <a:t>Дава описание на класа</a:t>
            </a:r>
          </a:p>
          <a:p>
            <a:pPr>
              <a:spcBef>
                <a:spcPts val="1200"/>
              </a:spcBef>
            </a:pPr>
            <a:r>
              <a:rPr lang="bg-BG" sz="1400" dirty="0">
                <a:latin typeface="+mj-lt"/>
                <a:cs typeface="Courier New" panose="02070309020205020404" pitchFamily="49" charset="0"/>
              </a:rPr>
              <a:t>Дефиниран в </a:t>
            </a:r>
            <a:r>
              <a:rPr lang="en-US" sz="1400" dirty="0">
                <a:latin typeface="+mj-lt"/>
                <a:cs typeface="Courier New" panose="02070309020205020404" pitchFamily="49" charset="0"/>
              </a:rPr>
              <a:t>Object</a:t>
            </a:r>
            <a:endParaRPr lang="bg-BG" sz="1400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sz="1400" dirty="0">
                <a:latin typeface="+mj-lt"/>
                <a:cs typeface="Courier New" panose="02070309020205020404" pitchFamily="49" charset="0"/>
              </a:rPr>
              <a:t>Всеки клас имплементира </a:t>
            </a:r>
            <a:r>
              <a:rPr lang="en-US" sz="1400" dirty="0" err="1">
                <a:latin typeface="+mj-lt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override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of class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"Dimensions are " + width + " by " +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 + " by " + height + ".";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b = new Box(10, 12, 14);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"Box b: " + b; // concatenate Box object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(b); // convert Box to string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bg-BG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1CE0-FEFD-4CEC-853C-447F63D1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9</a:t>
            </a:fld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B3682-3155-42BD-BEF9-B3AD86487BE8}"/>
              </a:ext>
            </a:extLst>
          </p:cNvPr>
          <p:cNvSpPr txBox="1"/>
          <p:nvPr/>
        </p:nvSpPr>
        <p:spPr>
          <a:xfrm>
            <a:off x="4283968" y="6291590"/>
            <a:ext cx="476287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/>
              <a:t>Dimensions are 10.0 by 14.0 by 12.0</a:t>
            </a:r>
          </a:p>
          <a:p>
            <a:r>
              <a:rPr lang="en-US" sz="1400"/>
              <a:t>Box b: Dimensions are 10.0 by 14.0 by 12.0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308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13216</TotalTime>
  <Words>3470</Words>
  <Application>Microsoft Office PowerPoint</Application>
  <PresentationFormat>On-screen Show (4:3)</PresentationFormat>
  <Paragraphs>476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Wingdings</vt:lpstr>
      <vt:lpstr>Clarity</vt:lpstr>
      <vt:lpstr>CITB406 лабораторни упражнения по java</vt:lpstr>
      <vt:lpstr>Символни низове Клас string</vt:lpstr>
      <vt:lpstr>Символни низове в Java</vt:lpstr>
      <vt:lpstr>Клас String</vt:lpstr>
      <vt:lpstr>Клас String – пример 1</vt:lpstr>
      <vt:lpstr>Клас String – пример 2</vt:lpstr>
      <vt:lpstr>Клас String</vt:lpstr>
      <vt:lpstr>Конкатенация на низове</vt:lpstr>
      <vt:lpstr>Метод toString()</vt:lpstr>
      <vt:lpstr>Методи за манипулиране на низове в Java</vt:lpstr>
      <vt:lpstr>Методи за манипулиране на низове в Java</vt:lpstr>
      <vt:lpstr>Методи за сравняване на низове в Java</vt:lpstr>
      <vt:lpstr>Методи за сравняване на низове в Java</vt:lpstr>
      <vt:lpstr>Методи за сравняване на низове в Java</vt:lpstr>
      <vt:lpstr>Методи за сравняване на низове в Java</vt:lpstr>
      <vt:lpstr>equals() VS ==</vt:lpstr>
      <vt:lpstr>Методи за търсене на низове</vt:lpstr>
      <vt:lpstr>Методи за търсене на низове</vt:lpstr>
      <vt:lpstr>Методи за манипулиране на низове в Java</vt:lpstr>
      <vt:lpstr>Методи за манипулиране на низове в Java</vt:lpstr>
      <vt:lpstr>Методи за манипулиране на низове в Java</vt:lpstr>
      <vt:lpstr>Методи за манипулиране на низове в Java</vt:lpstr>
      <vt:lpstr>Методи за манипулиране на низове в Java</vt:lpstr>
      <vt:lpstr>Методи за манипулиране на низове в Java</vt:lpstr>
      <vt:lpstr>Методи за манипулиране на низове в Java</vt:lpstr>
      <vt:lpstr>StringBuffer</vt:lpstr>
      <vt:lpstr>StringBuffer методи</vt:lpstr>
      <vt:lpstr>StringBuffer методи</vt:lpstr>
      <vt:lpstr>StringBuffer методи</vt:lpstr>
      <vt:lpstr>StringBuilder</vt:lpstr>
      <vt:lpstr>String vs StringBuffer vs StringBuilder</vt:lpstr>
      <vt:lpstr>Задача 1</vt:lpstr>
      <vt:lpstr>Задача 2</vt:lpstr>
      <vt:lpstr>Задача 3</vt:lpstr>
      <vt:lpstr>Задача 4</vt:lpstr>
      <vt:lpstr>Задача 5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CITB406S2018Week8Strings</dc:title>
  <dc:creator>Kostadinova</dc:creator>
  <cp:lastModifiedBy>Kostadinova</cp:lastModifiedBy>
  <cp:revision>591</cp:revision>
  <dcterms:created xsi:type="dcterms:W3CDTF">2015-08-11T19:51:57Z</dcterms:created>
  <dcterms:modified xsi:type="dcterms:W3CDTF">2018-04-17T21:06:53Z</dcterms:modified>
</cp:coreProperties>
</file>