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0ADA0BE-DF2A-4D0D-82F2-2726D1875780}">
  <a:tblStyle styleId="{F0ADA0BE-DF2A-4D0D-82F2-2726D18757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ceb574e9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ceb574e9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Alternative: 2” ID chamber, 1.15” ID throat - Chamber max flow velocity ~250 m/s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L* 100cm -&gt; L ~111 mm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ceb574e92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ceb574e92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dde026406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dde026406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dde02640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dde02640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ceb574e92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7ceb574e92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dde026406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dde026406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ce63b1b0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ce63b1b0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1.17 in throat diameter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CH4(L) + O2(L)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O/F = 2.6 (Peak Cstar)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Eq. Ratio = 1.5343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Tc = 3172.5 K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Cstar = 1819.3 m/s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Isp(SL) = 2602.4 m/s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Ae/At = 3.9245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CF = 1.4304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 = 2367.7 N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mdot = 0.90982 kg/s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mdotO = 0.6571 kg/s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mdotF = 0.25273 kg/s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CH4 + O2(L)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O/F = 2.6 (Peak Cstar &amp; Isp)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Eq. Ratio = 1.5343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Tc = 3222.9 K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Cstar = 1837.5 m/s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Isp(SL) = 2628.2 m/s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Ae/At = 3.9223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CF = 1.4303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 = 2367.5 N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mdot = 0.90081 kg/s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mdotO = 0.65059 kg/s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mdotF = 0.25023 kg/s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ceb574e92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ceb574e92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ceb574e92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ceb574e92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dde026406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dde026406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ceb574e92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ceb574e92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dde026406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dde026406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dde026406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dde026406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5" name="Google Shape;15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7" name="Google Shape;77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0" y="4931700"/>
            <a:ext cx="454800" cy="21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0" y="4931700"/>
            <a:ext cx="454800" cy="21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1" name="Google Shape;21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" name="Google Shape;23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0" y="4931700"/>
            <a:ext cx="454800" cy="21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" name="Google Shape;27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8" name="Google Shape;28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" name="Google Shape;30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0" y="4931700"/>
            <a:ext cx="454800" cy="21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6" name="Google Shape;36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0" y="4931700"/>
            <a:ext cx="454800" cy="21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" name="Google Shape;44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0" y="4931700"/>
            <a:ext cx="454800" cy="21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" name="Google Shape;51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0" y="4931700"/>
            <a:ext cx="454800" cy="21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9" name="Google Shape;59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0" y="4931700"/>
            <a:ext cx="454800" cy="21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" name="Google Shape;65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6" name="Google Shape;66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" name="Google Shape;68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0" y="4931700"/>
            <a:ext cx="454800" cy="21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0" y="4931700"/>
            <a:ext cx="454800" cy="21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4931712"/>
            <a:ext cx="8839200" cy="21177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1540000" dist="19050">
              <a:srgbClr val="000000">
                <a:alpha val="40000"/>
              </a:srgbClr>
            </a:outerShdw>
          </a:effectLst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2">
            <a:alphaModFix/>
          </a:blip>
          <a:srcRect b="7158" l="0" r="0" t="0"/>
          <a:stretch/>
        </p:blipFill>
        <p:spPr>
          <a:xfrm>
            <a:off x="8114700" y="4146975"/>
            <a:ext cx="1029300" cy="9965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1540000" dist="19050">
              <a:srgbClr val="000000"/>
            </a:outerShdw>
          </a:effectLst>
        </p:spPr>
      </p:pic>
      <p:sp>
        <p:nvSpPr>
          <p:cNvPr id="9" name="Google Shape;9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0" y="4931700"/>
            <a:ext cx="454800" cy="2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3024300" y="4885575"/>
            <a:ext cx="3095400" cy="2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AA284B Team A: CoDR</a:t>
            </a:r>
            <a:endParaRPr sz="9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Conceptual Design Review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729452" y="21385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AA284 Team A - January 27, 2020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729450" y="3244500"/>
            <a:ext cx="7553100" cy="11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1F1E"/>
                </a:solidFill>
                <a:latin typeface="Lato"/>
                <a:ea typeface="Lato"/>
                <a:cs typeface="Lato"/>
                <a:sym typeface="Lato"/>
              </a:rPr>
              <a:t>Efaine Chang,Rishav Choudhary, Bernadette Haig, Walker Kehoe, Tom McClure, Jeff Robinson, Elida Sorto-Ramos, Alec Taraborrelli, Wouter Van Gijseghem</a:t>
            </a:r>
            <a:endParaRPr>
              <a:solidFill>
                <a:srgbClr val="954F7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1F1E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Combustion Chamber</a:t>
            </a:r>
            <a:endParaRPr/>
          </a:p>
        </p:txBody>
      </p:sp>
      <p:sp>
        <p:nvSpPr>
          <p:cNvPr id="171" name="Google Shape;171;p22"/>
          <p:cNvSpPr txBox="1"/>
          <p:nvPr>
            <p:ph idx="1" type="body"/>
          </p:nvPr>
        </p:nvSpPr>
        <p:spPr>
          <a:xfrm>
            <a:off x="729450" y="2078875"/>
            <a:ext cx="7688700" cy="19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Chamber Wall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Thick-Wall Al6061 Tube Stock</a:t>
            </a:r>
            <a:endParaRPr sz="12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¼” Wall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4.5” OD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FS ~11</a:t>
            </a:r>
            <a:endParaRPr sz="10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Ablator: Canvas phenolic resin laminate tube</a:t>
            </a:r>
            <a:endParaRPr sz="12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¼” Wall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4” OD (3.5” ID)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Chamber connects to injector plate &amp; nozzle with flanged bolted joints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Bolts sized to ensure joint at nozzle is weak link in event of chamber overpressure (FS ~1.5)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Chamber max flow velocity ~85 m/s (from CEA chamber fluid density &amp; chamber cross section area)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2" name="Google Shape;172;p22"/>
          <p:cNvSpPr/>
          <p:nvPr/>
        </p:nvSpPr>
        <p:spPr>
          <a:xfrm>
            <a:off x="5143500" y="1863000"/>
            <a:ext cx="3037500" cy="796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5143500" y="1993650"/>
            <a:ext cx="3037500" cy="535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5143500" y="2173200"/>
            <a:ext cx="3037500" cy="176100"/>
          </a:xfrm>
          <a:prstGeom prst="roundRect">
            <a:avLst>
              <a:gd fmla="val 16667" name="adj"/>
            </a:avLst>
          </a:prstGeom>
          <a:solidFill>
            <a:srgbClr val="BF9000"/>
          </a:solidFill>
          <a:ln cap="flat" cmpd="sng" w="9525">
            <a:solidFill>
              <a:srgbClr val="7F6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5" name="Google Shape;175;p22"/>
          <p:cNvCxnSpPr/>
          <p:nvPr/>
        </p:nvCxnSpPr>
        <p:spPr>
          <a:xfrm flipH="1" rot="10800000">
            <a:off x="5643000" y="2668800"/>
            <a:ext cx="162000" cy="44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2"/>
          <p:cNvCxnSpPr/>
          <p:nvPr/>
        </p:nvCxnSpPr>
        <p:spPr>
          <a:xfrm rot="10800000">
            <a:off x="7563900" y="2528850"/>
            <a:ext cx="252600" cy="41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22"/>
          <p:cNvSpPr txBox="1"/>
          <p:nvPr/>
        </p:nvSpPr>
        <p:spPr>
          <a:xfrm>
            <a:off x="5370404" y="3184675"/>
            <a:ext cx="1447200" cy="2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Chamber Wall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22"/>
          <p:cNvSpPr txBox="1"/>
          <p:nvPr/>
        </p:nvSpPr>
        <p:spPr>
          <a:xfrm>
            <a:off x="7563904" y="2943150"/>
            <a:ext cx="1447200" cy="2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Phenolic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Nozzle</a:t>
            </a:r>
            <a:endParaRPr/>
          </a:p>
        </p:txBody>
      </p:sp>
      <p:sp>
        <p:nvSpPr>
          <p:cNvPr id="184" name="Google Shape;184;p23"/>
          <p:cNvSpPr txBox="1"/>
          <p:nvPr>
            <p:ph idx="1" type="body"/>
          </p:nvPr>
        </p:nvSpPr>
        <p:spPr>
          <a:xfrm>
            <a:off x="727650" y="2132875"/>
            <a:ext cx="4861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High-Density Graphite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Throat ID: 29.6 mm (1.166”, Chamber AR 9)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Exit ID: 58.7 mm (2.31” Ae/At 3.92 - or 74.8 mm/2.94” Ae/At 6.37)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6076" y="1318650"/>
            <a:ext cx="2822275" cy="334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Stand</a:t>
            </a:r>
            <a:endParaRPr/>
          </a:p>
        </p:txBody>
      </p:sp>
      <p:sp>
        <p:nvSpPr>
          <p:cNvPr id="191" name="Google Shape;191;p24"/>
          <p:cNvSpPr txBox="1"/>
          <p:nvPr/>
        </p:nvSpPr>
        <p:spPr>
          <a:xfrm>
            <a:off x="764125" y="1853850"/>
            <a:ext cx="2916300" cy="23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Design for 10 kN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Rosette on horizontal to measure bending stress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Easily accessible for tubing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Budget: 500 dollars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Used for cold flow and full engine test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Blast shielding for prop tanks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Valve mounting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2" name="Google Shape;19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9052" y="1219988"/>
            <a:ext cx="3884124" cy="359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Plan</a:t>
            </a:r>
            <a:endParaRPr/>
          </a:p>
        </p:txBody>
      </p:sp>
      <p:sp>
        <p:nvSpPr>
          <p:cNvPr id="198" name="Google Shape;198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Subsystem tests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Injector cold flow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Igniter reliability (multiple ignition attempts, do we get 100% success?)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Prop feed system pressurization &amp; purge/safing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Avionics startup, data acquisition, shutdown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system test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Single (5 second) burn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 burns back-to-back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Three burns back-to-back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Preliminary Budget</a:t>
            </a:r>
            <a:endParaRPr/>
          </a:p>
        </p:txBody>
      </p:sp>
      <p:graphicFrame>
        <p:nvGraphicFramePr>
          <p:cNvPr id="204" name="Google Shape;204;p26"/>
          <p:cNvGraphicFramePr/>
          <p:nvPr/>
        </p:nvGraphicFramePr>
        <p:xfrm>
          <a:off x="952500" y="185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{F0ADA0BE-DF2A-4D0D-82F2-2726D1875780}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Item Group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Cost ($)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Plumbing System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Chamber &amp; Nozzle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Propellants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Injector &amp; Igniter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Pneumatics &amp; Electrical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Stand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Startup, shutdown, and restart of LOx-</a:t>
            </a:r>
            <a:r>
              <a:rPr lang="en" sz="1800"/>
              <a:t>GCH</a:t>
            </a:r>
            <a:r>
              <a:rPr baseline="-25000" lang="en" sz="1800"/>
              <a:t>4</a:t>
            </a:r>
            <a:r>
              <a:rPr lang="en" sz="1800"/>
              <a:t> engine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Stretch Goals: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Stable combustion (Pc oscillation &lt;5% mean)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Measure C* efficiency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Image engine startup and reignition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Level Design Parameters</a:t>
            </a:r>
            <a:endParaRPr/>
          </a:p>
        </p:txBody>
      </p:sp>
      <p:graphicFrame>
        <p:nvGraphicFramePr>
          <p:cNvPr id="102" name="Google Shape;102;p15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{F0ADA0BE-DF2A-4D0D-82F2-2726D1875780}</a:tableStyleId>
              </a:tblPr>
              <a:tblGrid>
                <a:gridCol w="2039275"/>
                <a:gridCol w="4637025"/>
                <a:gridCol w="382850"/>
              </a:tblGrid>
              <a:tr h="218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Oxidizer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Liquid Oxygen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8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Fuel</a:t>
                      </a:r>
                      <a:endParaRPr sz="12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Gaseous Methane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8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Chamber Pressure</a:t>
                      </a:r>
                      <a:endParaRPr sz="12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24 bar (~350 psia)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8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Thrust</a:t>
                      </a:r>
                      <a:endParaRPr sz="12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2.37 kN  (~530 lbf)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8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Throat Diameter</a:t>
                      </a:r>
                      <a:endParaRPr sz="12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29.6 mm (1.17 in)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8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O/F ratio</a:t>
                      </a:r>
                      <a:endParaRPr sz="12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2.6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8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Ox Mass Flow Rate</a:t>
                      </a:r>
                      <a:endParaRPr sz="12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0.650 kg/s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8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Pressurization System Type</a:t>
                      </a:r>
                      <a:endParaRPr sz="12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Helium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8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Nozzle Expansion Ratio</a:t>
                      </a:r>
                      <a:endParaRPr sz="12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3.92 (Sea Level Optimal) or up to 6.37 (Pe = 0.5 Pa, Isp = 285 s)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8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Gas phase burn?</a:t>
                      </a:r>
                      <a:endParaRPr sz="12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Yes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8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Burn Time</a:t>
                      </a:r>
                      <a:endParaRPr sz="12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5s (each reignition)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8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Isp</a:t>
                      </a:r>
                      <a:endParaRPr sz="12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260 sec</a:t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0" marB="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6477500" cy="485815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/>
        </p:nvSpPr>
        <p:spPr>
          <a:xfrm>
            <a:off x="6477500" y="356700"/>
            <a:ext cx="2361300" cy="36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CEA Inputs: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CH4, 293.00 K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O2(L), 90.17 K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Pc = 24 bar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Pc/Pe = 23.7 (Pe = 1 atm)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Frozen Flow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At O/F = 2.6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 = 3222 K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C* = 1837.5 m/s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Isp = 2628.2 m/s (268 s)</a:t>
            </a:r>
            <a:endParaRPr sz="1100"/>
          </a:p>
        </p:txBody>
      </p:sp>
      <p:cxnSp>
        <p:nvCxnSpPr>
          <p:cNvPr id="109" name="Google Shape;109;p16"/>
          <p:cNvCxnSpPr/>
          <p:nvPr/>
        </p:nvCxnSpPr>
        <p:spPr>
          <a:xfrm>
            <a:off x="3048416" y="363825"/>
            <a:ext cx="0" cy="3966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/>
          </a:blip>
          <a:srcRect b="0" l="0" r="0" t="16240"/>
          <a:stretch/>
        </p:blipFill>
        <p:spPr>
          <a:xfrm>
            <a:off x="256825" y="221150"/>
            <a:ext cx="7997027" cy="451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P&amp;ID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(LCH4/LOx)</a:t>
            </a:r>
            <a:endParaRPr sz="2000"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7625" y="518925"/>
            <a:ext cx="5165450" cy="435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P&amp;ID 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7038" y="506498"/>
            <a:ext cx="4969925" cy="4411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Avionics 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2425" y="637675"/>
            <a:ext cx="5454575" cy="398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Injector &amp; Igniter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7294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Injector</a:t>
            </a:r>
            <a:endParaRPr b="1" sz="14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Coaxial Elements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Ox center, CH4 annular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Swirl Ox stream?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Additively Manufactured?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4572150" y="2078875"/>
            <a:ext cx="3842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Igniter</a:t>
            </a:r>
            <a:endParaRPr b="1" sz="14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Liquid Ox/ Methane, Stoichiometric mix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Swirl injection of Oxygen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Combustion chamber with a throat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External cooling jacket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Automotive spark plug (&gt;10W)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Centered in main injector face</a:t>
            </a:r>
            <a:endParaRPr/>
          </a:p>
        </p:txBody>
      </p:sp>
      <p:sp>
        <p:nvSpPr>
          <p:cNvPr id="140" name="Google Shape;140;p21"/>
          <p:cNvSpPr txBox="1"/>
          <p:nvPr/>
        </p:nvSpPr>
        <p:spPr>
          <a:xfrm>
            <a:off x="4938398" y="4183674"/>
            <a:ext cx="533700" cy="2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Igniter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2996929" y="4209937"/>
            <a:ext cx="640500" cy="2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Injector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42" name="Google Shape;142;p21"/>
          <p:cNvGrpSpPr/>
          <p:nvPr/>
        </p:nvGrpSpPr>
        <p:grpSpPr>
          <a:xfrm>
            <a:off x="3955719" y="3927041"/>
            <a:ext cx="740984" cy="740984"/>
            <a:chOff x="3858300" y="4134388"/>
            <a:chExt cx="457200" cy="457200"/>
          </a:xfrm>
        </p:grpSpPr>
        <p:sp>
          <p:nvSpPr>
            <p:cNvPr id="143" name="Google Shape;143;p21"/>
            <p:cNvSpPr/>
            <p:nvPr/>
          </p:nvSpPr>
          <p:spPr>
            <a:xfrm>
              <a:off x="3858300" y="4134388"/>
              <a:ext cx="457200" cy="457200"/>
            </a:xfrm>
            <a:prstGeom prst="donut">
              <a:avLst>
                <a:gd fmla="val 39447" name="adj"/>
              </a:avLst>
            </a:prstGeom>
            <a:solidFill>
              <a:srgbClr val="EFEFE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4" name="Google Shape;144;p21"/>
            <p:cNvGrpSpPr/>
            <p:nvPr/>
          </p:nvGrpSpPr>
          <p:grpSpPr>
            <a:xfrm>
              <a:off x="3925296" y="4187684"/>
              <a:ext cx="323241" cy="355400"/>
              <a:chOff x="3925296" y="4187684"/>
              <a:chExt cx="323241" cy="355400"/>
            </a:xfrm>
          </p:grpSpPr>
          <p:grpSp>
            <p:nvGrpSpPr>
              <p:cNvPr id="145" name="Google Shape;145;p21"/>
              <p:cNvGrpSpPr/>
              <p:nvPr/>
            </p:nvGrpSpPr>
            <p:grpSpPr>
              <a:xfrm>
                <a:off x="4158662" y="4255559"/>
                <a:ext cx="89875" cy="89875"/>
                <a:chOff x="4052800" y="4196475"/>
                <a:chExt cx="90600" cy="90600"/>
              </a:xfrm>
            </p:grpSpPr>
            <p:sp>
              <p:nvSpPr>
                <p:cNvPr id="146" name="Google Shape;146;p21"/>
                <p:cNvSpPr/>
                <p:nvPr/>
              </p:nvSpPr>
              <p:spPr>
                <a:xfrm>
                  <a:off x="4052800" y="4196475"/>
                  <a:ext cx="90600" cy="90600"/>
                </a:xfrm>
                <a:prstGeom prst="ellipse">
                  <a:avLst/>
                </a:prstGeom>
                <a:solidFill>
                  <a:srgbClr val="CC00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" name="Google Shape;147;p21"/>
                <p:cNvSpPr/>
                <p:nvPr/>
              </p:nvSpPr>
              <p:spPr>
                <a:xfrm>
                  <a:off x="4072300" y="4215975"/>
                  <a:ext cx="51600" cy="51600"/>
                </a:xfrm>
                <a:prstGeom prst="ellipse">
                  <a:avLst/>
                </a:prstGeom>
                <a:solidFill>
                  <a:srgbClr val="6AA84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8" name="Google Shape;148;p21"/>
              <p:cNvGrpSpPr/>
              <p:nvPr/>
            </p:nvGrpSpPr>
            <p:grpSpPr>
              <a:xfrm>
                <a:off x="4041971" y="4187684"/>
                <a:ext cx="89875" cy="89875"/>
                <a:chOff x="4052800" y="4196475"/>
                <a:chExt cx="90600" cy="90600"/>
              </a:xfrm>
            </p:grpSpPr>
            <p:sp>
              <p:nvSpPr>
                <p:cNvPr id="149" name="Google Shape;149;p21"/>
                <p:cNvSpPr/>
                <p:nvPr/>
              </p:nvSpPr>
              <p:spPr>
                <a:xfrm>
                  <a:off x="4052800" y="4196475"/>
                  <a:ext cx="90600" cy="90600"/>
                </a:xfrm>
                <a:prstGeom prst="ellipse">
                  <a:avLst/>
                </a:prstGeom>
                <a:solidFill>
                  <a:srgbClr val="CC00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" name="Google Shape;150;p21"/>
                <p:cNvSpPr/>
                <p:nvPr/>
              </p:nvSpPr>
              <p:spPr>
                <a:xfrm>
                  <a:off x="4072300" y="4215975"/>
                  <a:ext cx="51600" cy="51600"/>
                </a:xfrm>
                <a:prstGeom prst="ellipse">
                  <a:avLst/>
                </a:prstGeom>
                <a:solidFill>
                  <a:srgbClr val="6AA84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1" name="Google Shape;151;p21"/>
              <p:cNvGrpSpPr/>
              <p:nvPr/>
            </p:nvGrpSpPr>
            <p:grpSpPr>
              <a:xfrm>
                <a:off x="3925296" y="4255559"/>
                <a:ext cx="89875" cy="89875"/>
                <a:chOff x="4052800" y="4196475"/>
                <a:chExt cx="90600" cy="90600"/>
              </a:xfrm>
            </p:grpSpPr>
            <p:sp>
              <p:nvSpPr>
                <p:cNvPr id="152" name="Google Shape;152;p21"/>
                <p:cNvSpPr/>
                <p:nvPr/>
              </p:nvSpPr>
              <p:spPr>
                <a:xfrm>
                  <a:off x="4052800" y="4196475"/>
                  <a:ext cx="90600" cy="90600"/>
                </a:xfrm>
                <a:prstGeom prst="ellipse">
                  <a:avLst/>
                </a:prstGeom>
                <a:solidFill>
                  <a:srgbClr val="CC00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" name="Google Shape;153;p21"/>
                <p:cNvSpPr/>
                <p:nvPr/>
              </p:nvSpPr>
              <p:spPr>
                <a:xfrm>
                  <a:off x="4072300" y="4215975"/>
                  <a:ext cx="51600" cy="51600"/>
                </a:xfrm>
                <a:prstGeom prst="ellipse">
                  <a:avLst/>
                </a:prstGeom>
                <a:solidFill>
                  <a:srgbClr val="6AA84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4" name="Google Shape;154;p21"/>
              <p:cNvGrpSpPr/>
              <p:nvPr/>
            </p:nvGrpSpPr>
            <p:grpSpPr>
              <a:xfrm>
                <a:off x="4041971" y="4453209"/>
                <a:ext cx="89875" cy="89875"/>
                <a:chOff x="4052800" y="4196475"/>
                <a:chExt cx="90600" cy="90600"/>
              </a:xfrm>
            </p:grpSpPr>
            <p:sp>
              <p:nvSpPr>
                <p:cNvPr id="155" name="Google Shape;155;p21"/>
                <p:cNvSpPr/>
                <p:nvPr/>
              </p:nvSpPr>
              <p:spPr>
                <a:xfrm>
                  <a:off x="4052800" y="4196475"/>
                  <a:ext cx="90600" cy="90600"/>
                </a:xfrm>
                <a:prstGeom prst="ellipse">
                  <a:avLst/>
                </a:prstGeom>
                <a:solidFill>
                  <a:srgbClr val="CC00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" name="Google Shape;156;p21"/>
                <p:cNvSpPr/>
                <p:nvPr/>
              </p:nvSpPr>
              <p:spPr>
                <a:xfrm>
                  <a:off x="4072300" y="4215975"/>
                  <a:ext cx="51600" cy="51600"/>
                </a:xfrm>
                <a:prstGeom prst="ellipse">
                  <a:avLst/>
                </a:prstGeom>
                <a:solidFill>
                  <a:srgbClr val="6AA84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7" name="Google Shape;157;p21"/>
              <p:cNvGrpSpPr/>
              <p:nvPr/>
            </p:nvGrpSpPr>
            <p:grpSpPr>
              <a:xfrm>
                <a:off x="4158662" y="4384134"/>
                <a:ext cx="89875" cy="89875"/>
                <a:chOff x="4052800" y="4196475"/>
                <a:chExt cx="90600" cy="90600"/>
              </a:xfrm>
            </p:grpSpPr>
            <p:sp>
              <p:nvSpPr>
                <p:cNvPr id="158" name="Google Shape;158;p21"/>
                <p:cNvSpPr/>
                <p:nvPr/>
              </p:nvSpPr>
              <p:spPr>
                <a:xfrm>
                  <a:off x="4052800" y="4196475"/>
                  <a:ext cx="90600" cy="90600"/>
                </a:xfrm>
                <a:prstGeom prst="ellipse">
                  <a:avLst/>
                </a:prstGeom>
                <a:solidFill>
                  <a:srgbClr val="CC00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" name="Google Shape;159;p21"/>
                <p:cNvSpPr/>
                <p:nvPr/>
              </p:nvSpPr>
              <p:spPr>
                <a:xfrm>
                  <a:off x="4072300" y="4215975"/>
                  <a:ext cx="51600" cy="51600"/>
                </a:xfrm>
                <a:prstGeom prst="ellipse">
                  <a:avLst/>
                </a:prstGeom>
                <a:solidFill>
                  <a:srgbClr val="6AA84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0" name="Google Shape;160;p21"/>
              <p:cNvGrpSpPr/>
              <p:nvPr/>
            </p:nvGrpSpPr>
            <p:grpSpPr>
              <a:xfrm>
                <a:off x="3925296" y="4384134"/>
                <a:ext cx="89875" cy="89875"/>
                <a:chOff x="4052800" y="4196475"/>
                <a:chExt cx="90600" cy="90600"/>
              </a:xfrm>
            </p:grpSpPr>
            <p:sp>
              <p:nvSpPr>
                <p:cNvPr id="161" name="Google Shape;161;p21"/>
                <p:cNvSpPr/>
                <p:nvPr/>
              </p:nvSpPr>
              <p:spPr>
                <a:xfrm>
                  <a:off x="4052800" y="4196475"/>
                  <a:ext cx="90600" cy="90600"/>
                </a:xfrm>
                <a:prstGeom prst="ellipse">
                  <a:avLst/>
                </a:prstGeom>
                <a:solidFill>
                  <a:srgbClr val="CC00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" name="Google Shape;162;p21"/>
                <p:cNvSpPr/>
                <p:nvPr/>
              </p:nvSpPr>
              <p:spPr>
                <a:xfrm>
                  <a:off x="4072300" y="4215975"/>
                  <a:ext cx="51600" cy="51600"/>
                </a:xfrm>
                <a:prstGeom prst="ellipse">
                  <a:avLst/>
                </a:prstGeom>
                <a:solidFill>
                  <a:srgbClr val="6AA84F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63" name="Google Shape;163;p21"/>
              <p:cNvSpPr/>
              <p:nvPr/>
            </p:nvSpPr>
            <p:spPr>
              <a:xfrm>
                <a:off x="4041916" y="4318000"/>
                <a:ext cx="90000" cy="90000"/>
              </a:xfrm>
              <a:prstGeom prst="ellipse">
                <a:avLst/>
              </a:prstGeom>
              <a:solidFill>
                <a:srgbClr val="FF99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164" name="Google Shape;164;p21"/>
          <p:cNvCxnSpPr/>
          <p:nvPr/>
        </p:nvCxnSpPr>
        <p:spPr>
          <a:xfrm>
            <a:off x="3634025" y="4321800"/>
            <a:ext cx="32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21"/>
          <p:cNvCxnSpPr/>
          <p:nvPr/>
        </p:nvCxnSpPr>
        <p:spPr>
          <a:xfrm rot="10800000">
            <a:off x="4415800" y="4297538"/>
            <a:ext cx="49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