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9" r:id="rId4"/>
    <p:sldId id="262" r:id="rId5"/>
    <p:sldId id="258" r:id="rId6"/>
    <p:sldId id="263" r:id="rId7"/>
    <p:sldId id="264" r:id="rId8"/>
    <p:sldId id="260" r:id="rId9"/>
    <p:sldId id="265" r:id="rId10"/>
    <p:sldId id="266" r:id="rId11"/>
    <p:sldId id="268" r:id="rId12"/>
    <p:sldId id="269" r:id="rId13"/>
    <p:sldId id="267" r:id="rId14"/>
    <p:sldId id="261"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446"/>
    <a:srgbClr val="FFF1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89785" autoAdjust="0"/>
  </p:normalViewPr>
  <p:slideViewPr>
    <p:cSldViewPr>
      <p:cViewPr varScale="1">
        <p:scale>
          <a:sx n="217" d="100"/>
          <a:sy n="217" d="100"/>
        </p:scale>
        <p:origin x="280" y="4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44" d="100"/>
          <a:sy n="144" d="100"/>
        </p:scale>
        <p:origin x="-23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BB1441B-CAFA-734F-9848-E5F1393F320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8195" name="Rectangle 3">
            <a:extLst>
              <a:ext uri="{FF2B5EF4-FFF2-40B4-BE49-F238E27FC236}">
                <a16:creationId xmlns:a16="http://schemas.microsoft.com/office/drawing/2014/main" id="{42E69576-A3EE-A04F-9331-6CD4026FD000}"/>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Osaka" charset="0"/>
              </a:defRPr>
            </a:lvl1pPr>
          </a:lstStyle>
          <a:p>
            <a:pPr>
              <a:defRPr/>
            </a:pPr>
            <a:endParaRPr lang="en-US" altLang="en-US"/>
          </a:p>
        </p:txBody>
      </p:sp>
      <p:sp>
        <p:nvSpPr>
          <p:cNvPr id="8196" name="Rectangle 4">
            <a:extLst>
              <a:ext uri="{FF2B5EF4-FFF2-40B4-BE49-F238E27FC236}">
                <a16:creationId xmlns:a16="http://schemas.microsoft.com/office/drawing/2014/main" id="{79153F82-1556-8F4C-94C4-A9FB6003898B}"/>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8197" name="Rectangle 5">
            <a:extLst>
              <a:ext uri="{FF2B5EF4-FFF2-40B4-BE49-F238E27FC236}">
                <a16:creationId xmlns:a16="http://schemas.microsoft.com/office/drawing/2014/main" id="{84BE57DD-A681-034A-9EF0-30C35F4C1FB7}"/>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Arial" charset="0"/>
                <a:ea typeface="Osaka" charset="0"/>
              </a:defRPr>
            </a:lvl1pPr>
          </a:lstStyle>
          <a:p>
            <a:pPr>
              <a:defRPr/>
            </a:pPr>
            <a:fld id="{58567B77-E915-624D-83FA-267A5A2BD0F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12:39:40.168"/>
    </inkml:context>
    <inkml:brush xml:id="br0">
      <inkml:brushProperty name="width" value="0.05" units="cm"/>
      <inkml:brushProperty name="height" value="0.05" units="cm"/>
      <inkml:brushProperty name="color" value="#F6630D"/>
    </inkml:brush>
  </inkml:definitions>
  <inkml:trace contextRef="#ctx0" brushRef="#br0">22 0 24575,'0'6'0,"0"-1"0,-1-1 0,1 1 0,-1 1 0,1 1 0,-1 1 0,1-1 0,-1 0 0,1 0 0,-1 1 0,-1 0 0,1 1 0,0-2 0,0 0 0,0 0 0,1 1 0,-1 0 0,0 2 0,0-1 0,0-2 0,1 0 0,-1-2 0,1 0 0,-1 1 0,1 0 0,-1 0 0,1 1 0,-1-1 0,1 1 0,0-2 0,-1 0 0,1 0 0,0-1 0,0-1 0,-1-2 0,1 0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12:39:43.786"/>
    </inkml:context>
    <inkml:brush xml:id="br0">
      <inkml:brushProperty name="width" value="0.05" units="cm"/>
      <inkml:brushProperty name="height" value="0.05" units="cm"/>
      <inkml:brushProperty name="color" value="#F6630D"/>
    </inkml:brush>
  </inkml:definitions>
  <inkml:trace contextRef="#ctx0" brushRef="#br0">45 8 24575,'6'-2'0,"0"1"0,0-1 0,-1 1 0,-1 1 0,0-1 0,-1 1 0,0-1 0,-1 1 0,0 0 0,2 0 0,0 0 0,1 0 0,-1 0 0,0 0 0,0 1 0,1-1 0,-1 1 0,-1 0 0,0-1 0,0 0 0,-1 1 0,0-1 0,0 1 0,-1 1 0,0 0 0,1 2 0,0 3 0,0 2 0,0 1 0,0 1 0,0-3 0,-1-2 0,-1 0 0,0 0 0,0 0 0,-1 0 0,0-1 0,0 1 0,-1 0 0,0 1 0,1 0 0,-2 1 0,-1 0 0,0-1 0,-2 2 0,-1-1 0,0 0 0,-1-2 0,-1 0 0,-1 0 0,1 0 0,0-1 0,2-1 0,-1-1 0,1 0 0,-1 0 0,1 0 0,1 0 0,1-2 0,2 0 0,0 0 0,1 0 0,-2-1 0,1 1 0,0 0 0,11-3 0,1 0 0,11 0 0,-1 0 0,1 1 0,-2 0 0,-4 0 0,-3 1 0,-2 0 0,-3 0 0,0 0 0,1 0 0,1 0 0,-1 0 0,-1 0 0,-1 1 0,-2-1 0,0 0 0,1 0 0,3 0 0,1 1 0,-1-1 0,-1 0 0,-3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12:39:46.668"/>
    </inkml:context>
    <inkml:brush xml:id="br0">
      <inkml:brushProperty name="width" value="0.05" units="cm"/>
      <inkml:brushProperty name="height" value="0.05" units="cm"/>
      <inkml:brushProperty name="color" value="#F6630D"/>
    </inkml:brush>
  </inkml:definitions>
  <inkml:trace contextRef="#ctx0" brushRef="#br0">25 27 24575,'6'-5'0,"1"0"0,-1 0 0,0 1 0,0 1 0,0 1 0,0 1 0,-1 0 0,-1 0 0,1 2 0,5-1 0,6 2 0,9 2 0,2 0 0,-5 0 0,-9-1 0,-8-1 0,-4-1 0,-1 2 0,1 2 0,0 3 0,-1 2 0,-1 1 0,0-1 0,-1-1 0,0-1 0,-2-1 0,-3 0 0,-1-1 0,-4-1 0,-4 0 0,-6-1 0,-3-1 0,-2 0 0,5-2 0,6 0 0,11 0 0,5-1 0,6 1 0,3-1 0,4 1 0,1 1 0,3-1 0,-3 1 0,-5-1 0,-5 0 0,-3 0 0,0 1 0,1 2 0,1 2 0,0 0 0,-1 0 0,-1-1 0,0-1 0,0-1 0,0 0 0,-1-1 0,0 1 0,0 2 0,0 1 0,0-1 0,0 0 0,0 0 0,-1-2 0,0 2 0,1-2 0,0 1 0,0 0 0,-1 0 0,0 2 0,0 0 0,0-1 0,0 0 0,1-2 0,-2 0 0,0 0 0,-2 1 0,0-2 0,1 1 0,0-1 0,-1 0 0,-2 0 0,-2 0 0,-2 0 0,0-1 0,-1-1 0,0 0 0,-2 0 0,0 0 0,3-1 0,3 0 0,3 0 0,3 0 0,0 0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E4AFA39-3BEF-5F47-B6E7-7F49D1386F4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6147" name="Rectangle 3">
            <a:extLst>
              <a:ext uri="{FF2B5EF4-FFF2-40B4-BE49-F238E27FC236}">
                <a16:creationId xmlns:a16="http://schemas.microsoft.com/office/drawing/2014/main" id="{5DFCC953-D0CE-884E-BC5B-C74BF8984D1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Osaka" charset="0"/>
              </a:defRPr>
            </a:lvl1pPr>
          </a:lstStyle>
          <a:p>
            <a:pPr>
              <a:defRPr/>
            </a:pPr>
            <a:endParaRPr lang="en-US" altLang="en-US"/>
          </a:p>
        </p:txBody>
      </p:sp>
      <p:sp>
        <p:nvSpPr>
          <p:cNvPr id="6148" name="Rectangle 4">
            <a:extLst>
              <a:ext uri="{FF2B5EF4-FFF2-40B4-BE49-F238E27FC236}">
                <a16:creationId xmlns:a16="http://schemas.microsoft.com/office/drawing/2014/main" id="{EF070B2C-CC60-2F4B-BB59-37B8EFEBE6C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8A376257-4EAE-994C-BDC1-CEAA92C600C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id="{252AF037-910D-E943-8824-E7C9062EE8D8}"/>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6151" name="Rectangle 7">
            <a:extLst>
              <a:ext uri="{FF2B5EF4-FFF2-40B4-BE49-F238E27FC236}">
                <a16:creationId xmlns:a16="http://schemas.microsoft.com/office/drawing/2014/main" id="{34BC4C81-ED6D-D24A-A798-3C3C43EF75F2}"/>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Arial" charset="0"/>
                <a:ea typeface="Osaka" charset="0"/>
              </a:defRPr>
            </a:lvl1pPr>
          </a:lstStyle>
          <a:p>
            <a:pPr>
              <a:defRPr/>
            </a:pPr>
            <a:fld id="{DD32FE92-180F-AB42-A5A7-EC0C181102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Osaka" charset="0"/>
        <a:cs typeface="+mn-cs"/>
      </a:defRPr>
    </a:lvl1pPr>
    <a:lvl2pPr marL="457200" algn="l" rtl="0" eaLnBrk="0" fontAlgn="base" hangingPunct="0">
      <a:spcBef>
        <a:spcPct val="30000"/>
      </a:spcBef>
      <a:spcAft>
        <a:spcPct val="0"/>
      </a:spcAft>
      <a:defRPr sz="1200" kern="1200">
        <a:solidFill>
          <a:schemeClr val="tx1"/>
        </a:solidFill>
        <a:latin typeface="Arial" charset="0"/>
        <a:ea typeface="Osaka" charset="0"/>
        <a:cs typeface="+mn-cs"/>
      </a:defRPr>
    </a:lvl2pPr>
    <a:lvl3pPr marL="914400" algn="l" rtl="0" eaLnBrk="0" fontAlgn="base" hangingPunct="0">
      <a:spcBef>
        <a:spcPct val="30000"/>
      </a:spcBef>
      <a:spcAft>
        <a:spcPct val="0"/>
      </a:spcAft>
      <a:defRPr sz="1200" kern="1200">
        <a:solidFill>
          <a:schemeClr val="tx1"/>
        </a:solidFill>
        <a:latin typeface="Arial" charset="0"/>
        <a:ea typeface="Osaka"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Osaka"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Osaka"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6A9D50-76C3-3947-9F3E-EAB57B5372FD}"/>
              </a:ext>
            </a:extLst>
          </p:cNvPr>
          <p:cNvSpPr>
            <a:spLocks noGrp="1" noChangeArrowheads="1"/>
          </p:cNvSpPr>
          <p:nvPr>
            <p:ph type="sldNum" sz="quarter" idx="5"/>
          </p:nvPr>
        </p:nvSpPr>
        <p:spPr/>
        <p:txBody>
          <a:bodyPr/>
          <a:lstStyle/>
          <a:p>
            <a:pPr>
              <a:defRPr/>
            </a:pPr>
            <a:fld id="{4096914A-09CB-8845-8271-B0AE9A69C2A4}" type="slidenum">
              <a:rPr lang="en-US" altLang="en-US"/>
              <a:pPr>
                <a:defRPr/>
              </a:pPr>
              <a:t>1</a:t>
            </a:fld>
            <a:endParaRPr lang="en-US" altLang="en-US"/>
          </a:p>
        </p:txBody>
      </p:sp>
      <p:sp>
        <p:nvSpPr>
          <p:cNvPr id="10242" name="Rectangle 2">
            <a:extLst>
              <a:ext uri="{FF2B5EF4-FFF2-40B4-BE49-F238E27FC236}">
                <a16:creationId xmlns:a16="http://schemas.microsoft.com/office/drawing/2014/main" id="{2AEF2285-38DB-B44A-9CE2-A336EDB07502}"/>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A287A3E3-1103-B943-BBD3-F432530D3126}"/>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959E1-D552-17E5-A270-875827FABEE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9372234-3961-E8A1-C648-45272A44A033}"/>
              </a:ext>
            </a:extLst>
          </p:cNvPr>
          <p:cNvSpPr>
            <a:spLocks noGrp="1" noChangeArrowheads="1"/>
          </p:cNvSpPr>
          <p:nvPr>
            <p:ph type="sldNum" sz="quarter" idx="5"/>
          </p:nvPr>
        </p:nvSpPr>
        <p:spPr/>
        <p:txBody>
          <a:bodyPr/>
          <a:lstStyle/>
          <a:p>
            <a:pPr>
              <a:defRPr/>
            </a:pPr>
            <a:fld id="{781F3CA7-8E8B-5445-8D7A-6D3BD2A3EE3B}" type="slidenum">
              <a:rPr lang="en-US" altLang="en-US"/>
              <a:pPr>
                <a:defRPr/>
              </a:pPr>
              <a:t>10</a:t>
            </a:fld>
            <a:endParaRPr lang="en-US" altLang="en-US"/>
          </a:p>
        </p:txBody>
      </p:sp>
      <p:sp>
        <p:nvSpPr>
          <p:cNvPr id="7170" name="Rectangle 2">
            <a:extLst>
              <a:ext uri="{FF2B5EF4-FFF2-40B4-BE49-F238E27FC236}">
                <a16:creationId xmlns:a16="http://schemas.microsoft.com/office/drawing/2014/main" id="{3CF6B7DD-7512-91B6-DA29-0337D7D26CEF}"/>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87BC60BA-F31E-A291-FDFC-787CDFC6EE08}"/>
              </a:ext>
            </a:extLst>
          </p:cNvPr>
          <p:cNvSpPr>
            <a:spLocks noGrp="1" noChangeArrowheads="1"/>
          </p:cNvSpPr>
          <p:nvPr>
            <p:ph type="body" idx="1"/>
          </p:nvPr>
        </p:nvSpPr>
        <p:spPr/>
        <p:txBody>
          <a:bodyPr/>
          <a:lstStyle/>
          <a:p>
            <a:pPr eaLnBrk="1" hangingPunct="1">
              <a:defRPr/>
            </a:pPr>
            <a:r>
              <a:rPr lang="en-US" altLang="en-US" dirty="0"/>
              <a:t>A more comprehensive view is Graph view. This visualize all the dependencies in your DAG and the current statuses for the selected run</a:t>
            </a:r>
          </a:p>
        </p:txBody>
      </p:sp>
    </p:spTree>
    <p:extLst>
      <p:ext uri="{BB962C8B-B14F-4D97-AF65-F5344CB8AC3E}">
        <p14:creationId xmlns:p14="http://schemas.microsoft.com/office/powerpoint/2010/main" val="231696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85F6-6DC1-F4EB-DC9C-5C7B37F2A51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35BF2EA-855F-5439-6C7E-A76249E98D62}"/>
              </a:ext>
            </a:extLst>
          </p:cNvPr>
          <p:cNvSpPr>
            <a:spLocks noGrp="1" noChangeArrowheads="1"/>
          </p:cNvSpPr>
          <p:nvPr>
            <p:ph type="sldNum" sz="quarter" idx="5"/>
          </p:nvPr>
        </p:nvSpPr>
        <p:spPr/>
        <p:txBody>
          <a:bodyPr/>
          <a:lstStyle/>
          <a:p>
            <a:pPr>
              <a:defRPr/>
            </a:pPr>
            <a:fld id="{781F3CA7-8E8B-5445-8D7A-6D3BD2A3EE3B}" type="slidenum">
              <a:rPr lang="en-US" altLang="en-US"/>
              <a:pPr>
                <a:defRPr/>
              </a:pPr>
              <a:t>11</a:t>
            </a:fld>
            <a:endParaRPr lang="en-US" altLang="en-US"/>
          </a:p>
        </p:txBody>
      </p:sp>
      <p:sp>
        <p:nvSpPr>
          <p:cNvPr id="7170" name="Rectangle 2">
            <a:extLst>
              <a:ext uri="{FF2B5EF4-FFF2-40B4-BE49-F238E27FC236}">
                <a16:creationId xmlns:a16="http://schemas.microsoft.com/office/drawing/2014/main" id="{82798A41-F85B-579D-D919-5738114F999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F61AE77-BAC8-0D27-C438-A2FF0A17A452}"/>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11409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85F6-6DC1-F4EB-DC9C-5C7B37F2A51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35BF2EA-855F-5439-6C7E-A76249E98D62}"/>
              </a:ext>
            </a:extLst>
          </p:cNvPr>
          <p:cNvSpPr>
            <a:spLocks noGrp="1" noChangeArrowheads="1"/>
          </p:cNvSpPr>
          <p:nvPr>
            <p:ph type="sldNum" sz="quarter" idx="5"/>
          </p:nvPr>
        </p:nvSpPr>
        <p:spPr/>
        <p:txBody>
          <a:bodyPr/>
          <a:lstStyle/>
          <a:p>
            <a:pPr>
              <a:defRPr/>
            </a:pPr>
            <a:fld id="{781F3CA7-8E8B-5445-8D7A-6D3BD2A3EE3B}" type="slidenum">
              <a:rPr lang="en-US" altLang="en-US"/>
              <a:pPr>
                <a:defRPr/>
              </a:pPr>
              <a:t>12</a:t>
            </a:fld>
            <a:endParaRPr lang="en-US" altLang="en-US"/>
          </a:p>
        </p:txBody>
      </p:sp>
      <p:sp>
        <p:nvSpPr>
          <p:cNvPr id="7170" name="Rectangle 2">
            <a:extLst>
              <a:ext uri="{FF2B5EF4-FFF2-40B4-BE49-F238E27FC236}">
                <a16:creationId xmlns:a16="http://schemas.microsoft.com/office/drawing/2014/main" id="{82798A41-F85B-579D-D919-5738114F999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F61AE77-BAC8-0D27-C438-A2FF0A17A452}"/>
              </a:ext>
            </a:extLst>
          </p:cNvPr>
          <p:cNvSpPr>
            <a:spLocks noGrp="1" noChangeArrowheads="1"/>
          </p:cNvSpPr>
          <p:nvPr>
            <p:ph type="body" idx="1"/>
          </p:nvPr>
        </p:nvSpPr>
        <p:spPr/>
        <p:txBody>
          <a:bodyPr/>
          <a:lstStyle/>
          <a:p>
            <a:pPr eaLnBrk="1" hangingPunct="1">
              <a:defRPr/>
            </a:pPr>
            <a:endParaRPr lang="en-US" altLang="en-US" dirty="0"/>
          </a:p>
        </p:txBody>
      </p:sp>
    </p:spTree>
    <p:extLst>
      <p:ext uri="{BB962C8B-B14F-4D97-AF65-F5344CB8AC3E}">
        <p14:creationId xmlns:p14="http://schemas.microsoft.com/office/powerpoint/2010/main" val="2926131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5BEED-1B25-E374-0B2E-1D0369C8FFA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003CDEAE-ED0B-A4B7-2873-9D59BADBFC17}"/>
              </a:ext>
            </a:extLst>
          </p:cNvPr>
          <p:cNvSpPr>
            <a:spLocks noGrp="1" noChangeArrowheads="1"/>
          </p:cNvSpPr>
          <p:nvPr>
            <p:ph type="sldNum" sz="quarter" idx="5"/>
          </p:nvPr>
        </p:nvSpPr>
        <p:spPr/>
        <p:txBody>
          <a:bodyPr/>
          <a:lstStyle/>
          <a:p>
            <a:pPr>
              <a:defRPr/>
            </a:pPr>
            <a:fld id="{781F3CA7-8E8B-5445-8D7A-6D3BD2A3EE3B}" type="slidenum">
              <a:rPr lang="en-US" altLang="en-US"/>
              <a:pPr>
                <a:defRPr/>
              </a:pPr>
              <a:t>13</a:t>
            </a:fld>
            <a:endParaRPr lang="en-US" altLang="en-US"/>
          </a:p>
        </p:txBody>
      </p:sp>
      <p:sp>
        <p:nvSpPr>
          <p:cNvPr id="7170" name="Rectangle 2">
            <a:extLst>
              <a:ext uri="{FF2B5EF4-FFF2-40B4-BE49-F238E27FC236}">
                <a16:creationId xmlns:a16="http://schemas.microsoft.com/office/drawing/2014/main" id="{FE3D40BF-7708-849A-747A-C808B7ED856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D91CAB74-E0A3-C06C-7AEC-5D3A90B9F88E}"/>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98875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B3244-1978-97D8-0418-BDAB7A14893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3C4C18A-49F1-459F-A97F-B597B1E6BE89}"/>
              </a:ext>
            </a:extLst>
          </p:cNvPr>
          <p:cNvSpPr>
            <a:spLocks noGrp="1" noChangeArrowheads="1"/>
          </p:cNvSpPr>
          <p:nvPr>
            <p:ph type="sldNum" sz="quarter" idx="5"/>
          </p:nvPr>
        </p:nvSpPr>
        <p:spPr/>
        <p:txBody>
          <a:bodyPr/>
          <a:lstStyle/>
          <a:p>
            <a:pPr>
              <a:defRPr/>
            </a:pPr>
            <a:fld id="{781F3CA7-8E8B-5445-8D7A-6D3BD2A3EE3B}" type="slidenum">
              <a:rPr lang="en-US" altLang="en-US"/>
              <a:pPr>
                <a:defRPr/>
              </a:pPr>
              <a:t>14</a:t>
            </a:fld>
            <a:endParaRPr lang="en-US" altLang="en-US"/>
          </a:p>
        </p:txBody>
      </p:sp>
      <p:sp>
        <p:nvSpPr>
          <p:cNvPr id="7170" name="Rectangle 2">
            <a:extLst>
              <a:ext uri="{FF2B5EF4-FFF2-40B4-BE49-F238E27FC236}">
                <a16:creationId xmlns:a16="http://schemas.microsoft.com/office/drawing/2014/main" id="{C431307A-AEAD-568E-6BF7-B7550E8736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0F3443CB-3D64-A6B8-EEDB-C64D126DB5C4}"/>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82251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2DD959-782F-0A4B-AC9C-64CAC32AE8D5}"/>
              </a:ext>
            </a:extLst>
          </p:cNvPr>
          <p:cNvSpPr>
            <a:spLocks noGrp="1" noChangeArrowheads="1"/>
          </p:cNvSpPr>
          <p:nvPr>
            <p:ph type="sldNum" sz="quarter" idx="5"/>
          </p:nvPr>
        </p:nvSpPr>
        <p:spPr/>
        <p:txBody>
          <a:bodyPr/>
          <a:lstStyle/>
          <a:p>
            <a:pPr>
              <a:defRPr/>
            </a:pPr>
            <a:fld id="{781F3CA7-8E8B-5445-8D7A-6D3BD2A3EE3B}" type="slidenum">
              <a:rPr lang="en-US" altLang="en-US"/>
              <a:pPr>
                <a:defRPr/>
              </a:pPr>
              <a:t>2</a:t>
            </a:fld>
            <a:endParaRPr lang="en-US" altLang="en-US"/>
          </a:p>
        </p:txBody>
      </p:sp>
      <p:sp>
        <p:nvSpPr>
          <p:cNvPr id="7170" name="Rectangle 2">
            <a:extLst>
              <a:ext uri="{FF2B5EF4-FFF2-40B4-BE49-F238E27FC236}">
                <a16:creationId xmlns:a16="http://schemas.microsoft.com/office/drawing/2014/main" id="{C572A238-911E-3946-912A-4B3B5F9613E5}"/>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24B0B73A-F69C-D144-B64B-1B94C339CD8A}"/>
              </a:ext>
            </a:extLst>
          </p:cNvPr>
          <p:cNvSpPr>
            <a:spLocks noGrp="1" noChangeArrowheads="1"/>
          </p:cNvSpPr>
          <p:nvPr>
            <p:ph type="body" idx="1"/>
          </p:nvPr>
        </p:nvSpPr>
        <p:spPr/>
        <p:txBody>
          <a:bodyPr/>
          <a:lstStyle/>
          <a:p>
            <a:pPr eaLnBrk="1" hangingPunct="1">
              <a:defRPr/>
            </a:pP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DA601-64DF-E804-7AD4-E65B6C8BF74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F1795D3-9E96-8A67-D611-01DF9546CB72}"/>
              </a:ext>
            </a:extLst>
          </p:cNvPr>
          <p:cNvSpPr>
            <a:spLocks noGrp="1" noChangeArrowheads="1"/>
          </p:cNvSpPr>
          <p:nvPr>
            <p:ph type="sldNum" sz="quarter" idx="5"/>
          </p:nvPr>
        </p:nvSpPr>
        <p:spPr/>
        <p:txBody>
          <a:bodyPr/>
          <a:lstStyle/>
          <a:p>
            <a:pPr>
              <a:defRPr/>
            </a:pPr>
            <a:fld id="{781F3CA7-8E8B-5445-8D7A-6D3BD2A3EE3B}" type="slidenum">
              <a:rPr lang="en-US" altLang="en-US"/>
              <a:pPr>
                <a:defRPr/>
              </a:pPr>
              <a:t>3</a:t>
            </a:fld>
            <a:endParaRPr lang="en-US" altLang="en-US"/>
          </a:p>
        </p:txBody>
      </p:sp>
      <p:sp>
        <p:nvSpPr>
          <p:cNvPr id="7170" name="Rectangle 2">
            <a:extLst>
              <a:ext uri="{FF2B5EF4-FFF2-40B4-BE49-F238E27FC236}">
                <a16:creationId xmlns:a16="http://schemas.microsoft.com/office/drawing/2014/main" id="{AA97D525-57A8-A897-356A-0261D7379A68}"/>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A71BFD27-7307-D50D-023C-6E0765398F3A}"/>
              </a:ext>
            </a:extLst>
          </p:cNvPr>
          <p:cNvSpPr>
            <a:spLocks noGrp="1" noChangeArrowheads="1"/>
          </p:cNvSpPr>
          <p:nvPr>
            <p:ph type="body" idx="1"/>
          </p:nvPr>
        </p:nvSpPr>
        <p:spPr/>
        <p:txBody>
          <a:bodyPr/>
          <a:lstStyle/>
          <a:p>
            <a:pPr eaLnBrk="1" hangingPunct="1">
              <a:defRPr/>
            </a:pPr>
            <a:r>
              <a:rPr lang="en-US" altLang="en-US" dirty="0"/>
              <a:t>Large and Complex data analysis project involve large and complex workflow. Imagine all the assignments in this course that we have to collect the data ourselves. We have to make request from API, repeat the actions multiple times. Transform, clean, reformat before save into local storage or load onto the cloud, Amazon S3 bucket. Any mistake in between, even if it’s one parameter, one type, or even just a connection error could ruin the whole 3-4 hours of work. Thus, we need a workflow management system. </a:t>
            </a:r>
          </a:p>
        </p:txBody>
      </p:sp>
    </p:spTree>
    <p:extLst>
      <p:ext uri="{BB962C8B-B14F-4D97-AF65-F5344CB8AC3E}">
        <p14:creationId xmlns:p14="http://schemas.microsoft.com/office/powerpoint/2010/main" val="6763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5349A-34BD-D05C-4DB1-2FD4FB20403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6BBADF7-8F06-9A77-2A54-65E867991D33}"/>
              </a:ext>
            </a:extLst>
          </p:cNvPr>
          <p:cNvSpPr>
            <a:spLocks noGrp="1" noChangeArrowheads="1"/>
          </p:cNvSpPr>
          <p:nvPr>
            <p:ph type="sldNum" sz="quarter" idx="5"/>
          </p:nvPr>
        </p:nvSpPr>
        <p:spPr/>
        <p:txBody>
          <a:bodyPr/>
          <a:lstStyle/>
          <a:p>
            <a:pPr>
              <a:defRPr/>
            </a:pPr>
            <a:fld id="{781F3CA7-8E8B-5445-8D7A-6D3BD2A3EE3B}" type="slidenum">
              <a:rPr lang="en-US" altLang="en-US"/>
              <a:pPr>
                <a:defRPr/>
              </a:pPr>
              <a:t>4</a:t>
            </a:fld>
            <a:endParaRPr lang="en-US" altLang="en-US"/>
          </a:p>
        </p:txBody>
      </p:sp>
      <p:sp>
        <p:nvSpPr>
          <p:cNvPr id="7170" name="Rectangle 2">
            <a:extLst>
              <a:ext uri="{FF2B5EF4-FFF2-40B4-BE49-F238E27FC236}">
                <a16:creationId xmlns:a16="http://schemas.microsoft.com/office/drawing/2014/main" id="{BF84C9B8-8A9A-3A5F-38FE-7D8369C7BA7D}"/>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600DE2A-925A-1BAD-0DB2-978F2DFF818B}"/>
              </a:ext>
            </a:extLst>
          </p:cNvPr>
          <p:cNvSpPr>
            <a:spLocks noGrp="1" noChangeArrowheads="1"/>
          </p:cNvSpPr>
          <p:nvPr>
            <p:ph type="body" idx="1"/>
          </p:nvPr>
        </p:nvSpPr>
        <p:spPr/>
        <p:txBody>
          <a:bodyPr/>
          <a:lstStyle/>
          <a:p>
            <a:pPr eaLnBrk="1" hangingPunct="1">
              <a:defRPr/>
            </a:pPr>
            <a:endParaRPr lang="en-US" altLang="en-US" dirty="0"/>
          </a:p>
        </p:txBody>
      </p:sp>
    </p:spTree>
    <p:extLst>
      <p:ext uri="{BB962C8B-B14F-4D97-AF65-F5344CB8AC3E}">
        <p14:creationId xmlns:p14="http://schemas.microsoft.com/office/powerpoint/2010/main" val="386014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74F1D-5211-EEFD-6640-9899D6E95AC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7397130-688C-F143-8590-BB8B7FBB56BD}"/>
              </a:ext>
            </a:extLst>
          </p:cNvPr>
          <p:cNvSpPr>
            <a:spLocks noGrp="1" noChangeArrowheads="1"/>
          </p:cNvSpPr>
          <p:nvPr>
            <p:ph type="sldNum" sz="quarter" idx="5"/>
          </p:nvPr>
        </p:nvSpPr>
        <p:spPr/>
        <p:txBody>
          <a:bodyPr/>
          <a:lstStyle/>
          <a:p>
            <a:pPr>
              <a:defRPr/>
            </a:pPr>
            <a:fld id="{781F3CA7-8E8B-5445-8D7A-6D3BD2A3EE3B}" type="slidenum">
              <a:rPr lang="en-US" altLang="en-US"/>
              <a:pPr>
                <a:defRPr/>
              </a:pPr>
              <a:t>5</a:t>
            </a:fld>
            <a:endParaRPr lang="en-US" altLang="en-US"/>
          </a:p>
        </p:txBody>
      </p:sp>
      <p:sp>
        <p:nvSpPr>
          <p:cNvPr id="7170" name="Rectangle 2">
            <a:extLst>
              <a:ext uri="{FF2B5EF4-FFF2-40B4-BE49-F238E27FC236}">
                <a16:creationId xmlns:a16="http://schemas.microsoft.com/office/drawing/2014/main" id="{2D963954-6076-33F2-7004-86AD268B7DBE}"/>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4E91536-0939-A1C5-262C-4E58577AD041}"/>
              </a:ext>
            </a:extLst>
          </p:cNvPr>
          <p:cNvSpPr>
            <a:spLocks noGrp="1" noChangeArrowheads="1"/>
          </p:cNvSpPr>
          <p:nvPr>
            <p:ph type="body" idx="1"/>
          </p:nvPr>
        </p:nvSpPr>
        <p:spPr/>
        <p:txBody>
          <a:bodyPr/>
          <a:lstStyle/>
          <a:p>
            <a:pPr eaLnBrk="1" hangingPunct="1">
              <a:defRPr/>
            </a:pPr>
            <a:r>
              <a:rPr lang="en-US" altLang="en-US" dirty="0"/>
              <a:t>DAG is the core concept – collecting Tasks together, organized with dependencies and relationships to define the order how they run</a:t>
            </a:r>
          </a:p>
        </p:txBody>
      </p:sp>
    </p:spTree>
    <p:extLst>
      <p:ext uri="{BB962C8B-B14F-4D97-AF65-F5344CB8AC3E}">
        <p14:creationId xmlns:p14="http://schemas.microsoft.com/office/powerpoint/2010/main" val="290502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D477E-0FC8-AC14-9FF5-0B7D6781EF0D}"/>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3277EA95-E5AD-A7A5-C305-F1AAC15C8ABE}"/>
              </a:ext>
            </a:extLst>
          </p:cNvPr>
          <p:cNvSpPr>
            <a:spLocks noGrp="1" noChangeArrowheads="1"/>
          </p:cNvSpPr>
          <p:nvPr>
            <p:ph type="sldNum" sz="quarter" idx="5"/>
          </p:nvPr>
        </p:nvSpPr>
        <p:spPr/>
        <p:txBody>
          <a:bodyPr/>
          <a:lstStyle/>
          <a:p>
            <a:pPr>
              <a:defRPr/>
            </a:pPr>
            <a:fld id="{781F3CA7-8E8B-5445-8D7A-6D3BD2A3EE3B}" type="slidenum">
              <a:rPr lang="en-US" altLang="en-US"/>
              <a:pPr>
                <a:defRPr/>
              </a:pPr>
              <a:t>6</a:t>
            </a:fld>
            <a:endParaRPr lang="en-US" altLang="en-US"/>
          </a:p>
        </p:txBody>
      </p:sp>
      <p:sp>
        <p:nvSpPr>
          <p:cNvPr id="7170" name="Rectangle 2">
            <a:extLst>
              <a:ext uri="{FF2B5EF4-FFF2-40B4-BE49-F238E27FC236}">
                <a16:creationId xmlns:a16="http://schemas.microsoft.com/office/drawing/2014/main" id="{4975DB29-30F5-8D9F-0E7A-B17756A83431}"/>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F5C3B7C-8B50-4E93-DAE6-1FE24442F05F}"/>
              </a:ext>
            </a:extLst>
          </p:cNvPr>
          <p:cNvSpPr>
            <a:spLocks noGrp="1" noChangeArrowheads="1"/>
          </p:cNvSpPr>
          <p:nvPr>
            <p:ph type="body" idx="1"/>
          </p:nvPr>
        </p:nvSpPr>
        <p:spPr/>
        <p:txBody>
          <a:bodyPr/>
          <a:lstStyle/>
          <a:p>
            <a:pPr eaLnBrk="1" hangingPunct="1">
              <a:defRPr/>
            </a:pPr>
            <a:r>
              <a:rPr lang="en-US" altLang="en-US" dirty="0"/>
              <a:t>This is how to implement a Task in DAG. There are 3 ways to define one, this is using a standard constructor</a:t>
            </a:r>
          </a:p>
          <a:p>
            <a:pPr eaLnBrk="1" hangingPunct="1">
              <a:defRPr/>
            </a:pPr>
            <a:r>
              <a:rPr lang="en-US" altLang="en-US" dirty="0"/>
              <a:t>This is how to declare the dependencies and the order of how tasks are run in the DAG. You can do either way</a:t>
            </a:r>
          </a:p>
        </p:txBody>
      </p:sp>
    </p:spTree>
    <p:extLst>
      <p:ext uri="{BB962C8B-B14F-4D97-AF65-F5344CB8AC3E}">
        <p14:creationId xmlns:p14="http://schemas.microsoft.com/office/powerpoint/2010/main" val="175027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63F56-2E1E-AFA9-EB24-2C6ED65FE93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65E24D6-57CA-47E9-2947-DA5750B5BAF1}"/>
              </a:ext>
            </a:extLst>
          </p:cNvPr>
          <p:cNvSpPr>
            <a:spLocks noGrp="1" noChangeArrowheads="1"/>
          </p:cNvSpPr>
          <p:nvPr>
            <p:ph type="sldNum" sz="quarter" idx="5"/>
          </p:nvPr>
        </p:nvSpPr>
        <p:spPr/>
        <p:txBody>
          <a:bodyPr/>
          <a:lstStyle/>
          <a:p>
            <a:pPr>
              <a:defRPr/>
            </a:pPr>
            <a:fld id="{781F3CA7-8E8B-5445-8D7A-6D3BD2A3EE3B}" type="slidenum">
              <a:rPr lang="en-US" altLang="en-US"/>
              <a:pPr>
                <a:defRPr/>
              </a:pPr>
              <a:t>7</a:t>
            </a:fld>
            <a:endParaRPr lang="en-US" altLang="en-US"/>
          </a:p>
        </p:txBody>
      </p:sp>
      <p:sp>
        <p:nvSpPr>
          <p:cNvPr id="7170" name="Rectangle 2">
            <a:extLst>
              <a:ext uri="{FF2B5EF4-FFF2-40B4-BE49-F238E27FC236}">
                <a16:creationId xmlns:a16="http://schemas.microsoft.com/office/drawing/2014/main" id="{62793C29-5C91-9893-0A8A-C651A0D2D4EE}"/>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6C3313F-C05D-2E4E-3A94-3F72895066BC}"/>
              </a:ext>
            </a:extLst>
          </p:cNvPr>
          <p:cNvSpPr>
            <a:spLocks noGrp="1" noChangeArrowheads="1"/>
          </p:cNvSpPr>
          <p:nvPr>
            <p:ph type="body" idx="1"/>
          </p:nvPr>
        </p:nvSpPr>
        <p:spPr/>
        <p:txBody>
          <a:bodyPr/>
          <a:lstStyle/>
          <a:p>
            <a:pPr eaLnBrk="1" hangingPunct="1">
              <a:defRPr/>
            </a:pPr>
            <a:r>
              <a:rPr lang="en-US" altLang="en-US" dirty="0"/>
              <a:t>To run DAG: either trigger manually in the UI or schedule it to run -&gt; recurrence</a:t>
            </a:r>
          </a:p>
          <a:p>
            <a:pPr eaLnBrk="1" hangingPunct="1">
              <a:defRPr/>
            </a:pPr>
            <a:r>
              <a:rPr lang="en-US" altLang="en-US" dirty="0"/>
              <a:t>There should be an </a:t>
            </a:r>
            <a:r>
              <a:rPr lang="en-US" altLang="en-US" dirty="0" err="1"/>
              <a:t>end_date</a:t>
            </a:r>
            <a:r>
              <a:rPr lang="en-US" altLang="en-US" dirty="0"/>
              <a:t> here as DAG is not design for infinite run -&gt; not a streamline platform, need troubleshoot.</a:t>
            </a:r>
          </a:p>
        </p:txBody>
      </p:sp>
    </p:spTree>
    <p:extLst>
      <p:ext uri="{BB962C8B-B14F-4D97-AF65-F5344CB8AC3E}">
        <p14:creationId xmlns:p14="http://schemas.microsoft.com/office/powerpoint/2010/main" val="133175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5F123-8E89-F2FD-2D25-6859C313C14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05AA61B0-CA7E-98B3-9F5F-899217A85F12}"/>
              </a:ext>
            </a:extLst>
          </p:cNvPr>
          <p:cNvSpPr>
            <a:spLocks noGrp="1" noChangeArrowheads="1"/>
          </p:cNvSpPr>
          <p:nvPr>
            <p:ph type="sldNum" sz="quarter" idx="5"/>
          </p:nvPr>
        </p:nvSpPr>
        <p:spPr/>
        <p:txBody>
          <a:bodyPr/>
          <a:lstStyle/>
          <a:p>
            <a:pPr>
              <a:defRPr/>
            </a:pPr>
            <a:fld id="{781F3CA7-8E8B-5445-8D7A-6D3BD2A3EE3B}" type="slidenum">
              <a:rPr lang="en-US" altLang="en-US"/>
              <a:pPr>
                <a:defRPr/>
              </a:pPr>
              <a:t>8</a:t>
            </a:fld>
            <a:endParaRPr lang="en-US" altLang="en-US"/>
          </a:p>
        </p:txBody>
      </p:sp>
      <p:sp>
        <p:nvSpPr>
          <p:cNvPr id="7170" name="Rectangle 2">
            <a:extLst>
              <a:ext uri="{FF2B5EF4-FFF2-40B4-BE49-F238E27FC236}">
                <a16:creationId xmlns:a16="http://schemas.microsoft.com/office/drawing/2014/main" id="{62AFE8F2-F4BE-48B6-100E-99CB4341A542}"/>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D0A847FA-604F-F075-344B-BF91D5B850EF}"/>
              </a:ext>
            </a:extLst>
          </p:cNvPr>
          <p:cNvSpPr>
            <a:spLocks noGrp="1" noChangeArrowheads="1"/>
          </p:cNvSpPr>
          <p:nvPr>
            <p:ph type="body" idx="1"/>
          </p:nvPr>
        </p:nvSpPr>
        <p:spPr/>
        <p:txBody>
          <a:bodyPr/>
          <a:lstStyle/>
          <a:p>
            <a:pPr eaLnBrk="1" hangingPunct="1">
              <a:defRPr/>
            </a:pPr>
            <a:r>
              <a:rPr lang="en-US" altLang="en-US" dirty="0"/>
              <a:t>Grid view</a:t>
            </a:r>
          </a:p>
        </p:txBody>
      </p:sp>
    </p:spTree>
    <p:extLst>
      <p:ext uri="{BB962C8B-B14F-4D97-AF65-F5344CB8AC3E}">
        <p14:creationId xmlns:p14="http://schemas.microsoft.com/office/powerpoint/2010/main" val="2223307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76882-9B8E-C310-5FE9-D1FD0C4972D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9008152-35EE-5622-FB1E-4F2588E8D0AB}"/>
              </a:ext>
            </a:extLst>
          </p:cNvPr>
          <p:cNvSpPr>
            <a:spLocks noGrp="1" noChangeArrowheads="1"/>
          </p:cNvSpPr>
          <p:nvPr>
            <p:ph type="sldNum" sz="quarter" idx="5"/>
          </p:nvPr>
        </p:nvSpPr>
        <p:spPr/>
        <p:txBody>
          <a:bodyPr/>
          <a:lstStyle/>
          <a:p>
            <a:pPr>
              <a:defRPr/>
            </a:pPr>
            <a:fld id="{781F3CA7-8E8B-5445-8D7A-6D3BD2A3EE3B}" type="slidenum">
              <a:rPr lang="en-US" altLang="en-US"/>
              <a:pPr>
                <a:defRPr/>
              </a:pPr>
              <a:t>9</a:t>
            </a:fld>
            <a:endParaRPr lang="en-US" altLang="en-US"/>
          </a:p>
        </p:txBody>
      </p:sp>
      <p:sp>
        <p:nvSpPr>
          <p:cNvPr id="7170" name="Rectangle 2">
            <a:extLst>
              <a:ext uri="{FF2B5EF4-FFF2-40B4-BE49-F238E27FC236}">
                <a16:creationId xmlns:a16="http://schemas.microsoft.com/office/drawing/2014/main" id="{9ECB2ED6-2FE7-B8A8-B7B7-72ADA55B8C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91B9035F-C461-9A02-BAA8-A41595EFBBFA}"/>
              </a:ext>
            </a:extLst>
          </p:cNvPr>
          <p:cNvSpPr>
            <a:spLocks noGrp="1" noChangeArrowheads="1"/>
          </p:cNvSpPr>
          <p:nvPr>
            <p:ph type="body" idx="1"/>
          </p:nvPr>
        </p:nvSpPr>
        <p:spPr/>
        <p:txBody>
          <a:bodyPr/>
          <a:lstStyle/>
          <a:p>
            <a:pPr eaLnBrk="1" hangingPunct="1">
              <a:defRPr/>
            </a:pPr>
            <a:r>
              <a:rPr lang="en-US" altLang="en-US" dirty="0"/>
              <a:t>Each column represents one DAG run. The top bar chart shows how long in total it takes to run the whole set of tasks</a:t>
            </a:r>
          </a:p>
          <a:p>
            <a:pPr eaLnBrk="1" hangingPunct="1">
              <a:defRPr/>
            </a:pPr>
            <a:r>
              <a:rPr lang="en-US" altLang="en-US" dirty="0"/>
              <a:t>Multiple statuses indicate the stage of the task</a:t>
            </a:r>
          </a:p>
        </p:txBody>
      </p:sp>
    </p:spTree>
    <p:extLst>
      <p:ext uri="{BB962C8B-B14F-4D97-AF65-F5344CB8AC3E}">
        <p14:creationId xmlns:p14="http://schemas.microsoft.com/office/powerpoint/2010/main" val="3612472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a:extLst>
              <a:ext uri="{FF2B5EF4-FFF2-40B4-BE49-F238E27FC236}">
                <a16:creationId xmlns:a16="http://schemas.microsoft.com/office/drawing/2014/main" id="{3C18C5C7-2224-134E-BFF3-AD4A023BD3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15">
            <a:extLst>
              <a:ext uri="{FF2B5EF4-FFF2-40B4-BE49-F238E27FC236}">
                <a16:creationId xmlns:a16="http://schemas.microsoft.com/office/drawing/2014/main" id="{BF68F5B2-67E4-7346-A56B-CB4E3C4004FC}"/>
              </a:ext>
            </a:extLst>
          </p:cNvPr>
          <p:cNvSpPr>
            <a:spLocks noChangeArrowheads="1"/>
          </p:cNvSpPr>
          <p:nvPr userDrawn="1"/>
        </p:nvSpPr>
        <p:spPr bwMode="auto">
          <a:xfrm>
            <a:off x="0" y="-76200"/>
            <a:ext cx="9144000" cy="2895600"/>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Osaka" charset="0"/>
            </a:endParaRPr>
          </a:p>
        </p:txBody>
      </p:sp>
      <p:sp>
        <p:nvSpPr>
          <p:cNvPr id="6" name="Rectangle 19">
            <a:extLst>
              <a:ext uri="{FF2B5EF4-FFF2-40B4-BE49-F238E27FC236}">
                <a16:creationId xmlns:a16="http://schemas.microsoft.com/office/drawing/2014/main" id="{6FDD33BB-1393-4947-9406-C8626E861E88}"/>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
        <p:nvSpPr>
          <p:cNvPr id="3075" name="Rectangle 3"/>
          <p:cNvSpPr>
            <a:spLocks noGrp="1" noChangeArrowheads="1"/>
          </p:cNvSpPr>
          <p:nvPr>
            <p:ph type="subTitle" idx="1"/>
          </p:nvPr>
        </p:nvSpPr>
        <p:spPr>
          <a:xfrm>
            <a:off x="685800" y="3200400"/>
            <a:ext cx="7772400" cy="1752600"/>
          </a:xfrm>
        </p:spPr>
        <p:txBody>
          <a:bodyPr/>
          <a:lstStyle>
            <a:lvl1pPr marL="0" indent="0">
              <a:buFont typeface="Wingdings" charset="2"/>
              <a:buNone/>
              <a:defRPr sz="1800">
                <a:solidFill>
                  <a:srgbClr val="CCCCCC"/>
                </a:solidFill>
              </a:defRPr>
            </a:lvl1pPr>
          </a:lstStyle>
          <a:p>
            <a:pPr lvl="0"/>
            <a:r>
              <a:rPr lang="en-US" altLang="en-US" noProof="0" dirty="0"/>
              <a:t>Click to edit Master subtitle style</a:t>
            </a:r>
          </a:p>
        </p:txBody>
      </p:sp>
      <p:sp>
        <p:nvSpPr>
          <p:cNvPr id="3074" name="Rectangle 2"/>
          <p:cNvSpPr>
            <a:spLocks noGrp="1" noChangeArrowheads="1"/>
          </p:cNvSpPr>
          <p:nvPr>
            <p:ph type="ctrTitle"/>
          </p:nvPr>
        </p:nvSpPr>
        <p:spPr>
          <a:xfrm>
            <a:off x="685800" y="1600200"/>
            <a:ext cx="7772400" cy="1143000"/>
          </a:xfrm>
        </p:spPr>
        <p:txBody>
          <a:bodyPr anchor="ctr"/>
          <a:lstStyle>
            <a:lvl1pPr>
              <a:defRPr>
                <a:solidFill>
                  <a:schemeClr val="bg1"/>
                </a:solidFill>
              </a:defRPr>
            </a:lvl1pPr>
          </a:lstStyle>
          <a:p>
            <a:pPr lvl="0"/>
            <a:r>
              <a:rPr lang="en-US" altLang="en-US" noProof="0" dirty="0"/>
              <a:t>Click to edit Master title style</a:t>
            </a:r>
          </a:p>
        </p:txBody>
      </p:sp>
    </p:spTree>
    <p:extLst>
      <p:ext uri="{BB962C8B-B14F-4D97-AF65-F5344CB8AC3E}">
        <p14:creationId xmlns:p14="http://schemas.microsoft.com/office/powerpoint/2010/main" val="354236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F74916-539A-5E49-889F-2113EA4F4043}"/>
              </a:ext>
            </a:extLst>
          </p:cNvPr>
          <p:cNvSpPr txBox="1">
            <a:spLocks/>
          </p:cNvSpPr>
          <p:nvPr userDrawn="1"/>
        </p:nvSpPr>
        <p:spPr bwMode="auto">
          <a:xfrm>
            <a:off x="6477000" y="730250"/>
            <a:ext cx="2303463"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ea typeface="Osaka" charset="0"/>
              </a:defRPr>
            </a:lvl2pPr>
            <a:lvl3pPr algn="l" rtl="0" eaLnBrk="0" fontAlgn="base" hangingPunct="0">
              <a:spcBef>
                <a:spcPct val="0"/>
              </a:spcBef>
              <a:spcAft>
                <a:spcPct val="0"/>
              </a:spcAft>
              <a:defRPr sz="2400">
                <a:solidFill>
                  <a:schemeClr val="tx1"/>
                </a:solidFill>
                <a:latin typeface="Arial" charset="0"/>
                <a:ea typeface="Osaka" charset="0"/>
              </a:defRPr>
            </a:lvl3pPr>
            <a:lvl4pPr algn="l" rtl="0" eaLnBrk="0" fontAlgn="base" hangingPunct="0">
              <a:spcBef>
                <a:spcPct val="0"/>
              </a:spcBef>
              <a:spcAft>
                <a:spcPct val="0"/>
              </a:spcAft>
              <a:defRPr sz="2400">
                <a:solidFill>
                  <a:schemeClr val="tx1"/>
                </a:solidFill>
                <a:latin typeface="Arial" charset="0"/>
                <a:ea typeface="Osaka" charset="0"/>
              </a:defRPr>
            </a:lvl4pPr>
            <a:lvl5pPr algn="l" rtl="0" eaLnBrk="0" fontAlgn="base" hangingPunct="0">
              <a:spcBef>
                <a:spcPct val="0"/>
              </a:spcBef>
              <a:spcAft>
                <a:spcPct val="0"/>
              </a:spcAft>
              <a:defRPr sz="2400">
                <a:solidFill>
                  <a:schemeClr val="tx1"/>
                </a:solidFill>
                <a:latin typeface="Arial" charset="0"/>
                <a:ea typeface="Osaka" charset="0"/>
              </a:defRPr>
            </a:lvl5pPr>
            <a:lvl6pPr marL="457200" algn="l" rtl="0" fontAlgn="base">
              <a:spcBef>
                <a:spcPct val="0"/>
              </a:spcBef>
              <a:spcAft>
                <a:spcPct val="0"/>
              </a:spcAft>
              <a:defRPr sz="2400">
                <a:solidFill>
                  <a:schemeClr val="tx1"/>
                </a:solidFill>
                <a:latin typeface="Arial" charset="0"/>
                <a:ea typeface="Osaka" charset="0"/>
              </a:defRPr>
            </a:lvl6pPr>
            <a:lvl7pPr marL="914400" algn="l" rtl="0" fontAlgn="base">
              <a:spcBef>
                <a:spcPct val="0"/>
              </a:spcBef>
              <a:spcAft>
                <a:spcPct val="0"/>
              </a:spcAft>
              <a:defRPr sz="2400">
                <a:solidFill>
                  <a:schemeClr val="tx1"/>
                </a:solidFill>
                <a:latin typeface="Arial" charset="0"/>
                <a:ea typeface="Osaka" charset="0"/>
              </a:defRPr>
            </a:lvl7pPr>
            <a:lvl8pPr marL="1371600" algn="l" rtl="0" fontAlgn="base">
              <a:spcBef>
                <a:spcPct val="0"/>
              </a:spcBef>
              <a:spcAft>
                <a:spcPct val="0"/>
              </a:spcAft>
              <a:defRPr sz="2400">
                <a:solidFill>
                  <a:schemeClr val="tx1"/>
                </a:solidFill>
                <a:latin typeface="Arial" charset="0"/>
                <a:ea typeface="Osaka" charset="0"/>
              </a:defRPr>
            </a:lvl8pPr>
            <a:lvl9pPr marL="1828800" algn="l" rtl="0" fontAlgn="base">
              <a:spcBef>
                <a:spcPct val="0"/>
              </a:spcBef>
              <a:spcAft>
                <a:spcPct val="0"/>
              </a:spcAft>
              <a:defRPr sz="2400">
                <a:solidFill>
                  <a:schemeClr val="tx1"/>
                </a:solidFill>
                <a:latin typeface="Arial" charset="0"/>
                <a:ea typeface="Osaka" charset="0"/>
              </a:defRPr>
            </a:lvl9pPr>
          </a:lstStyle>
          <a:p>
            <a:pPr>
              <a:defRPr/>
            </a:pPr>
            <a:r>
              <a:rPr lang="en-US" dirty="0"/>
              <a:t>Click to edit Master title style</a:t>
            </a:r>
          </a:p>
        </p:txBody>
      </p:sp>
      <p:sp>
        <p:nvSpPr>
          <p:cNvPr id="6" name="Content Placeholder 2">
            <a:extLst>
              <a:ext uri="{FF2B5EF4-FFF2-40B4-BE49-F238E27FC236}">
                <a16:creationId xmlns:a16="http://schemas.microsoft.com/office/drawing/2014/main" id="{3E2AEFCB-C68A-6E4C-A694-D3E08A64CC5F}"/>
              </a:ext>
            </a:extLst>
          </p:cNvPr>
          <p:cNvSpPr>
            <a:spLocks noGrp="1"/>
          </p:cNvSpPr>
          <p:nvPr>
            <p:ph idx="12"/>
          </p:nvPr>
        </p:nvSpPr>
        <p:spPr>
          <a:xfrm>
            <a:off x="609599" y="729512"/>
            <a:ext cx="5638801" cy="49854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EE58E2A8-EEC8-4C4F-9475-A69FDB4010CB}"/>
              </a:ext>
            </a:extLst>
          </p:cNvPr>
          <p:cNvSpPr>
            <a:spLocks noGrp="1" noChangeArrowheads="1"/>
          </p:cNvSpPr>
          <p:nvPr>
            <p:ph type="ftr" sz="quarter" idx="13"/>
          </p:nvPr>
        </p:nvSpPr>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BE87F283-4974-7D49-B446-25EDA566260C}"/>
              </a:ext>
            </a:extLst>
          </p:cNvPr>
          <p:cNvSpPr>
            <a:spLocks noGrp="1" noChangeArrowheads="1"/>
          </p:cNvSpPr>
          <p:nvPr>
            <p:ph type="dt" sz="half" idx="14"/>
          </p:nvPr>
        </p:nvSpPr>
        <p:spPr/>
        <p:txBody>
          <a:bodyPr/>
          <a:lstStyle>
            <a:lvl1pPr>
              <a:defRPr/>
            </a:lvl1pPr>
          </a:lstStyle>
          <a:p>
            <a:pPr>
              <a:defRPr/>
            </a:pPr>
            <a:r>
              <a:rPr lang="en-US" altLang="en-US"/>
              <a:t>2/3/08  </a:t>
            </a:r>
            <a:fld id="{DDA3C5DD-9D3A-854C-A461-E173D94B9D92}" type="slidenum">
              <a:rPr lang="en-US" altLang="en-US"/>
              <a:pPr>
                <a:defRPr/>
              </a:pPr>
              <a:t>‹#›</a:t>
            </a:fld>
            <a:endParaRPr lang="en-US" altLang="en-US" baseline="0"/>
          </a:p>
        </p:txBody>
      </p:sp>
    </p:spTree>
    <p:extLst>
      <p:ext uri="{BB962C8B-B14F-4D97-AF65-F5344CB8AC3E}">
        <p14:creationId xmlns:p14="http://schemas.microsoft.com/office/powerpoint/2010/main" val="25307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B2A0010D-2BEA-914B-980A-4605BF1AA2A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28878EDD-7BD9-AA40-97A6-17BB7FCD9989}"/>
              </a:ext>
            </a:extLst>
          </p:cNvPr>
          <p:cNvSpPr>
            <a:spLocks noGrp="1" noChangeArrowheads="1"/>
          </p:cNvSpPr>
          <p:nvPr>
            <p:ph type="dt" sz="half" idx="11"/>
          </p:nvPr>
        </p:nvSpPr>
        <p:spPr>
          <a:ln/>
        </p:spPr>
        <p:txBody>
          <a:bodyPr/>
          <a:lstStyle>
            <a:lvl1pPr>
              <a:defRPr/>
            </a:lvl1pPr>
          </a:lstStyle>
          <a:p>
            <a:pPr>
              <a:defRPr/>
            </a:pPr>
            <a:r>
              <a:rPr lang="en-US" altLang="en-US"/>
              <a:t>2/3/08  </a:t>
            </a:r>
            <a:fld id="{974BEB2B-58CC-EA48-9AEF-C37A7DD0A741}" type="slidenum">
              <a:rPr lang="en-US" altLang="en-US"/>
              <a:pPr>
                <a:defRPr/>
              </a:pPr>
              <a:t>‹#›</a:t>
            </a:fld>
            <a:endParaRPr lang="en-US" altLang="en-US" baseline="0"/>
          </a:p>
        </p:txBody>
      </p:sp>
    </p:spTree>
    <p:extLst>
      <p:ext uri="{BB962C8B-B14F-4D97-AF65-F5344CB8AC3E}">
        <p14:creationId xmlns:p14="http://schemas.microsoft.com/office/powerpoint/2010/main" val="90731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6F14288C-E590-6D4D-BD6A-28BDACE7569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E3B8C453-67FD-DE4E-8435-2112239D3BF4}"/>
              </a:ext>
            </a:extLst>
          </p:cNvPr>
          <p:cNvSpPr>
            <a:spLocks noGrp="1" noChangeArrowheads="1"/>
          </p:cNvSpPr>
          <p:nvPr>
            <p:ph type="dt" sz="half" idx="11"/>
          </p:nvPr>
        </p:nvSpPr>
        <p:spPr>
          <a:ln/>
        </p:spPr>
        <p:txBody>
          <a:bodyPr/>
          <a:lstStyle>
            <a:lvl1pPr>
              <a:defRPr/>
            </a:lvl1pPr>
          </a:lstStyle>
          <a:p>
            <a:pPr>
              <a:defRPr/>
            </a:pPr>
            <a:r>
              <a:rPr lang="en-US" altLang="en-US"/>
              <a:t>2/3/08  </a:t>
            </a:r>
            <a:fld id="{26A18AC9-35C2-C844-A9C8-711B884A04D2}" type="slidenum">
              <a:rPr lang="en-US" altLang="en-US"/>
              <a:pPr>
                <a:defRPr/>
              </a:pPr>
              <a:t>‹#›</a:t>
            </a:fld>
            <a:endParaRPr lang="en-US" altLang="en-US" baseline="0"/>
          </a:p>
        </p:txBody>
      </p:sp>
    </p:spTree>
    <p:extLst>
      <p:ext uri="{BB962C8B-B14F-4D97-AF65-F5344CB8AC3E}">
        <p14:creationId xmlns:p14="http://schemas.microsoft.com/office/powerpoint/2010/main" val="375890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8834D0AB-14E3-C048-AE34-2C1CD2FDEDD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03A6881B-076C-264A-9223-83F88AB57D6B}"/>
              </a:ext>
            </a:extLst>
          </p:cNvPr>
          <p:cNvSpPr>
            <a:spLocks noGrp="1" noChangeArrowheads="1"/>
          </p:cNvSpPr>
          <p:nvPr>
            <p:ph type="dt" sz="half" idx="11"/>
          </p:nvPr>
        </p:nvSpPr>
        <p:spPr>
          <a:ln/>
        </p:spPr>
        <p:txBody>
          <a:bodyPr/>
          <a:lstStyle>
            <a:lvl1pPr>
              <a:defRPr/>
            </a:lvl1pPr>
          </a:lstStyle>
          <a:p>
            <a:pPr>
              <a:defRPr/>
            </a:pPr>
            <a:r>
              <a:rPr lang="en-US" altLang="en-US"/>
              <a:t>2/3/08  </a:t>
            </a:r>
            <a:fld id="{A948A393-D4A7-B74D-8221-64887C7AE610}" type="slidenum">
              <a:rPr lang="en-US" altLang="en-US"/>
              <a:pPr>
                <a:defRPr/>
              </a:pPr>
              <a:t>‹#›</a:t>
            </a:fld>
            <a:endParaRPr lang="en-US" altLang="en-US" baseline="0"/>
          </a:p>
        </p:txBody>
      </p:sp>
    </p:spTree>
    <p:extLst>
      <p:ext uri="{BB962C8B-B14F-4D97-AF65-F5344CB8AC3E}">
        <p14:creationId xmlns:p14="http://schemas.microsoft.com/office/powerpoint/2010/main" val="264383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09E82A1-AED5-554A-82AE-D5A1761F42D3}"/>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8" name="Rectangle 18">
            <a:extLst>
              <a:ext uri="{FF2B5EF4-FFF2-40B4-BE49-F238E27FC236}">
                <a16:creationId xmlns:a16="http://schemas.microsoft.com/office/drawing/2014/main" id="{2B447DAA-DAE4-4045-862C-68F11A411CAC}"/>
              </a:ext>
            </a:extLst>
          </p:cNvPr>
          <p:cNvSpPr>
            <a:spLocks noGrp="1" noChangeArrowheads="1"/>
          </p:cNvSpPr>
          <p:nvPr>
            <p:ph type="dt" sz="half" idx="11"/>
          </p:nvPr>
        </p:nvSpPr>
        <p:spPr>
          <a:ln/>
        </p:spPr>
        <p:txBody>
          <a:bodyPr/>
          <a:lstStyle>
            <a:lvl1pPr>
              <a:defRPr/>
            </a:lvl1pPr>
          </a:lstStyle>
          <a:p>
            <a:pPr>
              <a:defRPr/>
            </a:pPr>
            <a:r>
              <a:rPr lang="en-US" altLang="en-US"/>
              <a:t>2/3/08  </a:t>
            </a:r>
            <a:fld id="{3011EBDA-72F6-F047-8348-7DEC043011C2}" type="slidenum">
              <a:rPr lang="en-US" altLang="en-US"/>
              <a:pPr>
                <a:defRPr/>
              </a:pPr>
              <a:t>‹#›</a:t>
            </a:fld>
            <a:endParaRPr lang="en-US" altLang="en-US" baseline="0"/>
          </a:p>
        </p:txBody>
      </p:sp>
    </p:spTree>
    <p:extLst>
      <p:ext uri="{BB962C8B-B14F-4D97-AF65-F5344CB8AC3E}">
        <p14:creationId xmlns:p14="http://schemas.microsoft.com/office/powerpoint/2010/main" val="265127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71926CDC-00B8-4B48-9EEE-63277DEAED3C}"/>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4" name="Rectangle 18">
            <a:extLst>
              <a:ext uri="{FF2B5EF4-FFF2-40B4-BE49-F238E27FC236}">
                <a16:creationId xmlns:a16="http://schemas.microsoft.com/office/drawing/2014/main" id="{D2D384BF-CC1C-4A44-927F-B8F70582ABEB}"/>
              </a:ext>
            </a:extLst>
          </p:cNvPr>
          <p:cNvSpPr>
            <a:spLocks noGrp="1" noChangeArrowheads="1"/>
          </p:cNvSpPr>
          <p:nvPr>
            <p:ph type="dt" sz="half" idx="11"/>
          </p:nvPr>
        </p:nvSpPr>
        <p:spPr>
          <a:ln/>
        </p:spPr>
        <p:txBody>
          <a:bodyPr/>
          <a:lstStyle>
            <a:lvl1pPr>
              <a:defRPr/>
            </a:lvl1pPr>
          </a:lstStyle>
          <a:p>
            <a:pPr>
              <a:defRPr/>
            </a:pPr>
            <a:r>
              <a:rPr lang="en-US" altLang="en-US"/>
              <a:t>2/3/08  </a:t>
            </a:r>
            <a:fld id="{4C07DA4A-8BCA-1C43-9DD8-EC9BE5EBEA49}" type="slidenum">
              <a:rPr lang="en-US" altLang="en-US"/>
              <a:pPr>
                <a:defRPr/>
              </a:pPr>
              <a:t>‹#›</a:t>
            </a:fld>
            <a:endParaRPr lang="en-US" altLang="en-US" baseline="0"/>
          </a:p>
        </p:txBody>
      </p:sp>
    </p:spTree>
    <p:extLst>
      <p:ext uri="{BB962C8B-B14F-4D97-AF65-F5344CB8AC3E}">
        <p14:creationId xmlns:p14="http://schemas.microsoft.com/office/powerpoint/2010/main" val="158987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B87FF8E-5086-934F-9124-20F6115D2649}"/>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3" name="Rectangle 18">
            <a:extLst>
              <a:ext uri="{FF2B5EF4-FFF2-40B4-BE49-F238E27FC236}">
                <a16:creationId xmlns:a16="http://schemas.microsoft.com/office/drawing/2014/main" id="{47E91D63-4FD7-6A44-A125-5213AA8613E8}"/>
              </a:ext>
            </a:extLst>
          </p:cNvPr>
          <p:cNvSpPr>
            <a:spLocks noGrp="1" noChangeArrowheads="1"/>
          </p:cNvSpPr>
          <p:nvPr>
            <p:ph type="dt" sz="half" idx="11"/>
          </p:nvPr>
        </p:nvSpPr>
        <p:spPr>
          <a:ln/>
        </p:spPr>
        <p:txBody>
          <a:bodyPr/>
          <a:lstStyle>
            <a:lvl1pPr>
              <a:defRPr/>
            </a:lvl1pPr>
          </a:lstStyle>
          <a:p>
            <a:pPr>
              <a:defRPr/>
            </a:pPr>
            <a:r>
              <a:rPr lang="en-US" altLang="en-US"/>
              <a:t>2/3/08  </a:t>
            </a:r>
            <a:fld id="{41FE893A-2170-5C4E-B6AF-F26905CDD333}" type="slidenum">
              <a:rPr lang="en-US" altLang="en-US"/>
              <a:pPr>
                <a:defRPr/>
              </a:pPr>
              <a:t>‹#›</a:t>
            </a:fld>
            <a:endParaRPr lang="en-US" altLang="en-US" baseline="0"/>
          </a:p>
        </p:txBody>
      </p:sp>
    </p:spTree>
    <p:extLst>
      <p:ext uri="{BB962C8B-B14F-4D97-AF65-F5344CB8AC3E}">
        <p14:creationId xmlns:p14="http://schemas.microsoft.com/office/powerpoint/2010/main" val="128207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7958A930-1A2E-9F41-9C55-27D7718AF7EB}"/>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AAC77557-131D-5841-8FAD-F270F5DDE445}"/>
              </a:ext>
            </a:extLst>
          </p:cNvPr>
          <p:cNvSpPr>
            <a:spLocks noGrp="1" noChangeArrowheads="1"/>
          </p:cNvSpPr>
          <p:nvPr>
            <p:ph type="dt" sz="half" idx="11"/>
          </p:nvPr>
        </p:nvSpPr>
        <p:spPr>
          <a:ln/>
        </p:spPr>
        <p:txBody>
          <a:bodyPr/>
          <a:lstStyle>
            <a:lvl1pPr>
              <a:defRPr/>
            </a:lvl1pPr>
          </a:lstStyle>
          <a:p>
            <a:pPr>
              <a:defRPr/>
            </a:pPr>
            <a:r>
              <a:rPr lang="en-US" altLang="en-US"/>
              <a:t>2/3/08  </a:t>
            </a:r>
            <a:fld id="{9640A902-B6DB-234A-B3D1-9C0503B9102F}" type="slidenum">
              <a:rPr lang="en-US" altLang="en-US"/>
              <a:pPr>
                <a:defRPr/>
              </a:pPr>
              <a:t>‹#›</a:t>
            </a:fld>
            <a:endParaRPr lang="en-US" altLang="en-US" baseline="0"/>
          </a:p>
        </p:txBody>
      </p:sp>
    </p:spTree>
    <p:extLst>
      <p:ext uri="{BB962C8B-B14F-4D97-AF65-F5344CB8AC3E}">
        <p14:creationId xmlns:p14="http://schemas.microsoft.com/office/powerpoint/2010/main" val="420445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5C328291-589A-9242-8B65-1201AEE1F25A}"/>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8C5EAD46-963C-D74F-90B8-8524C9F6FE29}"/>
              </a:ext>
            </a:extLst>
          </p:cNvPr>
          <p:cNvSpPr>
            <a:spLocks noGrp="1" noChangeArrowheads="1"/>
          </p:cNvSpPr>
          <p:nvPr>
            <p:ph type="dt" sz="half" idx="11"/>
          </p:nvPr>
        </p:nvSpPr>
        <p:spPr>
          <a:ln/>
        </p:spPr>
        <p:txBody>
          <a:bodyPr/>
          <a:lstStyle>
            <a:lvl1pPr>
              <a:defRPr/>
            </a:lvl1pPr>
          </a:lstStyle>
          <a:p>
            <a:pPr>
              <a:defRPr/>
            </a:pPr>
            <a:r>
              <a:rPr lang="en-US" altLang="en-US"/>
              <a:t>2/3/08  </a:t>
            </a:r>
            <a:fld id="{51255004-F1AA-C34F-A5F0-C3EEDD9BFDCB}" type="slidenum">
              <a:rPr lang="en-US" altLang="en-US"/>
              <a:pPr>
                <a:defRPr/>
              </a:pPr>
              <a:t>‹#›</a:t>
            </a:fld>
            <a:endParaRPr lang="en-US" altLang="en-US" baseline="0"/>
          </a:p>
        </p:txBody>
      </p:sp>
    </p:spTree>
    <p:extLst>
      <p:ext uri="{BB962C8B-B14F-4D97-AF65-F5344CB8AC3E}">
        <p14:creationId xmlns:p14="http://schemas.microsoft.com/office/powerpoint/2010/main" val="151081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a:extLst>
              <a:ext uri="{FF2B5EF4-FFF2-40B4-BE49-F238E27FC236}">
                <a16:creationId xmlns:a16="http://schemas.microsoft.com/office/drawing/2014/main" id="{C4E12FF0-A1C2-FD47-98B3-69DF868CDAC0}"/>
              </a:ext>
            </a:extLst>
          </p:cNvPr>
          <p:cNvSpPr>
            <a:spLocks noChangeArrowheads="1"/>
          </p:cNvSpPr>
          <p:nvPr userDrawn="1"/>
        </p:nvSpPr>
        <p:spPr bwMode="auto">
          <a:xfrm>
            <a:off x="0" y="-42863"/>
            <a:ext cx="9144000" cy="347663"/>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Osaka" charset="0"/>
            </a:endParaRPr>
          </a:p>
        </p:txBody>
      </p:sp>
      <p:sp>
        <p:nvSpPr>
          <p:cNvPr id="1026" name="Rectangle 2">
            <a:extLst>
              <a:ext uri="{FF2B5EF4-FFF2-40B4-BE49-F238E27FC236}">
                <a16:creationId xmlns:a16="http://schemas.microsoft.com/office/drawing/2014/main" id="{88265B84-3B53-4146-B825-4EBFE4426BC4}"/>
              </a:ext>
            </a:extLst>
          </p:cNvPr>
          <p:cNvSpPr>
            <a:spLocks noGrp="1" noChangeArrowheads="1"/>
          </p:cNvSpPr>
          <p:nvPr>
            <p:ph type="title"/>
          </p:nvPr>
        </p:nvSpPr>
        <p:spPr bwMode="auto">
          <a:xfrm>
            <a:off x="609600" y="762000"/>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7545B3D2-5D92-654D-ABDC-68CA3AC028CA}"/>
              </a:ext>
            </a:extLst>
          </p:cNvPr>
          <p:cNvSpPr>
            <a:spLocks noGrp="1" noChangeArrowheads="1"/>
          </p:cNvSpPr>
          <p:nvPr>
            <p:ph type="body" idx="1"/>
          </p:nvPr>
        </p:nvSpPr>
        <p:spPr bwMode="auto">
          <a:xfrm>
            <a:off x="609600" y="1828800"/>
            <a:ext cx="7924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D719C42-9F8D-F042-9241-9ED587D4ACE6}"/>
              </a:ext>
            </a:extLst>
          </p:cNvPr>
          <p:cNvSpPr>
            <a:spLocks noGrp="1" noChangeArrowheads="1"/>
          </p:cNvSpPr>
          <p:nvPr>
            <p:ph type="ftr" sz="quarter" idx="3"/>
          </p:nvPr>
        </p:nvSpPr>
        <p:spPr bwMode="auto">
          <a:xfrm>
            <a:off x="609600" y="0"/>
            <a:ext cx="510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solidFill>
                  <a:schemeClr val="bg1"/>
                </a:solidFill>
                <a:latin typeface="Arial" charset="0"/>
                <a:ea typeface="Osaka" charset="0"/>
              </a:defRPr>
            </a:lvl1pPr>
          </a:lstStyle>
          <a:p>
            <a:pPr>
              <a:defRPr/>
            </a:pPr>
            <a:r>
              <a:rPr lang="en-US" altLang="en-US"/>
              <a:t>Trustees Presentation</a:t>
            </a:r>
          </a:p>
        </p:txBody>
      </p:sp>
      <p:sp>
        <p:nvSpPr>
          <p:cNvPr id="1036" name="Text Box 12">
            <a:extLst>
              <a:ext uri="{FF2B5EF4-FFF2-40B4-BE49-F238E27FC236}">
                <a16:creationId xmlns:a16="http://schemas.microsoft.com/office/drawing/2014/main" id="{0958E208-11C0-4B47-972D-ADCC74244A46}"/>
              </a:ext>
            </a:extLst>
          </p:cNvPr>
          <p:cNvSpPr txBox="1">
            <a:spLocks noChangeArrowheads="1"/>
          </p:cNvSpPr>
          <p:nvPr userDrawn="1"/>
        </p:nvSpPr>
        <p:spPr bwMode="auto">
          <a:xfrm>
            <a:off x="609600" y="1524000"/>
            <a:ext cx="792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200" b="1">
                <a:solidFill>
                  <a:schemeClr val="bg1"/>
                </a:solidFill>
                <a:latin typeface="Arial" charset="0"/>
                <a:ea typeface="Osaka" charset="0"/>
              </a:rPr>
              <a:t>Boston University</a:t>
            </a:r>
            <a:r>
              <a:rPr lang="en-US" altLang="en-US" sz="1200">
                <a:solidFill>
                  <a:schemeClr val="bg1"/>
                </a:solidFill>
                <a:latin typeface="Arial" charset="0"/>
                <a:ea typeface="Osaka" charset="0"/>
              </a:rPr>
              <a:t> Slideshow Title Goes Here</a:t>
            </a:r>
          </a:p>
        </p:txBody>
      </p:sp>
      <p:pic>
        <p:nvPicPr>
          <p:cNvPr id="1044" name="Picture 20">
            <a:extLst>
              <a:ext uri="{FF2B5EF4-FFF2-40B4-BE49-F238E27FC236}">
                <a16:creationId xmlns:a16="http://schemas.microsoft.com/office/drawing/2014/main" id="{DD62B90E-4628-9E42-8A08-B66432A767A5}"/>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42" name="Rectangle 18">
            <a:extLst>
              <a:ext uri="{FF2B5EF4-FFF2-40B4-BE49-F238E27FC236}">
                <a16:creationId xmlns:a16="http://schemas.microsoft.com/office/drawing/2014/main" id="{048AAB0B-A411-BD43-AEC7-C81A582A4826}"/>
              </a:ext>
            </a:extLst>
          </p:cNvPr>
          <p:cNvSpPr>
            <a:spLocks noGrp="1" noChangeArrowheads="1"/>
          </p:cNvSpPr>
          <p:nvPr>
            <p:ph type="dt" sz="half" idx="2"/>
          </p:nvPr>
        </p:nvSpPr>
        <p:spPr bwMode="auto">
          <a:xfrm>
            <a:off x="8001000" y="762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baseline="30000">
                <a:solidFill>
                  <a:srgbClr val="CCCCCC"/>
                </a:solidFill>
                <a:latin typeface="Arial" charset="0"/>
                <a:ea typeface="Osaka" charset="0"/>
              </a:defRPr>
            </a:lvl1pPr>
          </a:lstStyle>
          <a:p>
            <a:pPr>
              <a:defRPr/>
            </a:pPr>
            <a:r>
              <a:rPr lang="en-US" altLang="en-US"/>
              <a:t>2/3/08  </a:t>
            </a:r>
            <a:fld id="{659701BF-F498-1642-B0AC-60CC0906B7CC}" type="slidenum">
              <a:rPr lang="en-US" altLang="en-US"/>
              <a:pPr>
                <a:defRPr/>
              </a:pPr>
              <a:t>‹#›</a:t>
            </a:fld>
            <a:endParaRPr lang="en-US" altLang="en-US" baseline="0"/>
          </a:p>
        </p:txBody>
      </p:sp>
      <p:sp>
        <p:nvSpPr>
          <p:cNvPr id="1047" name="Rectangle 23">
            <a:extLst>
              <a:ext uri="{FF2B5EF4-FFF2-40B4-BE49-F238E27FC236}">
                <a16:creationId xmlns:a16="http://schemas.microsoft.com/office/drawing/2014/main" id="{99292DDB-239E-8E42-945E-42AAC88F7A9B}"/>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Tree>
  </p:cSld>
  <p:clrMap bg1="lt1" tx1="dk1" bg2="lt2" tx2="dk2" accent1="accent1" accent2="accent2" accent3="accent3" accent4="accent4" accent5="accent5" accent6="accent6" hlink="hlink" folHlink="folHlink"/>
  <p:sldLayoutIdLst>
    <p:sldLayoutId id="214748371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9" r:id="rId10"/>
  </p:sldLayoutIdLst>
  <p:hf sldNum="0" hdr="0"/>
  <p:txStyles>
    <p:title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ea typeface="Osaka" charset="0"/>
        </a:defRPr>
      </a:lvl2pPr>
      <a:lvl3pPr algn="l" rtl="0" eaLnBrk="0" fontAlgn="base" hangingPunct="0">
        <a:spcBef>
          <a:spcPct val="0"/>
        </a:spcBef>
        <a:spcAft>
          <a:spcPct val="0"/>
        </a:spcAft>
        <a:defRPr sz="2400">
          <a:solidFill>
            <a:schemeClr val="tx1"/>
          </a:solidFill>
          <a:latin typeface="Arial" charset="0"/>
          <a:ea typeface="Osaka" charset="0"/>
        </a:defRPr>
      </a:lvl3pPr>
      <a:lvl4pPr algn="l" rtl="0" eaLnBrk="0" fontAlgn="base" hangingPunct="0">
        <a:spcBef>
          <a:spcPct val="0"/>
        </a:spcBef>
        <a:spcAft>
          <a:spcPct val="0"/>
        </a:spcAft>
        <a:defRPr sz="2400">
          <a:solidFill>
            <a:schemeClr val="tx1"/>
          </a:solidFill>
          <a:latin typeface="Arial" charset="0"/>
          <a:ea typeface="Osaka" charset="0"/>
        </a:defRPr>
      </a:lvl4pPr>
      <a:lvl5pPr algn="l" rtl="0" eaLnBrk="0" fontAlgn="base" hangingPunct="0">
        <a:spcBef>
          <a:spcPct val="0"/>
        </a:spcBef>
        <a:spcAft>
          <a:spcPct val="0"/>
        </a:spcAft>
        <a:defRPr sz="2400">
          <a:solidFill>
            <a:schemeClr val="tx1"/>
          </a:solidFill>
          <a:latin typeface="Arial" charset="0"/>
          <a:ea typeface="Osaka" charset="0"/>
        </a:defRPr>
      </a:lvl5pPr>
      <a:lvl6pPr marL="457200" algn="l" rtl="0" fontAlgn="base">
        <a:spcBef>
          <a:spcPct val="0"/>
        </a:spcBef>
        <a:spcAft>
          <a:spcPct val="0"/>
        </a:spcAft>
        <a:defRPr sz="2400">
          <a:solidFill>
            <a:schemeClr val="tx1"/>
          </a:solidFill>
          <a:latin typeface="Arial" charset="0"/>
          <a:ea typeface="Osaka" charset="0"/>
        </a:defRPr>
      </a:lvl6pPr>
      <a:lvl7pPr marL="914400" algn="l" rtl="0" fontAlgn="base">
        <a:spcBef>
          <a:spcPct val="0"/>
        </a:spcBef>
        <a:spcAft>
          <a:spcPct val="0"/>
        </a:spcAft>
        <a:defRPr sz="2400">
          <a:solidFill>
            <a:schemeClr val="tx1"/>
          </a:solidFill>
          <a:latin typeface="Arial" charset="0"/>
          <a:ea typeface="Osaka" charset="0"/>
        </a:defRPr>
      </a:lvl7pPr>
      <a:lvl8pPr marL="1371600" algn="l" rtl="0" fontAlgn="base">
        <a:spcBef>
          <a:spcPct val="0"/>
        </a:spcBef>
        <a:spcAft>
          <a:spcPct val="0"/>
        </a:spcAft>
        <a:defRPr sz="2400">
          <a:solidFill>
            <a:schemeClr val="tx1"/>
          </a:solidFill>
          <a:latin typeface="Arial" charset="0"/>
          <a:ea typeface="Osaka" charset="0"/>
        </a:defRPr>
      </a:lvl8pPr>
      <a:lvl9pPr marL="1828800" algn="l" rtl="0" fontAlgn="base">
        <a:spcBef>
          <a:spcPct val="0"/>
        </a:spcBef>
        <a:spcAft>
          <a:spcPct val="0"/>
        </a:spcAft>
        <a:defRPr sz="2400">
          <a:solidFill>
            <a:schemeClr val="tx1"/>
          </a:solidFill>
          <a:latin typeface="Arial" charset="0"/>
          <a:ea typeface="Osaka" charset="0"/>
        </a:defRPr>
      </a:lvl9pPr>
    </p:titleStyle>
    <p:body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customXml" Target="../ink/ink1.xml"/><Relationship Id="rId12"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customXml" Target="../ink/ink3.xml"/><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svg"/><Relationship Id="rId9" Type="http://schemas.openxmlformats.org/officeDocument/2006/relationships/customXml" Target="../ink/ink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6C0360B-F25F-B041-B8DA-65ECD0945ACF}"/>
              </a:ext>
            </a:extLst>
          </p:cNvPr>
          <p:cNvSpPr>
            <a:spLocks noGrp="1" noChangeArrowheads="1"/>
          </p:cNvSpPr>
          <p:nvPr>
            <p:ph type="ctrTitle"/>
          </p:nvPr>
        </p:nvSpPr>
        <p:spPr/>
        <p:txBody>
          <a:bodyPr/>
          <a:lstStyle/>
          <a:p>
            <a:pPr eaLnBrk="1" hangingPunct="1">
              <a:defRPr/>
            </a:pPr>
            <a:r>
              <a:rPr lang="en-US" altLang="en-US" dirty="0"/>
              <a:t>Apache Airflow and </a:t>
            </a:r>
            <a:br>
              <a:rPr lang="en-US" altLang="en-US" dirty="0"/>
            </a:br>
            <a:r>
              <a:rPr lang="en-US" altLang="en-US" dirty="0"/>
              <a:t>Workflow Management in Predicting Stocks</a:t>
            </a:r>
          </a:p>
        </p:txBody>
      </p:sp>
      <p:sp>
        <p:nvSpPr>
          <p:cNvPr id="4099" name="Rectangle 3">
            <a:extLst>
              <a:ext uri="{FF2B5EF4-FFF2-40B4-BE49-F238E27FC236}">
                <a16:creationId xmlns:a16="http://schemas.microsoft.com/office/drawing/2014/main" id="{00D36AB9-194D-3445-9A04-83B820398E4F}"/>
              </a:ext>
            </a:extLst>
          </p:cNvPr>
          <p:cNvSpPr>
            <a:spLocks noGrp="1" noChangeArrowheads="1"/>
          </p:cNvSpPr>
          <p:nvPr>
            <p:ph type="subTitle" idx="1"/>
          </p:nvPr>
        </p:nvSpPr>
        <p:spPr/>
        <p:txBody>
          <a:bodyPr/>
          <a:lstStyle/>
          <a:p>
            <a:pPr eaLnBrk="1" hangingPunct="1">
              <a:defRPr/>
            </a:pPr>
            <a:r>
              <a:rPr lang="en-US" altLang="en-US" dirty="0"/>
              <a:t>MET CS777 – Term Paper</a:t>
            </a:r>
          </a:p>
          <a:p>
            <a:pPr eaLnBrk="1" hangingPunct="1">
              <a:defRPr/>
            </a:pPr>
            <a:r>
              <a:rPr lang="en-US" altLang="en-US" dirty="0" err="1"/>
              <a:t>Chuong</a:t>
            </a:r>
            <a:r>
              <a:rPr lang="en-US" altLang="en-US" dirty="0"/>
              <a:t> Nguyen – Zhen Cao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8D617-33E5-3F82-467A-4C552F9D96F0}"/>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3D355211-F7DC-4537-F6A7-6CA075AFB236}"/>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6C8C43EA-AFEC-946D-6454-E7670DB381BB}"/>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43A66BC2-EDE7-1618-9A89-DD5D9C11FC96}"/>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6146" name="Picture 2">
            <a:extLst>
              <a:ext uri="{FF2B5EF4-FFF2-40B4-BE49-F238E27FC236}">
                <a16:creationId xmlns:a16="http://schemas.microsoft.com/office/drawing/2014/main" id="{2AF3287A-287C-5B48-5698-28FAD350F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895"/>
          <a:stretch/>
        </p:blipFill>
        <p:spPr bwMode="auto">
          <a:xfrm>
            <a:off x="481630" y="1524000"/>
            <a:ext cx="8180740" cy="43516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BDA063-18A5-6700-1551-4FC3C791F424}"/>
              </a:ext>
            </a:extLst>
          </p:cNvPr>
          <p:cNvSpPr txBox="1"/>
          <p:nvPr/>
        </p:nvSpPr>
        <p:spPr>
          <a:xfrm>
            <a:off x="6400800" y="5849779"/>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401636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FCBA7-3EAE-8008-1378-E1BA98F03AB5}"/>
            </a:ext>
          </a:extLst>
        </p:cNvPr>
        <p:cNvGrpSpPr/>
        <p:nvPr/>
      </p:nvGrpSpPr>
      <p:grpSpPr>
        <a:xfrm>
          <a:off x="0" y="0"/>
          <a:ext cx="0" cy="0"/>
          <a:chOff x="0" y="0"/>
          <a:chExt cx="0" cy="0"/>
        </a:xfrm>
      </p:grpSpPr>
      <p:sp>
        <p:nvSpPr>
          <p:cNvPr id="40" name="椭圆 39">
            <a:extLst>
              <a:ext uri="{FF2B5EF4-FFF2-40B4-BE49-F238E27FC236}">
                <a16:creationId xmlns:a16="http://schemas.microsoft.com/office/drawing/2014/main" id="{0133B6E1-2721-3C9B-FEDF-0E27FBAB29FF}"/>
              </a:ext>
            </a:extLst>
          </p:cNvPr>
          <p:cNvSpPr/>
          <p:nvPr/>
        </p:nvSpPr>
        <p:spPr bwMode="auto">
          <a:xfrm>
            <a:off x="5270467" y="2532148"/>
            <a:ext cx="262260" cy="246221"/>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
        <p:nvSpPr>
          <p:cNvPr id="5" name="Footer Placeholder 3">
            <a:extLst>
              <a:ext uri="{FF2B5EF4-FFF2-40B4-BE49-F238E27FC236}">
                <a16:creationId xmlns:a16="http://schemas.microsoft.com/office/drawing/2014/main" id="{0F883EFB-CD33-1AA5-651A-276141C5198A}"/>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E776B972-6DA3-4D3C-9B12-8B935116835B}"/>
              </a:ext>
            </a:extLst>
          </p:cNvPr>
          <p:cNvSpPr>
            <a:spLocks noGrp="1" noChangeArrowheads="1"/>
          </p:cNvSpPr>
          <p:nvPr>
            <p:ph type="title"/>
          </p:nvPr>
        </p:nvSpPr>
        <p:spPr/>
        <p:txBody>
          <a:bodyPr/>
          <a:lstStyle/>
          <a:p>
            <a:pPr eaLnBrk="1" hangingPunct="1">
              <a:defRPr/>
            </a:pPr>
            <a:r>
              <a:rPr lang="en-US" altLang="en-US" b="1" dirty="0"/>
              <a:t>Demo: Stock prediction with Airflow</a:t>
            </a:r>
            <a:br>
              <a:rPr lang="en-US" altLang="en-US" b="1" dirty="0"/>
            </a:br>
            <a:endParaRPr lang="en-US" altLang="en-US" dirty="0"/>
          </a:p>
        </p:txBody>
      </p:sp>
      <p:sp>
        <p:nvSpPr>
          <p:cNvPr id="5123" name="Rectangle 3">
            <a:extLst>
              <a:ext uri="{FF2B5EF4-FFF2-40B4-BE49-F238E27FC236}">
                <a16:creationId xmlns:a16="http://schemas.microsoft.com/office/drawing/2014/main" id="{E845B75B-C7C2-8FBB-5226-9CCE539A783C}"/>
              </a:ext>
            </a:extLst>
          </p:cNvPr>
          <p:cNvSpPr>
            <a:spLocks noGrp="1" noChangeArrowheads="1"/>
          </p:cNvSpPr>
          <p:nvPr>
            <p:ph type="body" idx="1"/>
          </p:nvPr>
        </p:nvSpPr>
        <p:spPr>
          <a:xfrm>
            <a:off x="381000" y="1600200"/>
            <a:ext cx="7924800" cy="3886200"/>
          </a:xfrm>
        </p:spPr>
        <p:txBody>
          <a:bodyPr/>
          <a:lstStyle/>
          <a:p>
            <a:pPr lvl="1" eaLnBrk="1" hangingPunct="1">
              <a:buClr>
                <a:srgbClr val="CC0000"/>
              </a:buClr>
              <a:buFont typeface="Wingdings" charset="2"/>
              <a:buChar char="§"/>
              <a:defRPr/>
            </a:pPr>
            <a:r>
              <a:rPr lang="en-US" altLang="en-US" dirty="0"/>
              <a:t>S</a:t>
            </a:r>
            <a:r>
              <a:rPr lang="en-US" altLang="zh-CN" dirty="0"/>
              <a:t>trategy:</a:t>
            </a:r>
            <a:r>
              <a:rPr lang="zh-CN" altLang="en-US" dirty="0"/>
              <a:t> </a:t>
            </a:r>
            <a:r>
              <a:rPr lang="en-US" altLang="zh-CN" dirty="0">
                <a:solidFill>
                  <a:srgbClr val="FF0000"/>
                </a:solidFill>
              </a:rPr>
              <a:t>Day Trading</a:t>
            </a:r>
          </a:p>
          <a:p>
            <a:pPr lvl="1" eaLnBrk="1" hangingPunct="1">
              <a:buClr>
                <a:srgbClr val="CC0000"/>
              </a:buClr>
              <a:buFont typeface="Wingdings" charset="2"/>
              <a:buChar char="§"/>
              <a:defRPr/>
            </a:pPr>
            <a:endParaRPr lang="en-US" altLang="zh-CN" dirty="0">
              <a:solidFill>
                <a:srgbClr val="FF0000"/>
              </a:solidFill>
            </a:endParaRPr>
          </a:p>
          <a:p>
            <a:pPr lvl="1" eaLnBrk="1" hangingPunct="1">
              <a:buClr>
                <a:srgbClr val="CC0000"/>
              </a:buClr>
              <a:buFont typeface="Wingdings" charset="2"/>
              <a:buChar char="§"/>
              <a:defRPr/>
            </a:pPr>
            <a:endParaRPr lang="en-US" altLang="zh-CN" dirty="0">
              <a:solidFill>
                <a:srgbClr val="FF0000"/>
              </a:solidFill>
            </a:endParaRPr>
          </a:p>
          <a:p>
            <a:pPr lvl="1" eaLnBrk="1" hangingPunct="1">
              <a:buClr>
                <a:srgbClr val="CC0000"/>
              </a:buClr>
              <a:buFont typeface="Wingdings" charset="2"/>
              <a:buChar char="§"/>
              <a:defRPr/>
            </a:pPr>
            <a:endParaRPr lang="en-US" altLang="zh-CN" dirty="0">
              <a:solidFill>
                <a:srgbClr val="FF0000"/>
              </a:solidFill>
            </a:endParaRPr>
          </a:p>
          <a:p>
            <a:pPr lvl="1" eaLnBrk="1" hangingPunct="1">
              <a:buClr>
                <a:srgbClr val="CC0000"/>
              </a:buClr>
              <a:buFont typeface="Wingdings" charset="2"/>
              <a:buChar char="§"/>
              <a:defRPr/>
            </a:pPr>
            <a:endParaRPr lang="en-US" altLang="zh-CN" dirty="0">
              <a:solidFill>
                <a:srgbClr val="FF0000"/>
              </a:solidFill>
            </a:endParaRPr>
          </a:p>
          <a:p>
            <a:pPr lvl="1" eaLnBrk="1" hangingPunct="1">
              <a:buClr>
                <a:srgbClr val="CC0000"/>
              </a:buClr>
              <a:buFont typeface="Wingdings" charset="2"/>
              <a:buChar char="§"/>
              <a:defRPr/>
            </a:pPr>
            <a:endParaRPr lang="en-US" altLang="zh-CN" dirty="0">
              <a:solidFill>
                <a:srgbClr val="FF0000"/>
              </a:solidFill>
            </a:endParaRPr>
          </a:p>
          <a:p>
            <a:pPr lvl="1" eaLnBrk="1" hangingPunct="1">
              <a:buClr>
                <a:srgbClr val="CC0000"/>
              </a:buClr>
              <a:buFont typeface="Wingdings" charset="2"/>
              <a:buChar char="§"/>
              <a:defRPr/>
            </a:pPr>
            <a:r>
              <a:rPr lang="en-US" altLang="zh-CN" dirty="0"/>
              <a:t>Model</a:t>
            </a:r>
          </a:p>
          <a:p>
            <a:pPr marL="457200" lvl="1" indent="0" eaLnBrk="1" hangingPunct="1">
              <a:buClr>
                <a:srgbClr val="CC0000"/>
              </a:buClr>
              <a:buNone/>
              <a:defRPr/>
            </a:pPr>
            <a:endParaRPr lang="en-US" altLang="en-US" dirty="0">
              <a:solidFill>
                <a:srgbClr val="FF0000"/>
              </a:solidFill>
            </a:endParaRPr>
          </a:p>
          <a:p>
            <a:pPr marL="457200" lvl="1" indent="0" eaLnBrk="1" hangingPunct="1">
              <a:buClr>
                <a:srgbClr val="CC0000"/>
              </a:buClr>
              <a:buNone/>
              <a:defRPr/>
            </a:pPr>
            <a:endParaRPr lang="en-US" altLang="en-US" dirty="0">
              <a:solidFill>
                <a:srgbClr val="FF0000"/>
              </a:solidFill>
            </a:endParaRPr>
          </a:p>
          <a:p>
            <a:pPr marL="457200" lvl="1" indent="0" eaLnBrk="1" hangingPunct="1">
              <a:buClr>
                <a:srgbClr val="CC0000"/>
              </a:buClr>
              <a:buNone/>
              <a:defRPr/>
            </a:pPr>
            <a:endParaRPr lang="en-US" altLang="en-US" dirty="0">
              <a:solidFill>
                <a:srgbClr val="FF0000"/>
              </a:solidFill>
            </a:endParaRPr>
          </a:p>
          <a:p>
            <a:pPr marL="457200" lvl="1" indent="0" eaLnBrk="1" hangingPunct="1">
              <a:buClr>
                <a:srgbClr val="CC0000"/>
              </a:buClr>
              <a:buNone/>
              <a:defRPr/>
            </a:pPr>
            <a:endParaRPr lang="en-US" altLang="en-US" dirty="0">
              <a:solidFill>
                <a:srgbClr val="FF0000"/>
              </a:solidFill>
            </a:endParaRPr>
          </a:p>
          <a:p>
            <a:pPr marL="457200" lvl="1" indent="0" eaLnBrk="1" hangingPunct="1">
              <a:buClr>
                <a:srgbClr val="CC0000"/>
              </a:buClr>
              <a:buNone/>
              <a:defRPr/>
            </a:pPr>
            <a:endParaRPr lang="en-US" altLang="en-US" dirty="0">
              <a:solidFill>
                <a:srgbClr val="FF0000"/>
              </a:solidFill>
            </a:endParaRPr>
          </a:p>
          <a:p>
            <a:pPr marL="457200" lvl="1" indent="0" eaLnBrk="1" hangingPunct="1">
              <a:buClr>
                <a:srgbClr val="CC0000"/>
              </a:buClr>
              <a:buNone/>
              <a:defRPr/>
            </a:pPr>
            <a:endParaRPr lang="en-US" altLang="en-US" dirty="0">
              <a:solidFill>
                <a:srgbClr val="FF0000"/>
              </a:solidFill>
            </a:endParaRPr>
          </a:p>
        </p:txBody>
      </p:sp>
      <p:sp>
        <p:nvSpPr>
          <p:cNvPr id="5127" name="Rectangle 7">
            <a:extLst>
              <a:ext uri="{FF2B5EF4-FFF2-40B4-BE49-F238E27FC236}">
                <a16:creationId xmlns:a16="http://schemas.microsoft.com/office/drawing/2014/main" id="{56B11969-B3AC-2A0E-14F2-3EFBE054B691}"/>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grpSp>
        <p:nvGrpSpPr>
          <p:cNvPr id="17" name="组合 16">
            <a:extLst>
              <a:ext uri="{FF2B5EF4-FFF2-40B4-BE49-F238E27FC236}">
                <a16:creationId xmlns:a16="http://schemas.microsoft.com/office/drawing/2014/main" id="{9A978A10-577D-ABBC-DB78-47EAB15D981F}"/>
              </a:ext>
            </a:extLst>
          </p:cNvPr>
          <p:cNvGrpSpPr/>
          <p:nvPr/>
        </p:nvGrpSpPr>
        <p:grpSpPr>
          <a:xfrm>
            <a:off x="1195903" y="2119679"/>
            <a:ext cx="2724629" cy="1247041"/>
            <a:chOff x="609600" y="2639159"/>
            <a:chExt cx="3429000" cy="1569426"/>
          </a:xfrm>
        </p:grpSpPr>
        <p:sp>
          <p:nvSpPr>
            <p:cNvPr id="7" name="圆角矩形 6">
              <a:extLst>
                <a:ext uri="{FF2B5EF4-FFF2-40B4-BE49-F238E27FC236}">
                  <a16:creationId xmlns:a16="http://schemas.microsoft.com/office/drawing/2014/main" id="{4B7E0C03-E3A6-A1BD-2398-68FE581A2965}"/>
                </a:ext>
              </a:extLst>
            </p:cNvPr>
            <p:cNvSpPr/>
            <p:nvPr/>
          </p:nvSpPr>
          <p:spPr bwMode="auto">
            <a:xfrm>
              <a:off x="609600" y="3751385"/>
              <a:ext cx="1447800" cy="457200"/>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solidFill>
                    <a:schemeClr val="tx1"/>
                  </a:solidFill>
                  <a:effectLst/>
                  <a:latin typeface="Arial" charset="0"/>
                  <a:ea typeface="Osaka" charset="0"/>
                </a:rPr>
                <a:t>Open</a:t>
              </a:r>
              <a:r>
                <a:rPr kumimoji="0" lang="zh-CN" altLang="en-US" sz="1400" b="0" i="0" u="none" strike="noStrike" cap="none" normalizeH="0" baseline="0" dirty="0">
                  <a:solidFill>
                    <a:schemeClr val="tx1"/>
                  </a:solidFill>
                  <a:effectLst/>
                  <a:latin typeface="Arial" charset="0"/>
                  <a:ea typeface="Osaka" charset="0"/>
                </a:rPr>
                <a:t> </a:t>
              </a:r>
              <a:r>
                <a:rPr kumimoji="0" lang="en-US" altLang="zh-CN" sz="1400" b="0" i="0" u="none" strike="noStrike" cap="none" normalizeH="0" baseline="0" dirty="0">
                  <a:solidFill>
                    <a:schemeClr val="tx1"/>
                  </a:solidFill>
                  <a:effectLst/>
                  <a:latin typeface="Arial" charset="0"/>
                  <a:ea typeface="Osaka" charset="0"/>
                </a:rPr>
                <a:t>Price</a:t>
              </a:r>
              <a:endParaRPr kumimoji="0" lang="zh-CN" altLang="en-US" sz="1400" b="0" i="0" u="none" strike="noStrike" cap="none" normalizeH="0" baseline="0" dirty="0">
                <a:solidFill>
                  <a:schemeClr val="tx1"/>
                </a:solidFill>
                <a:effectLst/>
                <a:latin typeface="Arial" charset="0"/>
                <a:ea typeface="Osaka" charset="0"/>
              </a:endParaRPr>
            </a:p>
          </p:txBody>
        </p:sp>
        <p:sp>
          <p:nvSpPr>
            <p:cNvPr id="8" name="圆角矩形 7">
              <a:extLst>
                <a:ext uri="{FF2B5EF4-FFF2-40B4-BE49-F238E27FC236}">
                  <a16:creationId xmlns:a16="http://schemas.microsoft.com/office/drawing/2014/main" id="{D90B8987-E9CE-783F-2ECC-DC05EBEA3B5A}"/>
                </a:ext>
              </a:extLst>
            </p:cNvPr>
            <p:cNvSpPr/>
            <p:nvPr/>
          </p:nvSpPr>
          <p:spPr bwMode="auto">
            <a:xfrm>
              <a:off x="2590800" y="3751385"/>
              <a:ext cx="1447800" cy="457200"/>
            </a:xfrm>
            <a:prstGeom prst="round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solidFill>
                    <a:schemeClr val="tx1"/>
                  </a:solidFill>
                  <a:effectLst/>
                  <a:latin typeface="Arial" charset="0"/>
                  <a:ea typeface="Osaka" charset="0"/>
                </a:rPr>
                <a:t>Close</a:t>
              </a:r>
              <a:r>
                <a:rPr kumimoji="0" lang="zh-CN" altLang="en-US" sz="1400" b="0" i="0" u="none" strike="noStrike" cap="none" normalizeH="0" baseline="0" dirty="0">
                  <a:solidFill>
                    <a:schemeClr val="tx1"/>
                  </a:solidFill>
                  <a:effectLst/>
                  <a:latin typeface="Arial" charset="0"/>
                  <a:ea typeface="Osaka" charset="0"/>
                </a:rPr>
                <a:t> </a:t>
              </a:r>
              <a:r>
                <a:rPr kumimoji="0" lang="en-US" altLang="zh-CN" sz="1400" b="0" i="0" u="none" strike="noStrike" cap="none" normalizeH="0" baseline="0" dirty="0">
                  <a:solidFill>
                    <a:schemeClr val="tx1"/>
                  </a:solidFill>
                  <a:effectLst/>
                  <a:latin typeface="Arial" charset="0"/>
                  <a:ea typeface="Osaka" charset="0"/>
                </a:rPr>
                <a:t>Price</a:t>
              </a:r>
              <a:endParaRPr kumimoji="0" lang="zh-CN" altLang="en-US" sz="1400" b="0" i="0" u="none" strike="noStrike" cap="none" normalizeH="0" baseline="0" dirty="0">
                <a:solidFill>
                  <a:schemeClr val="tx1"/>
                </a:solidFill>
                <a:effectLst/>
                <a:latin typeface="Arial" charset="0"/>
                <a:ea typeface="Osaka" charset="0"/>
              </a:endParaRPr>
            </a:p>
          </p:txBody>
        </p:sp>
        <p:sp>
          <p:nvSpPr>
            <p:cNvPr id="9" name="矩形 8">
              <a:extLst>
                <a:ext uri="{FF2B5EF4-FFF2-40B4-BE49-F238E27FC236}">
                  <a16:creationId xmlns:a16="http://schemas.microsoft.com/office/drawing/2014/main" id="{8541411D-E61B-CA60-B3A9-C61284AD7469}"/>
                </a:ext>
              </a:extLst>
            </p:cNvPr>
            <p:cNvSpPr/>
            <p:nvPr/>
          </p:nvSpPr>
          <p:spPr bwMode="auto">
            <a:xfrm>
              <a:off x="2171700" y="3950678"/>
              <a:ext cx="304800" cy="5861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solidFill>
                  <a:schemeClr val="tx1"/>
                </a:solidFill>
                <a:effectLst/>
                <a:latin typeface="Arial" charset="0"/>
                <a:ea typeface="Osaka" charset="0"/>
              </a:endParaRPr>
            </a:p>
          </p:txBody>
        </p:sp>
        <p:pic>
          <p:nvPicPr>
            <p:cNvPr id="13" name="图形 12" descr="钱 纯色填充">
              <a:extLst>
                <a:ext uri="{FF2B5EF4-FFF2-40B4-BE49-F238E27FC236}">
                  <a16:creationId xmlns:a16="http://schemas.microsoft.com/office/drawing/2014/main" id="{F3F150D4-C3CC-26EE-2A85-778F71D695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1550" y="2642089"/>
              <a:ext cx="723900" cy="723900"/>
            </a:xfrm>
            <a:prstGeom prst="rect">
              <a:avLst/>
            </a:prstGeom>
          </p:spPr>
        </p:pic>
        <p:sp>
          <p:nvSpPr>
            <p:cNvPr id="14" name="下箭头 13">
              <a:extLst>
                <a:ext uri="{FF2B5EF4-FFF2-40B4-BE49-F238E27FC236}">
                  <a16:creationId xmlns:a16="http://schemas.microsoft.com/office/drawing/2014/main" id="{0BAF0061-1717-A465-6D84-931211B3DA48}"/>
                </a:ext>
              </a:extLst>
            </p:cNvPr>
            <p:cNvSpPr/>
            <p:nvPr/>
          </p:nvSpPr>
          <p:spPr bwMode="auto">
            <a:xfrm>
              <a:off x="1238250" y="3365989"/>
              <a:ext cx="190500" cy="322385"/>
            </a:xfrm>
            <a:prstGeom prst="down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solidFill>
                  <a:schemeClr val="tx1"/>
                </a:solidFill>
                <a:effectLst/>
                <a:latin typeface="Arial" charset="0"/>
                <a:ea typeface="Osaka" charset="0"/>
              </a:endParaRPr>
            </a:p>
          </p:txBody>
        </p:sp>
        <p:pic>
          <p:nvPicPr>
            <p:cNvPr id="15" name="图形 14" descr="钱 纯色填充">
              <a:extLst>
                <a:ext uri="{FF2B5EF4-FFF2-40B4-BE49-F238E27FC236}">
                  <a16:creationId xmlns:a16="http://schemas.microsoft.com/office/drawing/2014/main" id="{5CD033EC-4A6B-F46D-FE0E-240604E6D3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2750" y="2639159"/>
              <a:ext cx="723900" cy="723900"/>
            </a:xfrm>
            <a:prstGeom prst="rect">
              <a:avLst/>
            </a:prstGeom>
          </p:spPr>
        </p:pic>
        <p:sp>
          <p:nvSpPr>
            <p:cNvPr id="16" name="下箭头 15">
              <a:extLst>
                <a:ext uri="{FF2B5EF4-FFF2-40B4-BE49-F238E27FC236}">
                  <a16:creationId xmlns:a16="http://schemas.microsoft.com/office/drawing/2014/main" id="{B5097343-198C-91C7-C26C-676DAEB8FC5A}"/>
                </a:ext>
              </a:extLst>
            </p:cNvPr>
            <p:cNvSpPr/>
            <p:nvPr/>
          </p:nvSpPr>
          <p:spPr bwMode="auto">
            <a:xfrm rot="10800000">
              <a:off x="3219450" y="3365989"/>
              <a:ext cx="190500" cy="322385"/>
            </a:xfrm>
            <a:prstGeom prst="down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solidFill>
                  <a:schemeClr val="tx1"/>
                </a:solidFill>
                <a:effectLst/>
                <a:latin typeface="Arial" charset="0"/>
                <a:ea typeface="Osaka" charset="0"/>
              </a:endParaRPr>
            </a:p>
          </p:txBody>
        </p:sp>
      </p:grpSp>
      <p:pic>
        <p:nvPicPr>
          <p:cNvPr id="19" name="图形 18" descr="月历 轮廓">
            <a:extLst>
              <a:ext uri="{FF2B5EF4-FFF2-40B4-BE49-F238E27FC236}">
                <a16:creationId xmlns:a16="http://schemas.microsoft.com/office/drawing/2014/main" id="{7DAD64CF-7400-8AC1-F14F-785D1E8FA1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35434" y="1987088"/>
            <a:ext cx="1676400" cy="1676400"/>
          </a:xfrm>
          <a:prstGeom prst="rect">
            <a:avLst/>
          </a:prstGeom>
        </p:spPr>
      </p:pic>
      <p:sp>
        <p:nvSpPr>
          <p:cNvPr id="20" name="文本框 19">
            <a:extLst>
              <a:ext uri="{FF2B5EF4-FFF2-40B4-BE49-F238E27FC236}">
                <a16:creationId xmlns:a16="http://schemas.microsoft.com/office/drawing/2014/main" id="{9F35D856-559C-34C5-52BF-DC15DEA50638}"/>
              </a:ext>
            </a:extLst>
          </p:cNvPr>
          <p:cNvSpPr txBox="1"/>
          <p:nvPr/>
        </p:nvSpPr>
        <p:spPr>
          <a:xfrm>
            <a:off x="5326867" y="2209800"/>
            <a:ext cx="540533" cy="246221"/>
          </a:xfrm>
          <a:prstGeom prst="rect">
            <a:avLst/>
          </a:prstGeom>
          <a:noFill/>
        </p:spPr>
        <p:txBody>
          <a:bodyPr wrap="none" rtlCol="0">
            <a:spAutoFit/>
          </a:bodyPr>
          <a:lstStyle/>
          <a:p>
            <a:r>
              <a:rPr kumimoji="1" lang="en-US" altLang="zh-CN" sz="1000" dirty="0">
                <a:solidFill>
                  <a:srgbClr val="FF0000"/>
                </a:solidFill>
              </a:rPr>
              <a:t>March</a:t>
            </a:r>
            <a:endParaRPr kumimoji="1" lang="zh-CN" altLang="en-US" sz="1000" dirty="0">
              <a:solidFill>
                <a:srgbClr val="FF0000"/>
              </a:solidFill>
            </a:endParaRPr>
          </a:p>
        </p:txBody>
      </p:sp>
      <mc:AlternateContent xmlns:mc="http://schemas.openxmlformats.org/markup-compatibility/2006">
        <mc:Choice xmlns:p14="http://schemas.microsoft.com/office/powerpoint/2010/main" Requires="p14">
          <p:contentPart p14:bwMode="auto" r:id="rId7">
            <p14:nvContentPartPr>
              <p14:cNvPr id="29" name="墨迹 28">
                <a:extLst>
                  <a:ext uri="{FF2B5EF4-FFF2-40B4-BE49-F238E27FC236}">
                    <a16:creationId xmlns:a16="http://schemas.microsoft.com/office/drawing/2014/main" id="{B50CB86B-818D-549B-CDFC-F88ADB1A6B35}"/>
                  </a:ext>
                </a:extLst>
              </p14:cNvPr>
              <p14:cNvContentPartPr/>
              <p14:nvPr/>
            </p14:nvContentPartPr>
            <p14:xfrm>
              <a:off x="5393677" y="2615575"/>
              <a:ext cx="7920" cy="82800"/>
            </p14:xfrm>
          </p:contentPart>
        </mc:Choice>
        <mc:Fallback>
          <p:pic>
            <p:nvPicPr>
              <p:cNvPr id="29" name="墨迹 28">
                <a:extLst>
                  <a:ext uri="{FF2B5EF4-FFF2-40B4-BE49-F238E27FC236}">
                    <a16:creationId xmlns:a16="http://schemas.microsoft.com/office/drawing/2014/main" id="{B50CB86B-818D-549B-CDFC-F88ADB1A6B35}"/>
                  </a:ext>
                </a:extLst>
              </p:cNvPr>
              <p:cNvPicPr/>
              <p:nvPr/>
            </p:nvPicPr>
            <p:blipFill>
              <a:blip r:embed="rId8"/>
              <a:stretch>
                <a:fillRect/>
              </a:stretch>
            </p:blipFill>
            <p:spPr>
              <a:xfrm>
                <a:off x="5385037" y="2606575"/>
                <a:ext cx="25560" cy="100440"/>
              </a:xfrm>
              <a:prstGeom prst="rect">
                <a:avLst/>
              </a:prstGeom>
            </p:spPr>
          </p:pic>
        </mc:Fallback>
      </mc:AlternateContent>
      <p:grpSp>
        <p:nvGrpSpPr>
          <p:cNvPr id="32" name="组合 31">
            <a:extLst>
              <a:ext uri="{FF2B5EF4-FFF2-40B4-BE49-F238E27FC236}">
                <a16:creationId xmlns:a16="http://schemas.microsoft.com/office/drawing/2014/main" id="{60B56214-D631-C565-B505-1093593D617C}"/>
              </a:ext>
            </a:extLst>
          </p:cNvPr>
          <p:cNvGrpSpPr/>
          <p:nvPr/>
        </p:nvGrpSpPr>
        <p:grpSpPr>
          <a:xfrm>
            <a:off x="5541637" y="2614135"/>
            <a:ext cx="255240" cy="101880"/>
            <a:chOff x="5541637" y="2614135"/>
            <a:chExt cx="255240" cy="101880"/>
          </a:xfrm>
        </p:grpSpPr>
        <mc:AlternateContent xmlns:mc="http://schemas.openxmlformats.org/markup-compatibility/2006">
          <mc:Choice xmlns:p14="http://schemas.microsoft.com/office/powerpoint/2010/main" Requires="p14">
            <p:contentPart p14:bwMode="auto" r:id="rId9">
              <p14:nvContentPartPr>
                <p14:cNvPr id="30" name="墨迹 29">
                  <a:extLst>
                    <a:ext uri="{FF2B5EF4-FFF2-40B4-BE49-F238E27FC236}">
                      <a16:creationId xmlns:a16="http://schemas.microsoft.com/office/drawing/2014/main" id="{352F9CDD-C9F5-318A-F4B4-7065595E9607}"/>
                    </a:ext>
                  </a:extLst>
                </p14:cNvPr>
                <p14:cNvContentPartPr/>
                <p14:nvPr/>
              </p14:nvContentPartPr>
              <p14:xfrm>
                <a:off x="5541637" y="2619535"/>
                <a:ext cx="77760" cy="79560"/>
              </p14:xfrm>
            </p:contentPart>
          </mc:Choice>
          <mc:Fallback>
            <p:pic>
              <p:nvPicPr>
                <p:cNvPr id="30" name="墨迹 29">
                  <a:extLst>
                    <a:ext uri="{FF2B5EF4-FFF2-40B4-BE49-F238E27FC236}">
                      <a16:creationId xmlns:a16="http://schemas.microsoft.com/office/drawing/2014/main" id="{352F9CDD-C9F5-318A-F4B4-7065595E9607}"/>
                    </a:ext>
                  </a:extLst>
                </p:cNvPr>
                <p:cNvPicPr/>
                <p:nvPr/>
              </p:nvPicPr>
              <p:blipFill>
                <a:blip r:embed="rId10"/>
                <a:stretch>
                  <a:fillRect/>
                </a:stretch>
              </p:blipFill>
              <p:spPr>
                <a:xfrm>
                  <a:off x="5532637" y="2610535"/>
                  <a:ext cx="954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1" name="墨迹 30">
                  <a:extLst>
                    <a:ext uri="{FF2B5EF4-FFF2-40B4-BE49-F238E27FC236}">
                      <a16:creationId xmlns:a16="http://schemas.microsoft.com/office/drawing/2014/main" id="{EA43DCFF-18F0-0A48-A344-B1C28674A577}"/>
                    </a:ext>
                  </a:extLst>
                </p14:cNvPr>
                <p14:cNvContentPartPr/>
                <p14:nvPr/>
              </p14:nvContentPartPr>
              <p14:xfrm>
                <a:off x="5723797" y="2614135"/>
                <a:ext cx="73080" cy="101880"/>
              </p14:xfrm>
            </p:contentPart>
          </mc:Choice>
          <mc:Fallback>
            <p:pic>
              <p:nvPicPr>
                <p:cNvPr id="31" name="墨迹 30">
                  <a:extLst>
                    <a:ext uri="{FF2B5EF4-FFF2-40B4-BE49-F238E27FC236}">
                      <a16:creationId xmlns:a16="http://schemas.microsoft.com/office/drawing/2014/main" id="{EA43DCFF-18F0-0A48-A344-B1C28674A577}"/>
                    </a:ext>
                  </a:extLst>
                </p:cNvPr>
                <p:cNvPicPr/>
                <p:nvPr/>
              </p:nvPicPr>
              <p:blipFill>
                <a:blip r:embed="rId12"/>
                <a:stretch>
                  <a:fillRect/>
                </a:stretch>
              </p:blipFill>
              <p:spPr>
                <a:xfrm>
                  <a:off x="5715157" y="2605135"/>
                  <a:ext cx="90720" cy="119520"/>
                </a:xfrm>
                <a:prstGeom prst="rect">
                  <a:avLst/>
                </a:prstGeom>
              </p:spPr>
            </p:pic>
          </mc:Fallback>
        </mc:AlternateContent>
      </p:grpSp>
      <p:cxnSp>
        <p:nvCxnSpPr>
          <p:cNvPr id="42" name="曲线连接符 41">
            <a:extLst>
              <a:ext uri="{FF2B5EF4-FFF2-40B4-BE49-F238E27FC236}">
                <a16:creationId xmlns:a16="http://schemas.microsoft.com/office/drawing/2014/main" id="{598757C0-DEAD-7362-3DF1-034F8769C6F5}"/>
              </a:ext>
            </a:extLst>
          </p:cNvPr>
          <p:cNvCxnSpPr>
            <a:stCxn id="40" idx="1"/>
          </p:cNvCxnSpPr>
          <p:nvPr/>
        </p:nvCxnSpPr>
        <p:spPr bwMode="auto">
          <a:xfrm rot="16200000" flipH="1" flipV="1">
            <a:off x="4527380" y="1996874"/>
            <a:ext cx="210163" cy="1352825"/>
          </a:xfrm>
          <a:prstGeom prst="curvedConnector4">
            <a:avLst>
              <a:gd name="adj1" fmla="val -108773"/>
              <a:gd name="adj2" fmla="val 51420"/>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2164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FCBA7-3EAE-8008-1378-E1BA98F03AB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0F883EFB-CD33-1AA5-651A-276141C5198A}"/>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E776B972-6DA3-4D3C-9B12-8B935116835B}"/>
              </a:ext>
            </a:extLst>
          </p:cNvPr>
          <p:cNvSpPr>
            <a:spLocks noGrp="1" noChangeArrowheads="1"/>
          </p:cNvSpPr>
          <p:nvPr>
            <p:ph type="title"/>
          </p:nvPr>
        </p:nvSpPr>
        <p:spPr/>
        <p:txBody>
          <a:bodyPr/>
          <a:lstStyle/>
          <a:p>
            <a:pPr eaLnBrk="1" hangingPunct="1">
              <a:defRPr/>
            </a:pPr>
            <a:r>
              <a:rPr lang="en-US" altLang="en-US" b="1" dirty="0"/>
              <a:t>DAG</a:t>
            </a:r>
            <a:r>
              <a:rPr lang="zh-CN" altLang="en-US" b="1" dirty="0"/>
              <a:t> </a:t>
            </a:r>
            <a:r>
              <a:rPr lang="en-US" altLang="zh-CN" b="1" dirty="0"/>
              <a:t>for</a:t>
            </a:r>
            <a:r>
              <a:rPr lang="zh-CN" altLang="en-US" b="1" dirty="0"/>
              <a:t> </a:t>
            </a:r>
            <a:r>
              <a:rPr lang="en-US" altLang="en-US" b="1" dirty="0"/>
              <a:t>Demo</a:t>
            </a:r>
            <a:endParaRPr lang="en-US" altLang="en-US" dirty="0"/>
          </a:p>
        </p:txBody>
      </p:sp>
      <p:sp>
        <p:nvSpPr>
          <p:cNvPr id="5127" name="Rectangle 7">
            <a:extLst>
              <a:ext uri="{FF2B5EF4-FFF2-40B4-BE49-F238E27FC236}">
                <a16:creationId xmlns:a16="http://schemas.microsoft.com/office/drawing/2014/main" id="{56B11969-B3AC-2A0E-14F2-3EFBE054B691}"/>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2" name="图片 1">
            <a:extLst>
              <a:ext uri="{FF2B5EF4-FFF2-40B4-BE49-F238E27FC236}">
                <a16:creationId xmlns:a16="http://schemas.microsoft.com/office/drawing/2014/main" id="{42D2A6DC-53AA-29D7-1F7E-A0D9B1FBCB9B}"/>
              </a:ext>
            </a:extLst>
          </p:cNvPr>
          <p:cNvPicPr>
            <a:picLocks noChangeAspect="1"/>
          </p:cNvPicPr>
          <p:nvPr/>
        </p:nvPicPr>
        <p:blipFill>
          <a:blip r:embed="rId3"/>
          <a:stretch>
            <a:fillRect/>
          </a:stretch>
        </p:blipFill>
        <p:spPr>
          <a:xfrm>
            <a:off x="152400" y="2362200"/>
            <a:ext cx="8607517" cy="2356171"/>
          </a:xfrm>
          <a:prstGeom prst="rect">
            <a:avLst/>
          </a:prstGeom>
        </p:spPr>
      </p:pic>
      <p:grpSp>
        <p:nvGrpSpPr>
          <p:cNvPr id="10" name="组合 9">
            <a:extLst>
              <a:ext uri="{FF2B5EF4-FFF2-40B4-BE49-F238E27FC236}">
                <a16:creationId xmlns:a16="http://schemas.microsoft.com/office/drawing/2014/main" id="{B533AFF6-3461-DB17-F6E4-F03F966D8536}"/>
              </a:ext>
            </a:extLst>
          </p:cNvPr>
          <p:cNvGrpSpPr/>
          <p:nvPr/>
        </p:nvGrpSpPr>
        <p:grpSpPr>
          <a:xfrm>
            <a:off x="2057400" y="4572000"/>
            <a:ext cx="1095172" cy="1049103"/>
            <a:chOff x="1890814" y="3886200"/>
            <a:chExt cx="1095172" cy="1049103"/>
          </a:xfrm>
        </p:grpSpPr>
        <p:pic>
          <p:nvPicPr>
            <p:cNvPr id="4" name="图形 3" descr="数据库 轮廓">
              <a:extLst>
                <a:ext uri="{FF2B5EF4-FFF2-40B4-BE49-F238E27FC236}">
                  <a16:creationId xmlns:a16="http://schemas.microsoft.com/office/drawing/2014/main" id="{4092301A-9BA3-5E47-3B65-6F7F1FAA2E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81200" y="3886200"/>
              <a:ext cx="914400" cy="679770"/>
            </a:xfrm>
            <a:prstGeom prst="rect">
              <a:avLst/>
            </a:prstGeom>
          </p:spPr>
        </p:pic>
        <p:sp>
          <p:nvSpPr>
            <p:cNvPr id="7" name="文本框 6">
              <a:extLst>
                <a:ext uri="{FF2B5EF4-FFF2-40B4-BE49-F238E27FC236}">
                  <a16:creationId xmlns:a16="http://schemas.microsoft.com/office/drawing/2014/main" id="{1B17329A-6207-243F-23CD-F333ADAC2018}"/>
                </a:ext>
              </a:extLst>
            </p:cNvPr>
            <p:cNvSpPr txBox="1"/>
            <p:nvPr/>
          </p:nvSpPr>
          <p:spPr>
            <a:xfrm>
              <a:off x="1890814" y="4565971"/>
              <a:ext cx="1095172" cy="369332"/>
            </a:xfrm>
            <a:prstGeom prst="rect">
              <a:avLst/>
            </a:prstGeom>
            <a:noFill/>
          </p:spPr>
          <p:txBody>
            <a:bodyPr wrap="none" rtlCol="0">
              <a:spAutoFit/>
            </a:bodyPr>
            <a:lstStyle/>
            <a:p>
              <a:r>
                <a:rPr kumimoji="1" lang="en-US" altLang="zh-CN" sz="1800" dirty="0"/>
                <a:t>Postgres</a:t>
              </a:r>
              <a:endParaRPr kumimoji="1" lang="zh-CN" altLang="en-US" sz="1800" dirty="0"/>
            </a:p>
          </p:txBody>
        </p:sp>
      </p:grpSp>
      <p:cxnSp>
        <p:nvCxnSpPr>
          <p:cNvPr id="12" name="直线箭头连接符 11">
            <a:extLst>
              <a:ext uri="{FF2B5EF4-FFF2-40B4-BE49-F238E27FC236}">
                <a16:creationId xmlns:a16="http://schemas.microsoft.com/office/drawing/2014/main" id="{BF946392-4132-2CE0-BF1A-BE70C3244E78}"/>
              </a:ext>
            </a:extLst>
          </p:cNvPr>
          <p:cNvCxnSpPr/>
          <p:nvPr/>
        </p:nvCxnSpPr>
        <p:spPr bwMode="auto">
          <a:xfrm>
            <a:off x="2604986" y="3540285"/>
            <a:ext cx="0" cy="955515"/>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肘形连接符 14">
            <a:extLst>
              <a:ext uri="{FF2B5EF4-FFF2-40B4-BE49-F238E27FC236}">
                <a16:creationId xmlns:a16="http://schemas.microsoft.com/office/drawing/2014/main" id="{B29BBE66-8E5F-18F3-1035-722B4009DF6A}"/>
              </a:ext>
            </a:extLst>
          </p:cNvPr>
          <p:cNvCxnSpPr/>
          <p:nvPr/>
        </p:nvCxnSpPr>
        <p:spPr bwMode="auto">
          <a:xfrm flipV="1">
            <a:off x="3152572" y="4495800"/>
            <a:ext cx="2714828" cy="533400"/>
          </a:xfrm>
          <a:prstGeom prst="bentConnector3">
            <a:avLst>
              <a:gd name="adj1" fmla="val 99875"/>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26" name="图形 25" descr="数据库 纯色填充">
            <a:extLst>
              <a:ext uri="{FF2B5EF4-FFF2-40B4-BE49-F238E27FC236}">
                <a16:creationId xmlns:a16="http://schemas.microsoft.com/office/drawing/2014/main" id="{98D1526D-C0E4-B999-978B-C2AB2DD79E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7600" y="1638299"/>
            <a:ext cx="914400" cy="685801"/>
          </a:xfrm>
          <a:prstGeom prst="rect">
            <a:avLst/>
          </a:prstGeom>
        </p:spPr>
      </p:pic>
      <p:cxnSp>
        <p:nvCxnSpPr>
          <p:cNvPr id="27" name="直线箭头连接符 26">
            <a:extLst>
              <a:ext uri="{FF2B5EF4-FFF2-40B4-BE49-F238E27FC236}">
                <a16:creationId xmlns:a16="http://schemas.microsoft.com/office/drawing/2014/main" id="{4E2F2002-17BE-4A63-A463-F877A0B4DC7C}"/>
              </a:ext>
            </a:extLst>
          </p:cNvPr>
          <p:cNvCxnSpPr/>
          <p:nvPr/>
        </p:nvCxnSpPr>
        <p:spPr bwMode="auto">
          <a:xfrm flipV="1">
            <a:off x="4114800" y="2362200"/>
            <a:ext cx="0" cy="363458"/>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文本框 29">
            <a:extLst>
              <a:ext uri="{FF2B5EF4-FFF2-40B4-BE49-F238E27FC236}">
                <a16:creationId xmlns:a16="http://schemas.microsoft.com/office/drawing/2014/main" id="{C348120D-E9D9-DE67-02D3-BC9897433B4A}"/>
              </a:ext>
            </a:extLst>
          </p:cNvPr>
          <p:cNvSpPr txBox="1"/>
          <p:nvPr/>
        </p:nvSpPr>
        <p:spPr>
          <a:xfrm>
            <a:off x="4953000" y="1824479"/>
            <a:ext cx="1906291" cy="338554"/>
          </a:xfrm>
          <a:prstGeom prst="rect">
            <a:avLst/>
          </a:prstGeom>
          <a:noFill/>
        </p:spPr>
        <p:txBody>
          <a:bodyPr wrap="none" rtlCol="0">
            <a:spAutoFit/>
          </a:bodyPr>
          <a:lstStyle/>
          <a:p>
            <a:r>
              <a:rPr kumimoji="1" lang="en-US" altLang="zh-CN" sz="1600" dirty="0"/>
              <a:t>Pretrained</a:t>
            </a:r>
            <a:r>
              <a:rPr kumimoji="1" lang="zh-CN" altLang="en-US" sz="1600" dirty="0"/>
              <a:t> </a:t>
            </a:r>
            <a:r>
              <a:rPr kumimoji="1" lang="en-US" altLang="zh-CN" sz="1600" dirty="0"/>
              <a:t>models:</a:t>
            </a:r>
            <a:endParaRPr kumimoji="1" lang="zh-CN" altLang="en-US" sz="1600" dirty="0"/>
          </a:p>
        </p:txBody>
      </p:sp>
      <p:sp>
        <p:nvSpPr>
          <p:cNvPr id="31" name="文本框 30">
            <a:extLst>
              <a:ext uri="{FF2B5EF4-FFF2-40B4-BE49-F238E27FC236}">
                <a16:creationId xmlns:a16="http://schemas.microsoft.com/office/drawing/2014/main" id="{294251B5-7486-227F-F694-34B965AE228B}"/>
              </a:ext>
            </a:extLst>
          </p:cNvPr>
          <p:cNvSpPr txBox="1"/>
          <p:nvPr/>
        </p:nvSpPr>
        <p:spPr>
          <a:xfrm>
            <a:off x="6786806" y="1638299"/>
            <a:ext cx="1747594" cy="738664"/>
          </a:xfrm>
          <a:prstGeom prst="rect">
            <a:avLst/>
          </a:prstGeom>
          <a:noFill/>
        </p:spPr>
        <p:txBody>
          <a:bodyPr wrap="none" rtlCol="0">
            <a:spAutoFit/>
          </a:bodyPr>
          <a:lstStyle/>
          <a:p>
            <a:r>
              <a:rPr kumimoji="1" lang="en-US" altLang="zh-CN" sz="1400" dirty="0"/>
              <a:t>Linear</a:t>
            </a:r>
            <a:r>
              <a:rPr kumimoji="1" lang="zh-CN" altLang="en-US" sz="1400" dirty="0"/>
              <a:t> </a:t>
            </a:r>
            <a:r>
              <a:rPr kumimoji="1" lang="en-US" altLang="zh-CN" sz="1400" dirty="0"/>
              <a:t>Regression</a:t>
            </a:r>
          </a:p>
          <a:p>
            <a:r>
              <a:rPr kumimoji="1" lang="en-US" altLang="zh-CN" sz="1400" dirty="0"/>
              <a:t>Logistic</a:t>
            </a:r>
            <a:r>
              <a:rPr kumimoji="1" lang="zh-CN" altLang="en-US" sz="1400" dirty="0"/>
              <a:t> </a:t>
            </a:r>
            <a:r>
              <a:rPr kumimoji="1" lang="en-US" altLang="zh-CN" sz="1400" dirty="0"/>
              <a:t>Regression</a:t>
            </a:r>
          </a:p>
          <a:p>
            <a:r>
              <a:rPr kumimoji="1" lang="en-US" altLang="zh-CN" sz="1400" dirty="0"/>
              <a:t>LSTM</a:t>
            </a:r>
            <a:endParaRPr kumimoji="1" lang="zh-CN" altLang="en-US" sz="1400" dirty="0"/>
          </a:p>
        </p:txBody>
      </p:sp>
      <p:cxnSp>
        <p:nvCxnSpPr>
          <p:cNvPr id="32" name="直线箭头连接符 31">
            <a:extLst>
              <a:ext uri="{FF2B5EF4-FFF2-40B4-BE49-F238E27FC236}">
                <a16:creationId xmlns:a16="http://schemas.microsoft.com/office/drawing/2014/main" id="{542EA0ED-3434-9755-7AB4-EB66A69ADBDD}"/>
              </a:ext>
            </a:extLst>
          </p:cNvPr>
          <p:cNvCxnSpPr>
            <a:stCxn id="30" idx="1"/>
          </p:cNvCxnSpPr>
          <p:nvPr/>
        </p:nvCxnSpPr>
        <p:spPr bwMode="auto">
          <a:xfrm flipH="1">
            <a:off x="4495801" y="1993756"/>
            <a:ext cx="457199"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文本框 36">
            <a:extLst>
              <a:ext uri="{FF2B5EF4-FFF2-40B4-BE49-F238E27FC236}">
                <a16:creationId xmlns:a16="http://schemas.microsoft.com/office/drawing/2014/main" id="{8F6D269D-D92F-3E35-EC34-D48A424BB1A6}"/>
              </a:ext>
            </a:extLst>
          </p:cNvPr>
          <p:cNvSpPr txBox="1"/>
          <p:nvPr/>
        </p:nvSpPr>
        <p:spPr>
          <a:xfrm>
            <a:off x="3746750" y="1339250"/>
            <a:ext cx="736099" cy="369332"/>
          </a:xfrm>
          <a:prstGeom prst="rect">
            <a:avLst/>
          </a:prstGeom>
          <a:noFill/>
        </p:spPr>
        <p:txBody>
          <a:bodyPr wrap="none" rtlCol="0">
            <a:spAutoFit/>
          </a:bodyPr>
          <a:lstStyle/>
          <a:p>
            <a:r>
              <a:rPr kumimoji="1" lang="en-US" altLang="zh-CN" sz="1800" dirty="0" err="1"/>
              <a:t>Minio</a:t>
            </a:r>
            <a:endParaRPr kumimoji="1" lang="zh-CN" altLang="en-US" sz="1800" dirty="0"/>
          </a:p>
        </p:txBody>
      </p:sp>
    </p:spTree>
    <p:extLst>
      <p:ext uri="{BB962C8B-B14F-4D97-AF65-F5344CB8AC3E}">
        <p14:creationId xmlns:p14="http://schemas.microsoft.com/office/powerpoint/2010/main" val="144764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4D074-819B-5153-FF06-D7E265BFDB7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B0679B6A-B6AA-C0EE-2191-2EC74464BD4B}"/>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0320C210-FEBD-607E-19AA-6A0474BAFFF6}"/>
              </a:ext>
            </a:extLst>
          </p:cNvPr>
          <p:cNvSpPr>
            <a:spLocks noGrp="1" noChangeArrowheads="1"/>
          </p:cNvSpPr>
          <p:nvPr>
            <p:ph type="title"/>
          </p:nvPr>
        </p:nvSpPr>
        <p:spPr/>
        <p:txBody>
          <a:bodyPr/>
          <a:lstStyle/>
          <a:p>
            <a:pPr eaLnBrk="1" hangingPunct="1">
              <a:defRPr/>
            </a:pPr>
            <a:r>
              <a:rPr lang="en-US" altLang="en-US" b="1" dirty="0"/>
              <a:t>Set up the environment</a:t>
            </a:r>
            <a:endParaRPr lang="en-US" altLang="en-US" dirty="0"/>
          </a:p>
        </p:txBody>
      </p:sp>
      <p:sp>
        <p:nvSpPr>
          <p:cNvPr id="5123" name="Rectangle 3">
            <a:extLst>
              <a:ext uri="{FF2B5EF4-FFF2-40B4-BE49-F238E27FC236}">
                <a16:creationId xmlns:a16="http://schemas.microsoft.com/office/drawing/2014/main" id="{28C3C0A2-3907-CE7B-76EB-2DBD2128C0DD}"/>
              </a:ext>
            </a:extLst>
          </p:cNvPr>
          <p:cNvSpPr>
            <a:spLocks noGrp="1" noChangeArrowheads="1"/>
          </p:cNvSpPr>
          <p:nvPr>
            <p:ph type="body" idx="1"/>
          </p:nvPr>
        </p:nvSpPr>
        <p:spPr/>
        <p:txBody>
          <a:bodyPr/>
          <a:lstStyle/>
          <a:p>
            <a:pPr lvl="1" eaLnBrk="1" hangingPunct="1">
              <a:buClr>
                <a:srgbClr val="CC0000"/>
              </a:buClr>
              <a:buFont typeface="Wingdings" charset="2"/>
              <a:buChar char="§"/>
              <a:defRPr/>
            </a:pPr>
            <a:r>
              <a:rPr lang="en-US" altLang="en-US" dirty="0"/>
              <a:t>Pyt</a:t>
            </a:r>
            <a:r>
              <a:rPr lang="en-US" altLang="zh-CN" dirty="0"/>
              <a:t>hon</a:t>
            </a:r>
          </a:p>
          <a:p>
            <a:pPr lvl="1" eaLnBrk="1" hangingPunct="1">
              <a:buClr>
                <a:srgbClr val="CC0000"/>
              </a:buClr>
              <a:buFont typeface="Wingdings" charset="2"/>
              <a:buChar char="§"/>
              <a:defRPr/>
            </a:pPr>
            <a:r>
              <a:rPr lang="en-US" altLang="zh-CN" dirty="0"/>
              <a:t>Airflow</a:t>
            </a:r>
          </a:p>
          <a:p>
            <a:pPr lvl="1" eaLnBrk="1" hangingPunct="1">
              <a:buClr>
                <a:srgbClr val="CC0000"/>
              </a:buClr>
              <a:buFont typeface="Wingdings" charset="2"/>
              <a:buChar char="§"/>
              <a:defRPr/>
            </a:pPr>
            <a:r>
              <a:rPr lang="en-US" altLang="zh-CN" dirty="0"/>
              <a:t>PostgreSQL</a:t>
            </a:r>
          </a:p>
          <a:p>
            <a:pPr lvl="1" eaLnBrk="1" hangingPunct="1">
              <a:buClr>
                <a:srgbClr val="CC0000"/>
              </a:buClr>
              <a:buFont typeface="Wingdings" charset="2"/>
              <a:buChar char="§"/>
              <a:defRPr/>
            </a:pPr>
            <a:r>
              <a:rPr lang="en-US" altLang="zh-CN" dirty="0" err="1"/>
              <a:t>Minio</a:t>
            </a:r>
            <a:endParaRPr lang="en-US" altLang="en-US" dirty="0"/>
          </a:p>
        </p:txBody>
      </p:sp>
      <p:sp>
        <p:nvSpPr>
          <p:cNvPr id="5127" name="Rectangle 7">
            <a:extLst>
              <a:ext uri="{FF2B5EF4-FFF2-40B4-BE49-F238E27FC236}">
                <a16:creationId xmlns:a16="http://schemas.microsoft.com/office/drawing/2014/main" id="{B7B67AF7-9443-0954-A348-48C1D4CF8293}"/>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283924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F44A1-39F1-581E-84D8-CE684D61AE7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C420E097-EC72-7C47-E321-8025967813C5}"/>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7" name="Rectangle 7">
            <a:extLst>
              <a:ext uri="{FF2B5EF4-FFF2-40B4-BE49-F238E27FC236}">
                <a16:creationId xmlns:a16="http://schemas.microsoft.com/office/drawing/2014/main" id="{745763D7-E856-6030-565D-9883FF0E69E0}"/>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026" name="Picture 2" descr="Q&amp;a Special Flat icon">
            <a:extLst>
              <a:ext uri="{FF2B5EF4-FFF2-40B4-BE49-F238E27FC236}">
                <a16:creationId xmlns:a16="http://schemas.microsoft.com/office/drawing/2014/main" id="{2CFAF4A8-D07D-B32C-0D77-BA243EEE1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0" y="1270000"/>
            <a:ext cx="4318000" cy="43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8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28D58CE5-4FD6-0F4B-AAE8-E8BA782C2263}"/>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0D0038A4-6B2C-3742-8BBF-FB4C15FD56EA}"/>
              </a:ext>
            </a:extLst>
          </p:cNvPr>
          <p:cNvSpPr>
            <a:spLocks noGrp="1" noChangeArrowheads="1"/>
          </p:cNvSpPr>
          <p:nvPr>
            <p:ph type="title"/>
          </p:nvPr>
        </p:nvSpPr>
        <p:spPr/>
        <p:txBody>
          <a:bodyPr/>
          <a:lstStyle/>
          <a:p>
            <a:pPr eaLnBrk="1" hangingPunct="1">
              <a:defRPr/>
            </a:pPr>
            <a:r>
              <a:rPr lang="en-US" altLang="en-US" sz="3200" b="1" dirty="0"/>
              <a:t>Presentation Outline</a:t>
            </a:r>
            <a:endParaRPr lang="en-US" altLang="en-US" sz="3200" dirty="0"/>
          </a:p>
        </p:txBody>
      </p:sp>
      <p:sp>
        <p:nvSpPr>
          <p:cNvPr id="5123" name="Rectangle 3">
            <a:extLst>
              <a:ext uri="{FF2B5EF4-FFF2-40B4-BE49-F238E27FC236}">
                <a16:creationId xmlns:a16="http://schemas.microsoft.com/office/drawing/2014/main" id="{AF6E546E-3341-DF4F-BD1B-C26644215F10}"/>
              </a:ext>
            </a:extLst>
          </p:cNvPr>
          <p:cNvSpPr>
            <a:spLocks noGrp="1" noChangeArrowheads="1"/>
          </p:cNvSpPr>
          <p:nvPr>
            <p:ph type="body" idx="1"/>
          </p:nvPr>
        </p:nvSpPr>
        <p:spPr/>
        <p:txBody>
          <a:bodyPr/>
          <a:lstStyle/>
          <a:p>
            <a:pPr eaLnBrk="1" hangingPunct="1">
              <a:buClr>
                <a:srgbClr val="CC0000"/>
              </a:buClr>
              <a:buFont typeface="Wingdings" charset="2"/>
              <a:buChar char="§"/>
              <a:defRPr/>
            </a:pPr>
            <a:r>
              <a:rPr lang="en-US" altLang="zh-CN" dirty="0"/>
              <a:t>Introduction</a:t>
            </a:r>
            <a:r>
              <a:rPr lang="zh-CN" altLang="en-US" dirty="0"/>
              <a:t> </a:t>
            </a:r>
            <a:r>
              <a:rPr lang="en-US" altLang="zh-CN" dirty="0"/>
              <a:t>to</a:t>
            </a:r>
            <a:r>
              <a:rPr lang="zh-CN" altLang="en-US" dirty="0"/>
              <a:t> </a:t>
            </a:r>
            <a:r>
              <a:rPr lang="en-US" altLang="zh-CN" dirty="0"/>
              <a:t>Airflow</a:t>
            </a:r>
          </a:p>
          <a:p>
            <a:pPr lvl="1" eaLnBrk="1" hangingPunct="1">
              <a:buClr>
                <a:srgbClr val="CC0000"/>
              </a:buClr>
              <a:buFont typeface="Wingdings" charset="2"/>
              <a:buChar char="§"/>
              <a:defRPr/>
            </a:pPr>
            <a:r>
              <a:rPr lang="en-US" altLang="zh-CN" dirty="0"/>
              <a:t>What</a:t>
            </a:r>
            <a:r>
              <a:rPr lang="zh-CN" altLang="en-US" dirty="0"/>
              <a:t> </a:t>
            </a:r>
            <a:r>
              <a:rPr lang="en-US" altLang="zh-CN" dirty="0"/>
              <a:t>is</a:t>
            </a:r>
            <a:r>
              <a:rPr lang="zh-CN" altLang="en-US" dirty="0"/>
              <a:t> </a:t>
            </a:r>
            <a:r>
              <a:rPr lang="en-US" altLang="zh-CN" dirty="0"/>
              <a:t>Airflow</a:t>
            </a:r>
          </a:p>
          <a:p>
            <a:pPr lvl="1" eaLnBrk="1" hangingPunct="1">
              <a:buClr>
                <a:srgbClr val="CC0000"/>
              </a:buClr>
              <a:buFont typeface="Wingdings" charset="2"/>
              <a:buChar char="§"/>
              <a:defRPr/>
            </a:pPr>
            <a:r>
              <a:rPr lang="en-US" altLang="en-US" dirty="0"/>
              <a:t>Airflow Directed Acyclic Graphs (DAG)</a:t>
            </a:r>
          </a:p>
          <a:p>
            <a:pPr lvl="1" eaLnBrk="1" hangingPunct="1">
              <a:buClr>
                <a:srgbClr val="CC0000"/>
              </a:buClr>
              <a:buFont typeface="Wingdings" charset="2"/>
              <a:buChar char="§"/>
              <a:defRPr/>
            </a:pPr>
            <a:r>
              <a:rPr lang="en-US" altLang="zh-CN" dirty="0"/>
              <a:t>Airflow</a:t>
            </a:r>
            <a:r>
              <a:rPr lang="zh-CN" altLang="en-US" dirty="0"/>
              <a:t> </a:t>
            </a:r>
            <a:r>
              <a:rPr lang="en-US" altLang="zh-CN" dirty="0"/>
              <a:t>UI</a:t>
            </a:r>
            <a:endParaRPr lang="en-US" altLang="en-US" dirty="0"/>
          </a:p>
          <a:p>
            <a:pPr marL="0" indent="0" eaLnBrk="1" hangingPunct="1">
              <a:buClr>
                <a:srgbClr val="CC0000"/>
              </a:buClr>
              <a:buNone/>
              <a:defRPr/>
            </a:pPr>
            <a:endParaRPr lang="en-US" altLang="en-US" sz="1800" dirty="0"/>
          </a:p>
          <a:p>
            <a:pPr eaLnBrk="1" hangingPunct="1">
              <a:buClr>
                <a:srgbClr val="CC0000"/>
              </a:buClr>
              <a:buFont typeface="Wingdings" charset="2"/>
              <a:buChar char="§"/>
              <a:defRPr/>
            </a:pPr>
            <a:r>
              <a:rPr lang="en-US" altLang="zh-CN" dirty="0"/>
              <a:t>Demo:</a:t>
            </a:r>
            <a:r>
              <a:rPr lang="zh-CN" altLang="en-US" dirty="0"/>
              <a:t> </a:t>
            </a:r>
            <a:r>
              <a:rPr lang="en-US" altLang="zh-CN" dirty="0"/>
              <a:t>Stock</a:t>
            </a:r>
            <a:r>
              <a:rPr lang="zh-CN" altLang="en-US" dirty="0"/>
              <a:t> </a:t>
            </a:r>
            <a:r>
              <a:rPr lang="en-US" altLang="zh-CN" dirty="0"/>
              <a:t>prediction</a:t>
            </a:r>
            <a:r>
              <a:rPr lang="zh-CN" altLang="en-US" dirty="0"/>
              <a:t> </a:t>
            </a:r>
            <a:r>
              <a:rPr lang="en-US" altLang="zh-CN" dirty="0"/>
              <a:t>with</a:t>
            </a:r>
            <a:r>
              <a:rPr lang="zh-CN" altLang="en-US" dirty="0"/>
              <a:t> </a:t>
            </a:r>
            <a:r>
              <a:rPr lang="en-US" altLang="zh-CN" dirty="0"/>
              <a:t>Airflow</a:t>
            </a:r>
          </a:p>
          <a:p>
            <a:pPr lvl="1" eaLnBrk="1" hangingPunct="1">
              <a:buClr>
                <a:srgbClr val="CC0000"/>
              </a:buClr>
              <a:buFont typeface="Wingdings" charset="2"/>
              <a:buChar char="§"/>
              <a:defRPr/>
            </a:pPr>
            <a:r>
              <a:rPr lang="en-US" altLang="zh-CN" dirty="0"/>
              <a:t>Strategy</a:t>
            </a:r>
          </a:p>
          <a:p>
            <a:pPr lvl="1" eaLnBrk="1" hangingPunct="1">
              <a:buClr>
                <a:srgbClr val="CC0000"/>
              </a:buClr>
              <a:buFont typeface="Wingdings" charset="2"/>
              <a:buChar char="§"/>
              <a:defRPr/>
            </a:pPr>
            <a:r>
              <a:rPr lang="en-US" altLang="zh-CN" dirty="0"/>
              <a:t>DAG</a:t>
            </a:r>
          </a:p>
          <a:p>
            <a:pPr lvl="1" eaLnBrk="1" hangingPunct="1">
              <a:buClr>
                <a:srgbClr val="CC0000"/>
              </a:buClr>
              <a:buFont typeface="Wingdings" charset="2"/>
              <a:buChar char="§"/>
              <a:defRPr/>
            </a:pPr>
            <a:r>
              <a:rPr lang="en-US" altLang="zh-CN" dirty="0"/>
              <a:t>Set up the environment</a:t>
            </a:r>
          </a:p>
          <a:p>
            <a:pPr lvl="1" eaLnBrk="1" hangingPunct="1">
              <a:buClr>
                <a:srgbClr val="CC0000"/>
              </a:buClr>
              <a:buFont typeface="Wingdings" charset="2"/>
              <a:buChar char="§"/>
              <a:defRPr/>
            </a:pPr>
            <a:r>
              <a:rPr lang="en-US" altLang="zh-CN" dirty="0"/>
              <a:t>Run</a:t>
            </a:r>
            <a:r>
              <a:rPr lang="zh-CN" altLang="en-US" dirty="0"/>
              <a:t> </a:t>
            </a:r>
            <a:r>
              <a:rPr lang="en-US" altLang="zh-CN" dirty="0"/>
              <a:t>the</a:t>
            </a:r>
            <a:r>
              <a:rPr lang="zh-CN" altLang="en-US" dirty="0"/>
              <a:t> </a:t>
            </a:r>
            <a:r>
              <a:rPr lang="en-US" altLang="zh-CN" dirty="0"/>
              <a:t>demo</a:t>
            </a:r>
          </a:p>
        </p:txBody>
      </p:sp>
      <p:sp>
        <p:nvSpPr>
          <p:cNvPr id="5127" name="Rectangle 7">
            <a:extLst>
              <a:ext uri="{FF2B5EF4-FFF2-40B4-BE49-F238E27FC236}">
                <a16:creationId xmlns:a16="http://schemas.microsoft.com/office/drawing/2014/main" id="{8C5ABBE5-C171-BF4E-9C07-76830C124AC7}"/>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88D11-D536-015B-A184-D42002047100}"/>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0355259E-AB81-7D3F-3D73-7929AEEB1576}"/>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CE1EED20-44A4-A45A-660A-984F0F62AFF2}"/>
              </a:ext>
            </a:extLst>
          </p:cNvPr>
          <p:cNvSpPr>
            <a:spLocks noGrp="1" noChangeArrowheads="1"/>
          </p:cNvSpPr>
          <p:nvPr>
            <p:ph type="title"/>
          </p:nvPr>
        </p:nvSpPr>
        <p:spPr/>
        <p:txBody>
          <a:bodyPr/>
          <a:lstStyle/>
          <a:p>
            <a:pPr eaLnBrk="1" hangingPunct="1">
              <a:defRPr/>
            </a:pPr>
            <a:r>
              <a:rPr lang="en-US" altLang="en-US" b="1" dirty="0"/>
              <a:t>Workflow Management Systems</a:t>
            </a:r>
            <a:endParaRPr lang="en-US" altLang="en-US" dirty="0"/>
          </a:p>
        </p:txBody>
      </p:sp>
      <p:sp>
        <p:nvSpPr>
          <p:cNvPr id="5127" name="Rectangle 7">
            <a:extLst>
              <a:ext uri="{FF2B5EF4-FFF2-40B4-BE49-F238E27FC236}">
                <a16:creationId xmlns:a16="http://schemas.microsoft.com/office/drawing/2014/main" id="{FA925C05-C255-8E49-0AE3-2AE819E1788F}"/>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
        <p:nvSpPr>
          <p:cNvPr id="2" name="Content Placeholder 1">
            <a:extLst>
              <a:ext uri="{FF2B5EF4-FFF2-40B4-BE49-F238E27FC236}">
                <a16:creationId xmlns:a16="http://schemas.microsoft.com/office/drawing/2014/main" id="{5AD849AF-22E5-AB04-70DD-1BA6FB71332E}"/>
              </a:ext>
            </a:extLst>
          </p:cNvPr>
          <p:cNvSpPr>
            <a:spLocks noGrp="1"/>
          </p:cNvSpPr>
          <p:nvPr>
            <p:ph idx="1"/>
          </p:nvPr>
        </p:nvSpPr>
        <p:spPr>
          <a:xfrm>
            <a:off x="609599" y="4452939"/>
            <a:ext cx="1828800" cy="238126"/>
          </a:xfrm>
        </p:spPr>
        <p:txBody>
          <a:bodyPr/>
          <a:lstStyle/>
          <a:p>
            <a:pPr marL="0" indent="0">
              <a:buNone/>
            </a:pP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Buyya</a:t>
            </a:r>
            <a:r>
              <a:rPr lang="en-US" sz="1000" dirty="0">
                <a:effectLst/>
                <a:latin typeface="Calibri" panose="020F0502020204030204" pitchFamily="34" charset="0"/>
                <a:ea typeface="Calibri" panose="020F0502020204030204" pitchFamily="34" charset="0"/>
                <a:cs typeface="Times New Roman" panose="02020603050405020304" pitchFamily="18" charset="0"/>
              </a:rPr>
              <a:t> &amp; Rodriguez, 2017)</a:t>
            </a:r>
            <a:endParaRPr lang="en-US" sz="1000" dirty="0"/>
          </a:p>
        </p:txBody>
      </p:sp>
      <p:pic>
        <p:nvPicPr>
          <p:cNvPr id="1026" name="Picture 2" descr="Figure 18.4">
            <a:extLst>
              <a:ext uri="{FF2B5EF4-FFF2-40B4-BE49-F238E27FC236}">
                <a16:creationId xmlns:a16="http://schemas.microsoft.com/office/drawing/2014/main" id="{736A5CFF-AF49-29D1-A569-AE5AF4D08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1"/>
            <a:ext cx="2536896"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15.1">
            <a:extLst>
              <a:ext uri="{FF2B5EF4-FFF2-40B4-BE49-F238E27FC236}">
                <a16:creationId xmlns:a16="http://schemas.microsoft.com/office/drawing/2014/main" id="{C8547700-5D92-D40B-FBBD-2C8453A8A49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796250"/>
            <a:ext cx="2819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B3D37BB-9A6D-AAE0-C04F-77EC00A4A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912" y="2941839"/>
            <a:ext cx="3686175" cy="26384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1">
            <a:extLst>
              <a:ext uri="{FF2B5EF4-FFF2-40B4-BE49-F238E27FC236}">
                <a16:creationId xmlns:a16="http://schemas.microsoft.com/office/drawing/2014/main" id="{BB2AC082-CD52-58F4-49B2-356F6FB1FB4A}"/>
              </a:ext>
            </a:extLst>
          </p:cNvPr>
          <p:cNvSpPr txBox="1">
            <a:spLocks/>
          </p:cNvSpPr>
          <p:nvPr/>
        </p:nvSpPr>
        <p:spPr bwMode="auto">
          <a:xfrm>
            <a:off x="3657598" y="5791200"/>
            <a:ext cx="1981201" cy="238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Wingdings" pitchFamily="2" charset="2"/>
              <a:buNone/>
            </a:pPr>
            <a:r>
              <a:rPr lang="en-US" sz="1000" dirty="0">
                <a:latin typeface="Calibri" panose="020F0502020204030204" pitchFamily="34" charset="0"/>
                <a:ea typeface="Calibri" panose="020F0502020204030204" pitchFamily="34" charset="0"/>
                <a:cs typeface="Times New Roman" panose="02020603050405020304" pitchFamily="18" charset="0"/>
              </a:rPr>
              <a:t>(Ibrahim, He, &amp; Zhou, 2016)</a:t>
            </a:r>
            <a:endParaRPr lang="en-US" sz="1000" dirty="0"/>
          </a:p>
        </p:txBody>
      </p:sp>
      <p:sp>
        <p:nvSpPr>
          <p:cNvPr id="4" name="Content Placeholder 1">
            <a:extLst>
              <a:ext uri="{FF2B5EF4-FFF2-40B4-BE49-F238E27FC236}">
                <a16:creationId xmlns:a16="http://schemas.microsoft.com/office/drawing/2014/main" id="{7C26D352-31A9-3AFB-55FE-6D0CC2146B85}"/>
              </a:ext>
            </a:extLst>
          </p:cNvPr>
          <p:cNvSpPr txBox="1">
            <a:spLocks/>
          </p:cNvSpPr>
          <p:nvPr/>
        </p:nvSpPr>
        <p:spPr bwMode="auto">
          <a:xfrm>
            <a:off x="6720394" y="4452941"/>
            <a:ext cx="204260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00" dirty="0"/>
              <a:t> (</a:t>
            </a:r>
            <a:r>
              <a:rPr lang="en-US" sz="1000" dirty="0" err="1"/>
              <a:t>Poola</a:t>
            </a:r>
            <a:r>
              <a:rPr lang="en-US" sz="1000" dirty="0"/>
              <a:t>, Salehi, </a:t>
            </a:r>
            <a:r>
              <a:rPr lang="en-US" sz="1000" dirty="0" err="1"/>
              <a:t>Ramamohanarao</a:t>
            </a:r>
            <a:r>
              <a:rPr lang="en-US" sz="1000" dirty="0"/>
              <a:t>, &amp; </a:t>
            </a:r>
            <a:r>
              <a:rPr lang="en-US" sz="1000" dirty="0" err="1"/>
              <a:t>Buyya</a:t>
            </a:r>
            <a:r>
              <a:rPr lang="en-US" sz="1000" dirty="0"/>
              <a:t>, 2017)</a:t>
            </a:r>
          </a:p>
        </p:txBody>
      </p:sp>
      <p:pic>
        <p:nvPicPr>
          <p:cNvPr id="7" name="Picture 6">
            <a:extLst>
              <a:ext uri="{FF2B5EF4-FFF2-40B4-BE49-F238E27FC236}">
                <a16:creationId xmlns:a16="http://schemas.microsoft.com/office/drawing/2014/main" id="{F8B32963-2A9E-9D9B-83E9-813F611956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2067" r="31178" b="87312"/>
          <a:stretch/>
        </p:blipFill>
        <p:spPr bwMode="auto">
          <a:xfrm>
            <a:off x="328002" y="1524000"/>
            <a:ext cx="843499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0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0830A-3191-D325-CCEE-675CC911A2F3}"/>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4FBC425A-29C1-A9AC-7959-CE9FD4D65172}"/>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59B3915B-8409-2675-832B-BCF5BADED7EA}"/>
              </a:ext>
            </a:extLst>
          </p:cNvPr>
          <p:cNvSpPr>
            <a:spLocks noGrp="1" noChangeArrowheads="1"/>
          </p:cNvSpPr>
          <p:nvPr>
            <p:ph type="title"/>
          </p:nvPr>
        </p:nvSpPr>
        <p:spPr/>
        <p:txBody>
          <a:bodyPr/>
          <a:lstStyle/>
          <a:p>
            <a:pPr eaLnBrk="1" hangingPunct="1">
              <a:defRPr/>
            </a:pPr>
            <a:r>
              <a:rPr lang="en-US" altLang="en-US" b="1" dirty="0"/>
              <a:t>What is Apache Airflow?</a:t>
            </a:r>
            <a:endParaRPr lang="en-US" altLang="en-US" dirty="0"/>
          </a:p>
        </p:txBody>
      </p:sp>
      <p:sp>
        <p:nvSpPr>
          <p:cNvPr id="5123" name="Rectangle 3">
            <a:extLst>
              <a:ext uri="{FF2B5EF4-FFF2-40B4-BE49-F238E27FC236}">
                <a16:creationId xmlns:a16="http://schemas.microsoft.com/office/drawing/2014/main" id="{7DE9EC8A-AA1E-0195-AF1B-6497BEC4BEF2}"/>
              </a:ext>
            </a:extLst>
          </p:cNvPr>
          <p:cNvSpPr>
            <a:spLocks noGrp="1" noChangeArrowheads="1"/>
          </p:cNvSpPr>
          <p:nvPr>
            <p:ph type="body" idx="1"/>
          </p:nvPr>
        </p:nvSpPr>
        <p:spPr>
          <a:xfrm>
            <a:off x="609600" y="1891682"/>
            <a:ext cx="7924800" cy="3975717"/>
          </a:xfrm>
        </p:spPr>
        <p:txBody>
          <a:bodyPr/>
          <a:lstStyle/>
          <a:p>
            <a:pPr eaLnBrk="1" hangingPunct="1">
              <a:buClr>
                <a:srgbClr val="CC0000"/>
              </a:buClr>
              <a:buFont typeface="Wingdings" charset="2"/>
              <a:buChar char="§"/>
              <a:defRPr/>
            </a:pPr>
            <a:r>
              <a:rPr lang="en-US" dirty="0"/>
              <a:t>Airflow is open-source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1" eaLnBrk="1" hangingPunct="1">
              <a:buClr>
                <a:srgbClr val="CC0000"/>
              </a:buClr>
              <a:buFont typeface="Wingdings" charset="2"/>
              <a:buChar char="§"/>
              <a:defRPr/>
            </a:pPr>
            <a:r>
              <a:rPr lang="en-US" altLang="en-US" sz="2100" dirty="0">
                <a:latin typeface="Calibri" panose="020F0502020204030204" pitchFamily="34" charset="0"/>
                <a:ea typeface="Calibri" panose="020F0502020204030204" pitchFamily="34" charset="0"/>
                <a:cs typeface="Times New Roman" panose="02020603050405020304" pitchFamily="18" charset="0"/>
              </a:rPr>
              <a:t>2014-2016: Airbnb</a:t>
            </a:r>
          </a:p>
          <a:p>
            <a:pPr lvl="1" eaLnBrk="1" hangingPunct="1">
              <a:buClr>
                <a:srgbClr val="CC0000"/>
              </a:buClr>
              <a:buFont typeface="Wingdings" charset="2"/>
              <a:buChar char="§"/>
              <a:defRPr/>
            </a:pPr>
            <a:r>
              <a:rPr lang="en-US" altLang="en-US" sz="2100" dirty="0">
                <a:latin typeface="Calibri" panose="020F0502020204030204" pitchFamily="34" charset="0"/>
                <a:ea typeface="Calibri" panose="020F0502020204030204" pitchFamily="34" charset="0"/>
                <a:cs typeface="Times New Roman" panose="02020603050405020304" pitchFamily="18" charset="0"/>
              </a:rPr>
              <a:t>2016-present: Apache Software Foundation</a:t>
            </a:r>
          </a:p>
          <a:p>
            <a:pPr lvl="1" eaLnBrk="1" hangingPunct="1">
              <a:buClr>
                <a:srgbClr val="CC0000"/>
              </a:buClr>
              <a:buFont typeface="Wingdings" charset="2"/>
              <a:buChar char="§"/>
              <a:defRPr/>
            </a:pPr>
            <a:endParaRPr lang="en-US" altLang="en-US" sz="2400" dirty="0"/>
          </a:p>
          <a:p>
            <a:pPr eaLnBrk="1" hangingPunct="1">
              <a:buClr>
                <a:srgbClr val="CC0000"/>
              </a:buClr>
              <a:buFont typeface="Wingdings" charset="2"/>
              <a:buChar char="§"/>
              <a:defRPr/>
            </a:pPr>
            <a:r>
              <a:rPr lang="en-US" dirty="0"/>
              <a:t>Airflow is a batch workflow orchestration platform</a:t>
            </a:r>
          </a:p>
          <a:p>
            <a:pPr lvl="1" eaLnBrk="1" hangingPunct="1">
              <a:buClr>
                <a:srgbClr val="CC0000"/>
              </a:buClr>
              <a:buFont typeface="Wingdings" charset="2"/>
              <a:buChar char="§"/>
              <a:defRPr/>
            </a:pPr>
            <a:r>
              <a:rPr lang="en-US" altLang="en-US" sz="2100" dirty="0"/>
              <a:t>Finite batch workflow</a:t>
            </a:r>
          </a:p>
          <a:p>
            <a:pPr lvl="1" eaLnBrk="1" hangingPunct="1">
              <a:buClr>
                <a:srgbClr val="CC0000"/>
              </a:buClr>
              <a:buFont typeface="Wingdings" charset="2"/>
              <a:buChar char="§"/>
              <a:defRPr/>
            </a:pPr>
            <a:r>
              <a:rPr lang="en-US" altLang="en-US" sz="2100" dirty="0"/>
              <a:t>Python framework allows building workflow and connecting any technology</a:t>
            </a:r>
          </a:p>
        </p:txBody>
      </p:sp>
      <p:sp>
        <p:nvSpPr>
          <p:cNvPr id="5127" name="Rectangle 7">
            <a:extLst>
              <a:ext uri="{FF2B5EF4-FFF2-40B4-BE49-F238E27FC236}">
                <a16:creationId xmlns:a16="http://schemas.microsoft.com/office/drawing/2014/main" id="{5B74E192-BB37-7E9C-961D-A591F65F2FB4}"/>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331187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12BD-EBAE-42D0-D239-A1FC569CFFB9}"/>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C2DD8471-1F69-6E0A-E618-974D8B63EE19}"/>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58989BCB-9055-FE82-32BB-AD19E6B1F319}"/>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7076E6A1-CBCE-B17F-E09F-7DE6E8352A7C}"/>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026" name="Picture 2">
            <a:extLst>
              <a:ext uri="{FF2B5EF4-FFF2-40B4-BE49-F238E27FC236}">
                <a16:creationId xmlns:a16="http://schemas.microsoft.com/office/drawing/2014/main" id="{5D8B2A50-0E5C-4E04-4C1A-EDB80BA0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584" y="2593975"/>
            <a:ext cx="7194832" cy="1670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6319C2-4128-38EE-AFF9-AE129C4ACDA9}"/>
              </a:ext>
            </a:extLst>
          </p:cNvPr>
          <p:cNvSpPr txBox="1"/>
          <p:nvPr/>
        </p:nvSpPr>
        <p:spPr>
          <a:xfrm>
            <a:off x="6400800" y="52578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105235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EC4DF-273F-454C-C204-7E569EC21E8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A378FD0B-2C6A-12D3-E0FE-0F87596585B5}"/>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6C8ECAB5-E5D7-4D9D-892E-E6D2B2001DB9}"/>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9221B6B9-C1FE-11C2-8C38-7D8A0FC87773}"/>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1" name="Picture 10">
            <a:extLst>
              <a:ext uri="{FF2B5EF4-FFF2-40B4-BE49-F238E27FC236}">
                <a16:creationId xmlns:a16="http://schemas.microsoft.com/office/drawing/2014/main" id="{6D0F711B-E859-AB5D-BB8B-A93DF98192A9}"/>
              </a:ext>
            </a:extLst>
          </p:cNvPr>
          <p:cNvPicPr>
            <a:picLocks noChangeAspect="1"/>
          </p:cNvPicPr>
          <p:nvPr/>
        </p:nvPicPr>
        <p:blipFill>
          <a:blip r:embed="rId3"/>
          <a:stretch>
            <a:fillRect/>
          </a:stretch>
        </p:blipFill>
        <p:spPr>
          <a:xfrm>
            <a:off x="609600" y="1676400"/>
            <a:ext cx="5744377" cy="3181794"/>
          </a:xfrm>
          <a:prstGeom prst="rect">
            <a:avLst/>
          </a:prstGeom>
        </p:spPr>
      </p:pic>
      <p:pic>
        <p:nvPicPr>
          <p:cNvPr id="13" name="Picture 12">
            <a:extLst>
              <a:ext uri="{FF2B5EF4-FFF2-40B4-BE49-F238E27FC236}">
                <a16:creationId xmlns:a16="http://schemas.microsoft.com/office/drawing/2014/main" id="{3BC40BC4-540E-E1EC-D6F5-7CA4680F72CF}"/>
              </a:ext>
            </a:extLst>
          </p:cNvPr>
          <p:cNvPicPr>
            <a:picLocks noChangeAspect="1"/>
          </p:cNvPicPr>
          <p:nvPr/>
        </p:nvPicPr>
        <p:blipFill>
          <a:blip r:embed="rId4"/>
          <a:stretch>
            <a:fillRect/>
          </a:stretch>
        </p:blipFill>
        <p:spPr>
          <a:xfrm>
            <a:off x="609600" y="2286000"/>
            <a:ext cx="4763165" cy="1819529"/>
          </a:xfrm>
          <a:prstGeom prst="rect">
            <a:avLst/>
          </a:prstGeom>
        </p:spPr>
      </p:pic>
      <p:sp>
        <p:nvSpPr>
          <p:cNvPr id="2" name="TextBox 1">
            <a:extLst>
              <a:ext uri="{FF2B5EF4-FFF2-40B4-BE49-F238E27FC236}">
                <a16:creationId xmlns:a16="http://schemas.microsoft.com/office/drawing/2014/main" id="{ADF65C83-2F39-7081-BC8D-92669F21E7F4}"/>
              </a:ext>
            </a:extLst>
          </p:cNvPr>
          <p:cNvSpPr txBox="1"/>
          <p:nvPr/>
        </p:nvSpPr>
        <p:spPr>
          <a:xfrm>
            <a:off x="6400800" y="54864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21932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4504E-503E-7F09-1CE9-1D61737C133D}"/>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2F00DAA2-A17F-0CB8-17E2-0E058C62CB6E}"/>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D4F0F4EB-523F-C864-9A19-92FD553673E7}"/>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C36A085A-A2A6-95B1-3BB0-C5F4D37520EC}"/>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3" name="Picture 2">
            <a:extLst>
              <a:ext uri="{FF2B5EF4-FFF2-40B4-BE49-F238E27FC236}">
                <a16:creationId xmlns:a16="http://schemas.microsoft.com/office/drawing/2014/main" id="{FFBCC8CD-425F-C40D-51AD-4E52E8987018}"/>
              </a:ext>
            </a:extLst>
          </p:cNvPr>
          <p:cNvPicPr>
            <a:picLocks noChangeAspect="1"/>
          </p:cNvPicPr>
          <p:nvPr/>
        </p:nvPicPr>
        <p:blipFill>
          <a:blip r:embed="rId3"/>
          <a:stretch>
            <a:fillRect/>
          </a:stretch>
        </p:blipFill>
        <p:spPr>
          <a:xfrm>
            <a:off x="785284" y="1980998"/>
            <a:ext cx="7573432" cy="2896004"/>
          </a:xfrm>
          <a:prstGeom prst="rect">
            <a:avLst/>
          </a:prstGeom>
        </p:spPr>
      </p:pic>
      <p:sp>
        <p:nvSpPr>
          <p:cNvPr id="2" name="TextBox 1">
            <a:extLst>
              <a:ext uri="{FF2B5EF4-FFF2-40B4-BE49-F238E27FC236}">
                <a16:creationId xmlns:a16="http://schemas.microsoft.com/office/drawing/2014/main" id="{4584C59B-7B61-142E-6E31-2503F879A22F}"/>
              </a:ext>
            </a:extLst>
          </p:cNvPr>
          <p:cNvSpPr txBox="1"/>
          <p:nvPr/>
        </p:nvSpPr>
        <p:spPr>
          <a:xfrm>
            <a:off x="6400800" y="52578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181135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38E10-9D58-342F-C97D-33F0B5A2CAC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645C3518-591B-DF75-D4B3-FB05A8F4ECE1}"/>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89F45555-83F6-F3C6-3C01-457E37107447}"/>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FDA0E763-3256-7A5A-FD3D-324B80E959CE}"/>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3074" name="Picture 2">
            <a:extLst>
              <a:ext uri="{FF2B5EF4-FFF2-40B4-BE49-F238E27FC236}">
                <a16:creationId xmlns:a16="http://schemas.microsoft.com/office/drawing/2014/main" id="{C9CBFAE2-7B23-959D-8526-C45E829010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555"/>
          <a:stretch/>
        </p:blipFill>
        <p:spPr bwMode="auto">
          <a:xfrm>
            <a:off x="1714500" y="1449280"/>
            <a:ext cx="5715000" cy="448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65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D51E2-98A4-4D17-2175-85DB96768D52}"/>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BFC4EF5F-8244-1D88-5ADE-9B9C8B96BD94}"/>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A22BB3E8-9F68-B037-26E3-2AC017BCF45D}"/>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ED43318C-8565-4670-B096-DAA39FCC24F0}"/>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2" name="Picture 2">
            <a:extLst>
              <a:ext uri="{FF2B5EF4-FFF2-40B4-BE49-F238E27FC236}">
                <a16:creationId xmlns:a16="http://schemas.microsoft.com/office/drawing/2014/main" id="{415AF053-B708-6469-E721-38E033E44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5791200" cy="45053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B185A4-8DF7-6873-5535-A46905E07CBB}"/>
              </a:ext>
            </a:extLst>
          </p:cNvPr>
          <p:cNvSpPr txBox="1"/>
          <p:nvPr/>
        </p:nvSpPr>
        <p:spPr>
          <a:xfrm>
            <a:off x="6400800" y="5820187"/>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3041927652"/>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893</TotalTime>
  <Words>616</Words>
  <Application>Microsoft Macintosh PowerPoint</Application>
  <PresentationFormat>全屏显示(4:3)</PresentationFormat>
  <Paragraphs>101</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Arial Bold</vt:lpstr>
      <vt:lpstr>Arial</vt:lpstr>
      <vt:lpstr>Calibri</vt:lpstr>
      <vt:lpstr>Wingdings</vt:lpstr>
      <vt:lpstr>Blank Presentation</vt:lpstr>
      <vt:lpstr>Apache Airflow and  Workflow Management in Predicting Stocks</vt:lpstr>
      <vt:lpstr>Presentation Outline</vt:lpstr>
      <vt:lpstr>Workflow Management Systems</vt:lpstr>
      <vt:lpstr>What is Apache Airflow?</vt:lpstr>
      <vt:lpstr>Airflow Directed Acyclic Graphs (DAG)</vt:lpstr>
      <vt:lpstr>Airflow Directed Acyclic Graphs (DAG)</vt:lpstr>
      <vt:lpstr>Airflow Directed Acyclic Graphs (DAG)</vt:lpstr>
      <vt:lpstr>Airflow User Interface</vt:lpstr>
      <vt:lpstr>Airflow User Interface</vt:lpstr>
      <vt:lpstr>Airflow User Interface</vt:lpstr>
      <vt:lpstr>Demo: Stock prediction with Airflow </vt:lpstr>
      <vt:lpstr>DAG for Demo</vt:lpstr>
      <vt:lpstr>Set up the environment</vt:lpstr>
      <vt:lpstr>PowerPoint 演示文稿</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Cao Zh</cp:lastModifiedBy>
  <cp:revision>44</cp:revision>
  <cp:lastPrinted>2018-05-31T15:51:35Z</cp:lastPrinted>
  <dcterms:created xsi:type="dcterms:W3CDTF">2008-01-28T19:49:47Z</dcterms:created>
  <dcterms:modified xsi:type="dcterms:W3CDTF">2024-03-21T13:00:08Z</dcterms:modified>
</cp:coreProperties>
</file>