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9" r:id="rId4"/>
    <p:sldId id="262" r:id="rId5"/>
    <p:sldId id="258" r:id="rId6"/>
    <p:sldId id="263" r:id="rId7"/>
    <p:sldId id="264" r:id="rId8"/>
    <p:sldId id="260" r:id="rId9"/>
    <p:sldId id="265" r:id="rId10"/>
    <p:sldId id="266" r:id="rId11"/>
    <p:sldId id="268" r:id="rId12"/>
    <p:sldId id="269" r:id="rId13"/>
    <p:sldId id="267" r:id="rId14"/>
    <p:sldId id="261"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8" autoAdjust="0"/>
    <p:restoredTop sz="89785" autoAdjust="0"/>
  </p:normalViewPr>
  <p:slideViewPr>
    <p:cSldViewPr>
      <p:cViewPr varScale="1">
        <p:scale>
          <a:sx n="217" d="100"/>
          <a:sy n="217" d="100"/>
        </p:scale>
        <p:origin x="14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4" d="100"/>
          <a:sy n="144" d="100"/>
        </p:scale>
        <p:origin x="-23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BB1441B-CAFA-734F-9848-E5F1393F32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5" name="Rectangle 3">
            <a:extLst>
              <a:ext uri="{FF2B5EF4-FFF2-40B4-BE49-F238E27FC236}">
                <a16:creationId xmlns:a16="http://schemas.microsoft.com/office/drawing/2014/main" id="{42E69576-A3EE-A04F-9331-6CD4026FD0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8196" name="Rectangle 4">
            <a:extLst>
              <a:ext uri="{FF2B5EF4-FFF2-40B4-BE49-F238E27FC236}">
                <a16:creationId xmlns:a16="http://schemas.microsoft.com/office/drawing/2014/main" id="{79153F82-1556-8F4C-94C4-A9FB6003898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8197" name="Rectangle 5">
            <a:extLst>
              <a:ext uri="{FF2B5EF4-FFF2-40B4-BE49-F238E27FC236}">
                <a16:creationId xmlns:a16="http://schemas.microsoft.com/office/drawing/2014/main" id="{84BE57DD-A681-034A-9EF0-30C35F4C1FB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58567B77-E915-624D-83FA-267A5A2BD0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E4AFA39-3BEF-5F47-B6E7-7F49D1386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47" name="Rectangle 3">
            <a:extLst>
              <a:ext uri="{FF2B5EF4-FFF2-40B4-BE49-F238E27FC236}">
                <a16:creationId xmlns:a16="http://schemas.microsoft.com/office/drawing/2014/main" id="{5DFCC953-D0CE-884E-BC5B-C74BF8984D1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Osaka" charset="0"/>
              </a:defRPr>
            </a:lvl1pPr>
          </a:lstStyle>
          <a:p>
            <a:pPr>
              <a:defRPr/>
            </a:pPr>
            <a:endParaRPr lang="en-US" altLang="en-US"/>
          </a:p>
        </p:txBody>
      </p:sp>
      <p:sp>
        <p:nvSpPr>
          <p:cNvPr id="6148" name="Rectangle 4">
            <a:extLst>
              <a:ext uri="{FF2B5EF4-FFF2-40B4-BE49-F238E27FC236}">
                <a16:creationId xmlns:a16="http://schemas.microsoft.com/office/drawing/2014/main" id="{EF070B2C-CC60-2F4B-BB59-37B8EFEBE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A376257-4EAE-994C-BDC1-CEAA92C600C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252AF037-910D-E943-8824-E7C9062EE8D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Osaka" charset="0"/>
              </a:defRPr>
            </a:lvl1pPr>
          </a:lstStyle>
          <a:p>
            <a:pPr>
              <a:defRPr/>
            </a:pPr>
            <a:endParaRPr lang="en-US" altLang="en-US"/>
          </a:p>
        </p:txBody>
      </p:sp>
      <p:sp>
        <p:nvSpPr>
          <p:cNvPr id="6151" name="Rectangle 7">
            <a:extLst>
              <a:ext uri="{FF2B5EF4-FFF2-40B4-BE49-F238E27FC236}">
                <a16:creationId xmlns:a16="http://schemas.microsoft.com/office/drawing/2014/main" id="{34BC4C81-ED6D-D24A-A798-3C3C43EF75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Arial" charset="0"/>
                <a:ea typeface="Osaka" charset="0"/>
              </a:defRPr>
            </a:lvl1pPr>
          </a:lstStyle>
          <a:p>
            <a:pPr>
              <a:defRPr/>
            </a:pPr>
            <a:fld id="{DD32FE92-180F-AB42-A5A7-EC0C181102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Osaka" charset="0"/>
        <a:cs typeface="+mn-cs"/>
      </a:defRPr>
    </a:lvl1pPr>
    <a:lvl2pPr marL="457200" algn="l" rtl="0" eaLnBrk="0" fontAlgn="base" hangingPunct="0">
      <a:spcBef>
        <a:spcPct val="30000"/>
      </a:spcBef>
      <a:spcAft>
        <a:spcPct val="0"/>
      </a:spcAft>
      <a:defRPr sz="1200" kern="1200">
        <a:solidFill>
          <a:schemeClr val="tx1"/>
        </a:solidFill>
        <a:latin typeface="Arial" charset="0"/>
        <a:ea typeface="Osaka" charset="0"/>
        <a:cs typeface="+mn-cs"/>
      </a:defRPr>
    </a:lvl2pPr>
    <a:lvl3pPr marL="914400" algn="l" rtl="0" eaLnBrk="0" fontAlgn="base" hangingPunct="0">
      <a:spcBef>
        <a:spcPct val="30000"/>
      </a:spcBef>
      <a:spcAft>
        <a:spcPct val="0"/>
      </a:spcAft>
      <a:defRPr sz="1200" kern="1200">
        <a:solidFill>
          <a:schemeClr val="tx1"/>
        </a:solidFill>
        <a:latin typeface="Arial" charset="0"/>
        <a:ea typeface="Osaka"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Osaka"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Osak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6A9D50-76C3-3947-9F3E-EAB57B5372FD}"/>
              </a:ext>
            </a:extLst>
          </p:cNvPr>
          <p:cNvSpPr>
            <a:spLocks noGrp="1" noChangeArrowheads="1"/>
          </p:cNvSpPr>
          <p:nvPr>
            <p:ph type="sldNum" sz="quarter" idx="5"/>
          </p:nvPr>
        </p:nvSpPr>
        <p:spPr/>
        <p:txBody>
          <a:bodyPr/>
          <a:lstStyle/>
          <a:p>
            <a:pPr>
              <a:defRPr/>
            </a:pPr>
            <a:fld id="{4096914A-09CB-8845-8271-B0AE9A69C2A4}" type="slidenum">
              <a:rPr lang="en-US" altLang="en-US"/>
              <a:pPr>
                <a:defRPr/>
              </a:pPr>
              <a:t>1</a:t>
            </a:fld>
            <a:endParaRPr lang="en-US" altLang="en-US"/>
          </a:p>
        </p:txBody>
      </p:sp>
      <p:sp>
        <p:nvSpPr>
          <p:cNvPr id="10242" name="Rectangle 2">
            <a:extLst>
              <a:ext uri="{FF2B5EF4-FFF2-40B4-BE49-F238E27FC236}">
                <a16:creationId xmlns:a16="http://schemas.microsoft.com/office/drawing/2014/main" id="{2AEF2285-38DB-B44A-9CE2-A336EDB07502}"/>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A287A3E3-1103-B943-BBD3-F432530D3126}"/>
              </a:ext>
            </a:extLst>
          </p:cNvPr>
          <p:cNvSpPr>
            <a:spLocks noGrp="1" noChangeArrowheads="1"/>
          </p:cNvSpPr>
          <p:nvPr>
            <p:ph type="body" idx="1"/>
          </p:nvPr>
        </p:nvSpPr>
        <p:spPr/>
        <p:txBody>
          <a:bodyPr/>
          <a:lstStyle/>
          <a:p>
            <a:pPr eaLnBrk="1" hangingPunct="1">
              <a:defRPr/>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59E1-D552-17E5-A270-875827FABEE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9372234-3961-E8A1-C648-45272A44A033}"/>
              </a:ext>
            </a:extLst>
          </p:cNvPr>
          <p:cNvSpPr>
            <a:spLocks noGrp="1" noChangeArrowheads="1"/>
          </p:cNvSpPr>
          <p:nvPr>
            <p:ph type="sldNum" sz="quarter" idx="5"/>
          </p:nvPr>
        </p:nvSpPr>
        <p:spPr/>
        <p:txBody>
          <a:bodyPr/>
          <a:lstStyle/>
          <a:p>
            <a:pPr>
              <a:defRPr/>
            </a:pPr>
            <a:fld id="{781F3CA7-8E8B-5445-8D7A-6D3BD2A3EE3B}" type="slidenum">
              <a:rPr lang="en-US" altLang="en-US"/>
              <a:pPr>
                <a:defRPr/>
              </a:pPr>
              <a:t>10</a:t>
            </a:fld>
            <a:endParaRPr lang="en-US" altLang="en-US"/>
          </a:p>
        </p:txBody>
      </p:sp>
      <p:sp>
        <p:nvSpPr>
          <p:cNvPr id="7170" name="Rectangle 2">
            <a:extLst>
              <a:ext uri="{FF2B5EF4-FFF2-40B4-BE49-F238E27FC236}">
                <a16:creationId xmlns:a16="http://schemas.microsoft.com/office/drawing/2014/main" id="{3CF6B7DD-7512-91B6-DA29-0337D7D26CEF}"/>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7BC60BA-F31E-A291-FDFC-787CDFC6EE08}"/>
              </a:ext>
            </a:extLst>
          </p:cNvPr>
          <p:cNvSpPr>
            <a:spLocks noGrp="1" noChangeArrowheads="1"/>
          </p:cNvSpPr>
          <p:nvPr>
            <p:ph type="body" idx="1"/>
          </p:nvPr>
        </p:nvSpPr>
        <p:spPr/>
        <p:txBody>
          <a:bodyPr/>
          <a:lstStyle/>
          <a:p>
            <a:pPr eaLnBrk="1" hangingPunct="1">
              <a:defRPr/>
            </a:pPr>
            <a:r>
              <a:rPr lang="en-US" altLang="en-US" dirty="0"/>
              <a:t>A more comprehensive view is Graph view. This visualize all the dependencies in your DAG and the current statuses for the selected run</a:t>
            </a:r>
          </a:p>
        </p:txBody>
      </p:sp>
    </p:spTree>
    <p:extLst>
      <p:ext uri="{BB962C8B-B14F-4D97-AF65-F5344CB8AC3E}">
        <p14:creationId xmlns:p14="http://schemas.microsoft.com/office/powerpoint/2010/main" val="231696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11</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11409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85F6-6DC1-F4EB-DC9C-5C7B37F2A51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35BF2EA-855F-5439-6C7E-A76249E98D62}"/>
              </a:ext>
            </a:extLst>
          </p:cNvPr>
          <p:cNvSpPr>
            <a:spLocks noGrp="1" noChangeArrowheads="1"/>
          </p:cNvSpPr>
          <p:nvPr>
            <p:ph type="sldNum" sz="quarter" idx="5"/>
          </p:nvPr>
        </p:nvSpPr>
        <p:spPr/>
        <p:txBody>
          <a:bodyPr/>
          <a:lstStyle/>
          <a:p>
            <a:pPr>
              <a:defRPr/>
            </a:pPr>
            <a:fld id="{781F3CA7-8E8B-5445-8D7A-6D3BD2A3EE3B}" type="slidenum">
              <a:rPr lang="en-US" altLang="en-US"/>
              <a:pPr>
                <a:defRPr/>
              </a:pPr>
              <a:t>12</a:t>
            </a:fld>
            <a:endParaRPr lang="en-US" altLang="en-US"/>
          </a:p>
        </p:txBody>
      </p:sp>
      <p:sp>
        <p:nvSpPr>
          <p:cNvPr id="7170" name="Rectangle 2">
            <a:extLst>
              <a:ext uri="{FF2B5EF4-FFF2-40B4-BE49-F238E27FC236}">
                <a16:creationId xmlns:a16="http://schemas.microsoft.com/office/drawing/2014/main" id="{82798A41-F85B-579D-D919-5738114F999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F61AE77-BAC8-0D27-C438-A2FF0A17A452}"/>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292613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BEED-1B25-E374-0B2E-1D0369C8FFA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03CDEAE-ED0B-A4B7-2873-9D59BADBFC17}"/>
              </a:ext>
            </a:extLst>
          </p:cNvPr>
          <p:cNvSpPr>
            <a:spLocks noGrp="1" noChangeArrowheads="1"/>
          </p:cNvSpPr>
          <p:nvPr>
            <p:ph type="sldNum" sz="quarter" idx="5"/>
          </p:nvPr>
        </p:nvSpPr>
        <p:spPr/>
        <p:txBody>
          <a:bodyPr/>
          <a:lstStyle/>
          <a:p>
            <a:pPr>
              <a:defRPr/>
            </a:pPr>
            <a:fld id="{781F3CA7-8E8B-5445-8D7A-6D3BD2A3EE3B}" type="slidenum">
              <a:rPr lang="en-US" altLang="en-US"/>
              <a:pPr>
                <a:defRPr/>
              </a:pPr>
              <a:t>13</a:t>
            </a:fld>
            <a:endParaRPr lang="en-US" altLang="en-US"/>
          </a:p>
        </p:txBody>
      </p:sp>
      <p:sp>
        <p:nvSpPr>
          <p:cNvPr id="7170" name="Rectangle 2">
            <a:extLst>
              <a:ext uri="{FF2B5EF4-FFF2-40B4-BE49-F238E27FC236}">
                <a16:creationId xmlns:a16="http://schemas.microsoft.com/office/drawing/2014/main" id="{FE3D40BF-7708-849A-747A-C808B7ED856A}"/>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91CAB74-E0A3-C06C-7AEC-5D3A90B9F88E}"/>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98875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B3244-1978-97D8-0418-BDAB7A1489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3C4C18A-49F1-459F-A97F-B597B1E6BE89}"/>
              </a:ext>
            </a:extLst>
          </p:cNvPr>
          <p:cNvSpPr>
            <a:spLocks noGrp="1" noChangeArrowheads="1"/>
          </p:cNvSpPr>
          <p:nvPr>
            <p:ph type="sldNum" sz="quarter" idx="5"/>
          </p:nvPr>
        </p:nvSpPr>
        <p:spPr/>
        <p:txBody>
          <a:bodyPr/>
          <a:lstStyle/>
          <a:p>
            <a:pPr>
              <a:defRPr/>
            </a:pPr>
            <a:fld id="{781F3CA7-8E8B-5445-8D7A-6D3BD2A3EE3B}" type="slidenum">
              <a:rPr lang="en-US" altLang="en-US"/>
              <a:pPr>
                <a:defRPr/>
              </a:pPr>
              <a:t>14</a:t>
            </a:fld>
            <a:endParaRPr lang="en-US" altLang="en-US"/>
          </a:p>
        </p:txBody>
      </p:sp>
      <p:sp>
        <p:nvSpPr>
          <p:cNvPr id="7170" name="Rectangle 2">
            <a:extLst>
              <a:ext uri="{FF2B5EF4-FFF2-40B4-BE49-F238E27FC236}">
                <a16:creationId xmlns:a16="http://schemas.microsoft.com/office/drawing/2014/main" id="{C431307A-AEAD-568E-6BF7-B7550E8736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0F3443CB-3D64-A6B8-EEDB-C64D126DB5C4}"/>
              </a:ext>
            </a:extLst>
          </p:cNvPr>
          <p:cNvSpPr>
            <a:spLocks noGrp="1" noChangeArrowheads="1"/>
          </p:cNvSpPr>
          <p:nvPr>
            <p:ph type="body" idx="1"/>
          </p:nvPr>
        </p:nvSpPr>
        <p:spPr/>
        <p:txBody>
          <a:bodyPr/>
          <a:lstStyle/>
          <a:p>
            <a:pPr eaLnBrk="1" hangingPunct="1">
              <a:defRPr/>
            </a:pPr>
            <a:endParaRPr lang="en-US" altLang="en-US"/>
          </a:p>
        </p:txBody>
      </p:sp>
    </p:spTree>
    <p:extLst>
      <p:ext uri="{BB962C8B-B14F-4D97-AF65-F5344CB8AC3E}">
        <p14:creationId xmlns:p14="http://schemas.microsoft.com/office/powerpoint/2010/main" val="82251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2DD959-782F-0A4B-AC9C-64CAC32AE8D5}"/>
              </a:ext>
            </a:extLst>
          </p:cNvPr>
          <p:cNvSpPr>
            <a:spLocks noGrp="1" noChangeArrowheads="1"/>
          </p:cNvSpPr>
          <p:nvPr>
            <p:ph type="sldNum" sz="quarter" idx="5"/>
          </p:nvPr>
        </p:nvSpPr>
        <p:spPr/>
        <p:txBody>
          <a:bodyPr/>
          <a:lstStyle/>
          <a:p>
            <a:pPr>
              <a:defRPr/>
            </a:pPr>
            <a:fld id="{781F3CA7-8E8B-5445-8D7A-6D3BD2A3EE3B}" type="slidenum">
              <a:rPr lang="en-US" altLang="en-US"/>
              <a:pPr>
                <a:defRPr/>
              </a:pPr>
              <a:t>2</a:t>
            </a:fld>
            <a:endParaRPr lang="en-US" altLang="en-US"/>
          </a:p>
        </p:txBody>
      </p:sp>
      <p:sp>
        <p:nvSpPr>
          <p:cNvPr id="7170" name="Rectangle 2">
            <a:extLst>
              <a:ext uri="{FF2B5EF4-FFF2-40B4-BE49-F238E27FC236}">
                <a16:creationId xmlns:a16="http://schemas.microsoft.com/office/drawing/2014/main" id="{C572A238-911E-3946-912A-4B3B5F9613E5}"/>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24B0B73A-F69C-D144-B64B-1B94C339CD8A}"/>
              </a:ext>
            </a:extLst>
          </p:cNvPr>
          <p:cNvSpPr>
            <a:spLocks noGrp="1" noChangeArrowheads="1"/>
          </p:cNvSpPr>
          <p:nvPr>
            <p:ph type="body" idx="1"/>
          </p:nvPr>
        </p:nvSpPr>
        <p:spPr/>
        <p:txBody>
          <a:bodyPr/>
          <a:lstStyle/>
          <a:p>
            <a:pPr eaLnBrk="1" hangingPunct="1">
              <a:defRPr/>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601-64DF-E804-7AD4-E65B6C8BF74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F1795D3-9E96-8A67-D611-01DF9546CB72}"/>
              </a:ext>
            </a:extLst>
          </p:cNvPr>
          <p:cNvSpPr>
            <a:spLocks noGrp="1" noChangeArrowheads="1"/>
          </p:cNvSpPr>
          <p:nvPr>
            <p:ph type="sldNum" sz="quarter" idx="5"/>
          </p:nvPr>
        </p:nvSpPr>
        <p:spPr/>
        <p:txBody>
          <a:bodyPr/>
          <a:lstStyle/>
          <a:p>
            <a:pPr>
              <a:defRPr/>
            </a:pPr>
            <a:fld id="{781F3CA7-8E8B-5445-8D7A-6D3BD2A3EE3B}" type="slidenum">
              <a:rPr lang="en-US" altLang="en-US"/>
              <a:pPr>
                <a:defRPr/>
              </a:pPr>
              <a:t>3</a:t>
            </a:fld>
            <a:endParaRPr lang="en-US" altLang="en-US"/>
          </a:p>
        </p:txBody>
      </p:sp>
      <p:sp>
        <p:nvSpPr>
          <p:cNvPr id="7170" name="Rectangle 2">
            <a:extLst>
              <a:ext uri="{FF2B5EF4-FFF2-40B4-BE49-F238E27FC236}">
                <a16:creationId xmlns:a16="http://schemas.microsoft.com/office/drawing/2014/main" id="{AA97D525-57A8-A897-356A-0261D7379A68}"/>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A71BFD27-7307-D50D-023C-6E0765398F3A}"/>
              </a:ext>
            </a:extLst>
          </p:cNvPr>
          <p:cNvSpPr>
            <a:spLocks noGrp="1" noChangeArrowheads="1"/>
          </p:cNvSpPr>
          <p:nvPr>
            <p:ph type="body" idx="1"/>
          </p:nvPr>
        </p:nvSpPr>
        <p:spPr/>
        <p:txBody>
          <a:bodyPr/>
          <a:lstStyle/>
          <a:p>
            <a:pPr eaLnBrk="1" hangingPunct="1">
              <a:defRPr/>
            </a:pPr>
            <a:r>
              <a:rPr lang="en-US" altLang="en-US" dirty="0"/>
              <a:t>Large and Complex data analysis project involve large and complex workflow. Imagine all the assignments in this course that we have to collect the data ourselves. We have to make request from API, repeat the actions multiple times. Transform, clean, reformat before save into local storage or load onto the cloud, Amazon S3 bucket. Any mistake in between, even if it’s one parameter, one type, or even just a connection error could ruin the whole 3-4 hours of work. Thus, we need a workflow management system. </a:t>
            </a:r>
          </a:p>
        </p:txBody>
      </p:sp>
    </p:spTree>
    <p:extLst>
      <p:ext uri="{BB962C8B-B14F-4D97-AF65-F5344CB8AC3E}">
        <p14:creationId xmlns:p14="http://schemas.microsoft.com/office/powerpoint/2010/main" val="6763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349A-34BD-D05C-4DB1-2FD4FB20403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BBADF7-8F06-9A77-2A54-65E867991D33}"/>
              </a:ext>
            </a:extLst>
          </p:cNvPr>
          <p:cNvSpPr>
            <a:spLocks noGrp="1" noChangeArrowheads="1"/>
          </p:cNvSpPr>
          <p:nvPr>
            <p:ph type="sldNum" sz="quarter" idx="5"/>
          </p:nvPr>
        </p:nvSpPr>
        <p:spPr/>
        <p:txBody>
          <a:bodyPr/>
          <a:lstStyle/>
          <a:p>
            <a:pPr>
              <a:defRPr/>
            </a:pPr>
            <a:fld id="{781F3CA7-8E8B-5445-8D7A-6D3BD2A3EE3B}" type="slidenum">
              <a:rPr lang="en-US" altLang="en-US"/>
              <a:pPr>
                <a:defRPr/>
              </a:pPr>
              <a:t>4</a:t>
            </a:fld>
            <a:endParaRPr lang="en-US" altLang="en-US"/>
          </a:p>
        </p:txBody>
      </p:sp>
      <p:sp>
        <p:nvSpPr>
          <p:cNvPr id="7170" name="Rectangle 2">
            <a:extLst>
              <a:ext uri="{FF2B5EF4-FFF2-40B4-BE49-F238E27FC236}">
                <a16:creationId xmlns:a16="http://schemas.microsoft.com/office/drawing/2014/main" id="{BF84C9B8-8A9A-3A5F-38FE-7D8369C7BA7D}"/>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5600DE2A-925A-1BAD-0DB2-978F2DFF818B}"/>
              </a:ext>
            </a:extLst>
          </p:cNvPr>
          <p:cNvSpPr>
            <a:spLocks noGrp="1" noChangeArrowheads="1"/>
          </p:cNvSpPr>
          <p:nvPr>
            <p:ph type="body" idx="1"/>
          </p:nvPr>
        </p:nvSpPr>
        <p:spPr/>
        <p:txBody>
          <a:bodyPr/>
          <a:lstStyle/>
          <a:p>
            <a:pPr eaLnBrk="1" hangingPunct="1">
              <a:defRPr/>
            </a:pPr>
            <a:endParaRPr lang="en-US" altLang="en-US" dirty="0"/>
          </a:p>
        </p:txBody>
      </p:sp>
    </p:spTree>
    <p:extLst>
      <p:ext uri="{BB962C8B-B14F-4D97-AF65-F5344CB8AC3E}">
        <p14:creationId xmlns:p14="http://schemas.microsoft.com/office/powerpoint/2010/main" val="386014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4F1D-5211-EEFD-6640-9899D6E95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97130-688C-F143-8590-BB8B7FBB56BD}"/>
              </a:ext>
            </a:extLst>
          </p:cNvPr>
          <p:cNvSpPr>
            <a:spLocks noGrp="1" noChangeArrowheads="1"/>
          </p:cNvSpPr>
          <p:nvPr>
            <p:ph type="sldNum" sz="quarter" idx="5"/>
          </p:nvPr>
        </p:nvSpPr>
        <p:spPr/>
        <p:txBody>
          <a:bodyPr/>
          <a:lstStyle/>
          <a:p>
            <a:pPr>
              <a:defRPr/>
            </a:pPr>
            <a:fld id="{781F3CA7-8E8B-5445-8D7A-6D3BD2A3EE3B}" type="slidenum">
              <a:rPr lang="en-US" altLang="en-US"/>
              <a:pPr>
                <a:defRPr/>
              </a:pPr>
              <a:t>5</a:t>
            </a:fld>
            <a:endParaRPr lang="en-US" altLang="en-US"/>
          </a:p>
        </p:txBody>
      </p:sp>
      <p:sp>
        <p:nvSpPr>
          <p:cNvPr id="7170" name="Rectangle 2">
            <a:extLst>
              <a:ext uri="{FF2B5EF4-FFF2-40B4-BE49-F238E27FC236}">
                <a16:creationId xmlns:a16="http://schemas.microsoft.com/office/drawing/2014/main" id="{2D963954-6076-33F2-7004-86AD268B7DB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4E91536-0939-A1C5-262C-4E58577AD041}"/>
              </a:ext>
            </a:extLst>
          </p:cNvPr>
          <p:cNvSpPr>
            <a:spLocks noGrp="1" noChangeArrowheads="1"/>
          </p:cNvSpPr>
          <p:nvPr>
            <p:ph type="body" idx="1"/>
          </p:nvPr>
        </p:nvSpPr>
        <p:spPr/>
        <p:txBody>
          <a:bodyPr/>
          <a:lstStyle/>
          <a:p>
            <a:pPr eaLnBrk="1" hangingPunct="1">
              <a:defRPr/>
            </a:pPr>
            <a:r>
              <a:rPr lang="en-US" altLang="en-US" dirty="0"/>
              <a:t>DAG is the core concept – collecting Tasks together, organized with dependencies and relationships to define the order how they run</a:t>
            </a:r>
          </a:p>
        </p:txBody>
      </p:sp>
    </p:spTree>
    <p:extLst>
      <p:ext uri="{BB962C8B-B14F-4D97-AF65-F5344CB8AC3E}">
        <p14:creationId xmlns:p14="http://schemas.microsoft.com/office/powerpoint/2010/main" val="290502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D477E-0FC8-AC14-9FF5-0B7D6781EF0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277EA95-E5AD-A7A5-C305-F1AAC15C8ABE}"/>
              </a:ext>
            </a:extLst>
          </p:cNvPr>
          <p:cNvSpPr>
            <a:spLocks noGrp="1" noChangeArrowheads="1"/>
          </p:cNvSpPr>
          <p:nvPr>
            <p:ph type="sldNum" sz="quarter" idx="5"/>
          </p:nvPr>
        </p:nvSpPr>
        <p:spPr/>
        <p:txBody>
          <a:bodyPr/>
          <a:lstStyle/>
          <a:p>
            <a:pPr>
              <a:defRPr/>
            </a:pPr>
            <a:fld id="{781F3CA7-8E8B-5445-8D7A-6D3BD2A3EE3B}" type="slidenum">
              <a:rPr lang="en-US" altLang="en-US"/>
              <a:pPr>
                <a:defRPr/>
              </a:pPr>
              <a:t>6</a:t>
            </a:fld>
            <a:endParaRPr lang="en-US" altLang="en-US"/>
          </a:p>
        </p:txBody>
      </p:sp>
      <p:sp>
        <p:nvSpPr>
          <p:cNvPr id="7170" name="Rectangle 2">
            <a:extLst>
              <a:ext uri="{FF2B5EF4-FFF2-40B4-BE49-F238E27FC236}">
                <a16:creationId xmlns:a16="http://schemas.microsoft.com/office/drawing/2014/main" id="{4975DB29-30F5-8D9F-0E7A-B17756A83431}"/>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F5C3B7C-8B50-4E93-DAE6-1FE24442F05F}"/>
              </a:ext>
            </a:extLst>
          </p:cNvPr>
          <p:cNvSpPr>
            <a:spLocks noGrp="1" noChangeArrowheads="1"/>
          </p:cNvSpPr>
          <p:nvPr>
            <p:ph type="body" idx="1"/>
          </p:nvPr>
        </p:nvSpPr>
        <p:spPr/>
        <p:txBody>
          <a:bodyPr/>
          <a:lstStyle/>
          <a:p>
            <a:pPr eaLnBrk="1" hangingPunct="1">
              <a:defRPr/>
            </a:pPr>
            <a:r>
              <a:rPr lang="en-US" altLang="en-US" dirty="0"/>
              <a:t>This is how to implement a Task in DAG. There are 3 ways to define one, this is using a standard constructor</a:t>
            </a:r>
          </a:p>
          <a:p>
            <a:pPr eaLnBrk="1" hangingPunct="1">
              <a:defRPr/>
            </a:pPr>
            <a:r>
              <a:rPr lang="en-US" altLang="en-US" dirty="0"/>
              <a:t>This is how to declare the dependencies and the order of how tasks are run in the DAG. You can do either way</a:t>
            </a:r>
          </a:p>
        </p:txBody>
      </p:sp>
    </p:spTree>
    <p:extLst>
      <p:ext uri="{BB962C8B-B14F-4D97-AF65-F5344CB8AC3E}">
        <p14:creationId xmlns:p14="http://schemas.microsoft.com/office/powerpoint/2010/main" val="175027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3F56-2E1E-AFA9-EB24-2C6ED65FE93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65E24D6-57CA-47E9-2947-DA5750B5BAF1}"/>
              </a:ext>
            </a:extLst>
          </p:cNvPr>
          <p:cNvSpPr>
            <a:spLocks noGrp="1" noChangeArrowheads="1"/>
          </p:cNvSpPr>
          <p:nvPr>
            <p:ph type="sldNum" sz="quarter" idx="5"/>
          </p:nvPr>
        </p:nvSpPr>
        <p:spPr/>
        <p:txBody>
          <a:bodyPr/>
          <a:lstStyle/>
          <a:p>
            <a:pPr>
              <a:defRPr/>
            </a:pPr>
            <a:fld id="{781F3CA7-8E8B-5445-8D7A-6D3BD2A3EE3B}" type="slidenum">
              <a:rPr lang="en-US" altLang="en-US"/>
              <a:pPr>
                <a:defRPr/>
              </a:pPr>
              <a:t>7</a:t>
            </a:fld>
            <a:endParaRPr lang="en-US" altLang="en-US"/>
          </a:p>
        </p:txBody>
      </p:sp>
      <p:sp>
        <p:nvSpPr>
          <p:cNvPr id="7170" name="Rectangle 2">
            <a:extLst>
              <a:ext uri="{FF2B5EF4-FFF2-40B4-BE49-F238E27FC236}">
                <a16:creationId xmlns:a16="http://schemas.microsoft.com/office/drawing/2014/main" id="{62793C29-5C91-9893-0A8A-C651A0D2D4EE}"/>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66C3313F-C05D-2E4E-3A94-3F72895066BC}"/>
              </a:ext>
            </a:extLst>
          </p:cNvPr>
          <p:cNvSpPr>
            <a:spLocks noGrp="1" noChangeArrowheads="1"/>
          </p:cNvSpPr>
          <p:nvPr>
            <p:ph type="body" idx="1"/>
          </p:nvPr>
        </p:nvSpPr>
        <p:spPr/>
        <p:txBody>
          <a:bodyPr/>
          <a:lstStyle/>
          <a:p>
            <a:pPr eaLnBrk="1" hangingPunct="1">
              <a:defRPr/>
            </a:pPr>
            <a:r>
              <a:rPr lang="en-US" altLang="en-US" dirty="0"/>
              <a:t>To run DAG: either trigger manually in the UI or schedule it to run -&gt; recurrence</a:t>
            </a:r>
          </a:p>
          <a:p>
            <a:pPr eaLnBrk="1" hangingPunct="1">
              <a:defRPr/>
            </a:pPr>
            <a:r>
              <a:rPr lang="en-US" altLang="en-US" dirty="0"/>
              <a:t>There should be an </a:t>
            </a:r>
            <a:r>
              <a:rPr lang="en-US" altLang="en-US" dirty="0" err="1"/>
              <a:t>end_date</a:t>
            </a:r>
            <a:r>
              <a:rPr lang="en-US" altLang="en-US" dirty="0"/>
              <a:t> here as DAG is not design for infinite run -&gt; not a streamline platform, need troubleshoot.</a:t>
            </a:r>
          </a:p>
        </p:txBody>
      </p:sp>
    </p:spTree>
    <p:extLst>
      <p:ext uri="{BB962C8B-B14F-4D97-AF65-F5344CB8AC3E}">
        <p14:creationId xmlns:p14="http://schemas.microsoft.com/office/powerpoint/2010/main" val="13317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F123-8E89-F2FD-2D25-6859C313C14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05AA61B0-CA7E-98B3-9F5F-899217A85F12}"/>
              </a:ext>
            </a:extLst>
          </p:cNvPr>
          <p:cNvSpPr>
            <a:spLocks noGrp="1" noChangeArrowheads="1"/>
          </p:cNvSpPr>
          <p:nvPr>
            <p:ph type="sldNum" sz="quarter" idx="5"/>
          </p:nvPr>
        </p:nvSpPr>
        <p:spPr/>
        <p:txBody>
          <a:bodyPr/>
          <a:lstStyle/>
          <a:p>
            <a:pPr>
              <a:defRPr/>
            </a:pPr>
            <a:fld id="{781F3CA7-8E8B-5445-8D7A-6D3BD2A3EE3B}" type="slidenum">
              <a:rPr lang="en-US" altLang="en-US"/>
              <a:pPr>
                <a:defRPr/>
              </a:pPr>
              <a:t>8</a:t>
            </a:fld>
            <a:endParaRPr lang="en-US" altLang="en-US"/>
          </a:p>
        </p:txBody>
      </p:sp>
      <p:sp>
        <p:nvSpPr>
          <p:cNvPr id="7170" name="Rectangle 2">
            <a:extLst>
              <a:ext uri="{FF2B5EF4-FFF2-40B4-BE49-F238E27FC236}">
                <a16:creationId xmlns:a16="http://schemas.microsoft.com/office/drawing/2014/main" id="{62AFE8F2-F4BE-48B6-100E-99CB4341A54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D0A847FA-604F-F075-344B-BF91D5B850EF}"/>
              </a:ext>
            </a:extLst>
          </p:cNvPr>
          <p:cNvSpPr>
            <a:spLocks noGrp="1" noChangeArrowheads="1"/>
          </p:cNvSpPr>
          <p:nvPr>
            <p:ph type="body" idx="1"/>
          </p:nvPr>
        </p:nvSpPr>
        <p:spPr/>
        <p:txBody>
          <a:bodyPr/>
          <a:lstStyle/>
          <a:p>
            <a:pPr eaLnBrk="1" hangingPunct="1">
              <a:defRPr/>
            </a:pPr>
            <a:r>
              <a:rPr lang="en-US" altLang="en-US" dirty="0"/>
              <a:t>Grid view</a:t>
            </a:r>
          </a:p>
        </p:txBody>
      </p:sp>
    </p:spTree>
    <p:extLst>
      <p:ext uri="{BB962C8B-B14F-4D97-AF65-F5344CB8AC3E}">
        <p14:creationId xmlns:p14="http://schemas.microsoft.com/office/powerpoint/2010/main" val="222330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6882-9B8E-C310-5FE9-D1FD0C4972D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008152-35EE-5622-FB1E-4F2588E8D0AB}"/>
              </a:ext>
            </a:extLst>
          </p:cNvPr>
          <p:cNvSpPr>
            <a:spLocks noGrp="1" noChangeArrowheads="1"/>
          </p:cNvSpPr>
          <p:nvPr>
            <p:ph type="sldNum" sz="quarter" idx="5"/>
          </p:nvPr>
        </p:nvSpPr>
        <p:spPr/>
        <p:txBody>
          <a:bodyPr/>
          <a:lstStyle/>
          <a:p>
            <a:pPr>
              <a:defRPr/>
            </a:pPr>
            <a:fld id="{781F3CA7-8E8B-5445-8D7A-6D3BD2A3EE3B}" type="slidenum">
              <a:rPr lang="en-US" altLang="en-US"/>
              <a:pPr>
                <a:defRPr/>
              </a:pPr>
              <a:t>9</a:t>
            </a:fld>
            <a:endParaRPr lang="en-US" altLang="en-US"/>
          </a:p>
        </p:txBody>
      </p:sp>
      <p:sp>
        <p:nvSpPr>
          <p:cNvPr id="7170" name="Rectangle 2">
            <a:extLst>
              <a:ext uri="{FF2B5EF4-FFF2-40B4-BE49-F238E27FC236}">
                <a16:creationId xmlns:a16="http://schemas.microsoft.com/office/drawing/2014/main" id="{9ECB2ED6-2FE7-B8A8-B7B7-72ADA55B8C1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91B9035F-C461-9A02-BAA8-A41595EFBBFA}"/>
              </a:ext>
            </a:extLst>
          </p:cNvPr>
          <p:cNvSpPr>
            <a:spLocks noGrp="1" noChangeArrowheads="1"/>
          </p:cNvSpPr>
          <p:nvPr>
            <p:ph type="body" idx="1"/>
          </p:nvPr>
        </p:nvSpPr>
        <p:spPr/>
        <p:txBody>
          <a:bodyPr/>
          <a:lstStyle/>
          <a:p>
            <a:pPr eaLnBrk="1" hangingPunct="1">
              <a:defRPr/>
            </a:pPr>
            <a:r>
              <a:rPr lang="en-US" altLang="en-US" dirty="0"/>
              <a:t>Each column represents one DAG run. The top bar chart shows how long in total it takes to run the whole set of tasks</a:t>
            </a:r>
          </a:p>
          <a:p>
            <a:pPr eaLnBrk="1" hangingPunct="1">
              <a:defRPr/>
            </a:pPr>
            <a:r>
              <a:rPr lang="en-US" altLang="en-US" dirty="0"/>
              <a:t>Multiple statuses indicate the stage of the task</a:t>
            </a:r>
          </a:p>
        </p:txBody>
      </p:sp>
    </p:spTree>
    <p:extLst>
      <p:ext uri="{BB962C8B-B14F-4D97-AF65-F5344CB8AC3E}">
        <p14:creationId xmlns:p14="http://schemas.microsoft.com/office/powerpoint/2010/main" val="3612472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3C18C5C7-2224-134E-BFF3-AD4A023BD3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15">
            <a:extLst>
              <a:ext uri="{FF2B5EF4-FFF2-40B4-BE49-F238E27FC236}">
                <a16:creationId xmlns:a16="http://schemas.microsoft.com/office/drawing/2014/main" id="{BF68F5B2-67E4-7346-A56B-CB4E3C4004FC}"/>
              </a:ext>
            </a:extLst>
          </p:cNvPr>
          <p:cNvSpPr>
            <a:spLocks noChangeArrowheads="1"/>
          </p:cNvSpPr>
          <p:nvPr userDrawn="1"/>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6" name="Rectangle 19">
            <a:extLst>
              <a:ext uri="{FF2B5EF4-FFF2-40B4-BE49-F238E27FC236}">
                <a16:creationId xmlns:a16="http://schemas.microsoft.com/office/drawing/2014/main" id="{6FDD33BB-1393-4947-9406-C8626E861E88}"/>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35423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F74916-539A-5E49-889F-2113EA4F4043}"/>
              </a:ext>
            </a:extLst>
          </p:cNvPr>
          <p:cNvSpPr txBox="1">
            <a:spLocks/>
          </p:cNvSpPr>
          <p:nvPr userDrawn="1"/>
        </p:nvSpPr>
        <p:spPr bwMode="auto">
          <a:xfrm>
            <a:off x="6477000" y="730250"/>
            <a:ext cx="23034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a:lstStyle>
          <a:p>
            <a:pPr>
              <a:defRPr/>
            </a:pPr>
            <a:r>
              <a:rPr lang="en-US" dirty="0"/>
              <a:t>Click to edit Master title style</a:t>
            </a:r>
          </a:p>
        </p:txBody>
      </p:sp>
      <p:sp>
        <p:nvSpPr>
          <p:cNvPr id="6" name="Content Placeholder 2">
            <a:extLst>
              <a:ext uri="{FF2B5EF4-FFF2-40B4-BE49-F238E27FC236}">
                <a16:creationId xmlns:a16="http://schemas.microsoft.com/office/drawing/2014/main" id="{3E2AEFCB-C68A-6E4C-A694-D3E08A64CC5F}"/>
              </a:ext>
            </a:extLst>
          </p:cNvPr>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EE58E2A8-EEC8-4C4F-9475-A69FDB4010CB}"/>
              </a:ext>
            </a:extLst>
          </p:cNvPr>
          <p:cNvSpPr>
            <a:spLocks noGrp="1" noChangeArrowheads="1"/>
          </p:cNvSpPr>
          <p:nvPr>
            <p:ph type="ftr" sz="quarter" idx="13"/>
          </p:nvPr>
        </p:nvSpPr>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BE87F283-4974-7D49-B446-25EDA566260C}"/>
              </a:ext>
            </a:extLst>
          </p:cNvPr>
          <p:cNvSpPr>
            <a:spLocks noGrp="1" noChangeArrowheads="1"/>
          </p:cNvSpPr>
          <p:nvPr>
            <p:ph type="dt" sz="half" idx="14"/>
          </p:nvPr>
        </p:nvSpPr>
        <p:spPr/>
        <p:txBody>
          <a:bodyPr/>
          <a:lstStyle>
            <a:lvl1pPr>
              <a:defRPr/>
            </a:lvl1pPr>
          </a:lstStyle>
          <a:p>
            <a:pPr>
              <a:defRPr/>
            </a:pPr>
            <a:r>
              <a:rPr lang="en-US" altLang="en-US"/>
              <a:t>2/3/08  </a:t>
            </a:r>
            <a:fld id="{DDA3C5DD-9D3A-854C-A461-E173D94B9D92}" type="slidenum">
              <a:rPr lang="en-US" altLang="en-US"/>
              <a:pPr>
                <a:defRPr/>
              </a:pPr>
              <a:t>‹#›</a:t>
            </a:fld>
            <a:endParaRPr lang="en-US" altLang="en-US" baseline="0"/>
          </a:p>
        </p:txBody>
      </p:sp>
    </p:spTree>
    <p:extLst>
      <p:ext uri="{BB962C8B-B14F-4D97-AF65-F5344CB8AC3E}">
        <p14:creationId xmlns:p14="http://schemas.microsoft.com/office/powerpoint/2010/main" val="2530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B2A0010D-2BEA-914B-980A-4605BF1AA2A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28878EDD-7BD9-AA40-97A6-17BB7FCD9989}"/>
              </a:ext>
            </a:extLst>
          </p:cNvPr>
          <p:cNvSpPr>
            <a:spLocks noGrp="1" noChangeArrowheads="1"/>
          </p:cNvSpPr>
          <p:nvPr>
            <p:ph type="dt" sz="half" idx="11"/>
          </p:nvPr>
        </p:nvSpPr>
        <p:spPr>
          <a:ln/>
        </p:spPr>
        <p:txBody>
          <a:bodyPr/>
          <a:lstStyle>
            <a:lvl1pPr>
              <a:defRPr/>
            </a:lvl1pPr>
          </a:lstStyle>
          <a:p>
            <a:pPr>
              <a:defRPr/>
            </a:pPr>
            <a:r>
              <a:rPr lang="en-US" altLang="en-US"/>
              <a:t>2/3/08  </a:t>
            </a:r>
            <a:fld id="{974BEB2B-58CC-EA48-9AEF-C37A7DD0A741}" type="slidenum">
              <a:rPr lang="en-US" altLang="en-US"/>
              <a:pPr>
                <a:defRPr/>
              </a:pPr>
              <a:t>‹#›</a:t>
            </a:fld>
            <a:endParaRPr lang="en-US" altLang="en-US" baseline="0"/>
          </a:p>
        </p:txBody>
      </p:sp>
    </p:spTree>
    <p:extLst>
      <p:ext uri="{BB962C8B-B14F-4D97-AF65-F5344CB8AC3E}">
        <p14:creationId xmlns:p14="http://schemas.microsoft.com/office/powerpoint/2010/main" val="90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6F14288C-E590-6D4D-BD6A-28BDACE7569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5" name="Rectangle 18">
            <a:extLst>
              <a:ext uri="{FF2B5EF4-FFF2-40B4-BE49-F238E27FC236}">
                <a16:creationId xmlns:a16="http://schemas.microsoft.com/office/drawing/2014/main" id="{E3B8C453-67FD-DE4E-8435-2112239D3BF4}"/>
              </a:ext>
            </a:extLst>
          </p:cNvPr>
          <p:cNvSpPr>
            <a:spLocks noGrp="1" noChangeArrowheads="1"/>
          </p:cNvSpPr>
          <p:nvPr>
            <p:ph type="dt" sz="half" idx="11"/>
          </p:nvPr>
        </p:nvSpPr>
        <p:spPr>
          <a:ln/>
        </p:spPr>
        <p:txBody>
          <a:bodyPr/>
          <a:lstStyle>
            <a:lvl1pPr>
              <a:defRPr/>
            </a:lvl1pPr>
          </a:lstStyle>
          <a:p>
            <a:pPr>
              <a:defRPr/>
            </a:pPr>
            <a:r>
              <a:rPr lang="en-US" altLang="en-US"/>
              <a:t>2/3/08  </a:t>
            </a:r>
            <a:fld id="{26A18AC9-35C2-C844-A9C8-711B884A04D2}" type="slidenum">
              <a:rPr lang="en-US" altLang="en-US"/>
              <a:pPr>
                <a:defRPr/>
              </a:pPr>
              <a:t>‹#›</a:t>
            </a:fld>
            <a:endParaRPr lang="en-US" altLang="en-US" baseline="0"/>
          </a:p>
        </p:txBody>
      </p:sp>
    </p:spTree>
    <p:extLst>
      <p:ext uri="{BB962C8B-B14F-4D97-AF65-F5344CB8AC3E}">
        <p14:creationId xmlns:p14="http://schemas.microsoft.com/office/powerpoint/2010/main" val="375890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834D0AB-14E3-C048-AE34-2C1CD2FDEDD7}"/>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03A6881B-076C-264A-9223-83F88AB57D6B}"/>
              </a:ext>
            </a:extLst>
          </p:cNvPr>
          <p:cNvSpPr>
            <a:spLocks noGrp="1" noChangeArrowheads="1"/>
          </p:cNvSpPr>
          <p:nvPr>
            <p:ph type="dt" sz="half" idx="11"/>
          </p:nvPr>
        </p:nvSpPr>
        <p:spPr>
          <a:ln/>
        </p:spPr>
        <p:txBody>
          <a:bodyPr/>
          <a:lstStyle>
            <a:lvl1pPr>
              <a:defRPr/>
            </a:lvl1pPr>
          </a:lstStyle>
          <a:p>
            <a:pPr>
              <a:defRPr/>
            </a:pPr>
            <a:r>
              <a:rPr lang="en-US" altLang="en-US"/>
              <a:t>2/3/08  </a:t>
            </a:r>
            <a:fld id="{A948A393-D4A7-B74D-8221-64887C7AE610}" type="slidenum">
              <a:rPr lang="en-US" altLang="en-US"/>
              <a:pPr>
                <a:defRPr/>
              </a:pPr>
              <a:t>‹#›</a:t>
            </a:fld>
            <a:endParaRPr lang="en-US" altLang="en-US" baseline="0"/>
          </a:p>
        </p:txBody>
      </p:sp>
    </p:spTree>
    <p:extLst>
      <p:ext uri="{BB962C8B-B14F-4D97-AF65-F5344CB8AC3E}">
        <p14:creationId xmlns:p14="http://schemas.microsoft.com/office/powerpoint/2010/main" val="26438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09E82A1-AED5-554A-82AE-D5A1761F42D3}"/>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8" name="Rectangle 18">
            <a:extLst>
              <a:ext uri="{FF2B5EF4-FFF2-40B4-BE49-F238E27FC236}">
                <a16:creationId xmlns:a16="http://schemas.microsoft.com/office/drawing/2014/main" id="{2B447DAA-DAE4-4045-862C-68F11A411CAC}"/>
              </a:ext>
            </a:extLst>
          </p:cNvPr>
          <p:cNvSpPr>
            <a:spLocks noGrp="1" noChangeArrowheads="1"/>
          </p:cNvSpPr>
          <p:nvPr>
            <p:ph type="dt" sz="half" idx="11"/>
          </p:nvPr>
        </p:nvSpPr>
        <p:spPr>
          <a:ln/>
        </p:spPr>
        <p:txBody>
          <a:bodyPr/>
          <a:lstStyle>
            <a:lvl1pPr>
              <a:defRPr/>
            </a:lvl1pPr>
          </a:lstStyle>
          <a:p>
            <a:pPr>
              <a:defRPr/>
            </a:pPr>
            <a:r>
              <a:rPr lang="en-US" altLang="en-US"/>
              <a:t>2/3/08  </a:t>
            </a:r>
            <a:fld id="{3011EBDA-72F6-F047-8348-7DEC043011C2}" type="slidenum">
              <a:rPr lang="en-US" altLang="en-US"/>
              <a:pPr>
                <a:defRPr/>
              </a:pPr>
              <a:t>‹#›</a:t>
            </a:fld>
            <a:endParaRPr lang="en-US" altLang="en-US" baseline="0"/>
          </a:p>
        </p:txBody>
      </p:sp>
    </p:spTree>
    <p:extLst>
      <p:ext uri="{BB962C8B-B14F-4D97-AF65-F5344CB8AC3E}">
        <p14:creationId xmlns:p14="http://schemas.microsoft.com/office/powerpoint/2010/main" val="26512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71926CDC-00B8-4B48-9EEE-63277DEAED3C}"/>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4" name="Rectangle 18">
            <a:extLst>
              <a:ext uri="{FF2B5EF4-FFF2-40B4-BE49-F238E27FC236}">
                <a16:creationId xmlns:a16="http://schemas.microsoft.com/office/drawing/2014/main" id="{D2D384BF-CC1C-4A44-927F-B8F70582ABEB}"/>
              </a:ext>
            </a:extLst>
          </p:cNvPr>
          <p:cNvSpPr>
            <a:spLocks noGrp="1" noChangeArrowheads="1"/>
          </p:cNvSpPr>
          <p:nvPr>
            <p:ph type="dt" sz="half" idx="11"/>
          </p:nvPr>
        </p:nvSpPr>
        <p:spPr>
          <a:ln/>
        </p:spPr>
        <p:txBody>
          <a:bodyPr/>
          <a:lstStyle>
            <a:lvl1pPr>
              <a:defRPr/>
            </a:lvl1pPr>
          </a:lstStyle>
          <a:p>
            <a:pPr>
              <a:defRPr/>
            </a:pPr>
            <a:r>
              <a:rPr lang="en-US" altLang="en-US"/>
              <a:t>2/3/08  </a:t>
            </a:r>
            <a:fld id="{4C07DA4A-8BCA-1C43-9DD8-EC9BE5EBEA49}" type="slidenum">
              <a:rPr lang="en-US" altLang="en-US"/>
              <a:pPr>
                <a:defRPr/>
              </a:pPr>
              <a:t>‹#›</a:t>
            </a:fld>
            <a:endParaRPr lang="en-US" altLang="en-US" baseline="0"/>
          </a:p>
        </p:txBody>
      </p:sp>
    </p:spTree>
    <p:extLst>
      <p:ext uri="{BB962C8B-B14F-4D97-AF65-F5344CB8AC3E}">
        <p14:creationId xmlns:p14="http://schemas.microsoft.com/office/powerpoint/2010/main" val="158987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B87FF8E-5086-934F-9124-20F6115D2649}"/>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3" name="Rectangle 18">
            <a:extLst>
              <a:ext uri="{FF2B5EF4-FFF2-40B4-BE49-F238E27FC236}">
                <a16:creationId xmlns:a16="http://schemas.microsoft.com/office/drawing/2014/main" id="{47E91D63-4FD7-6A44-A125-5213AA8613E8}"/>
              </a:ext>
            </a:extLst>
          </p:cNvPr>
          <p:cNvSpPr>
            <a:spLocks noGrp="1" noChangeArrowheads="1"/>
          </p:cNvSpPr>
          <p:nvPr>
            <p:ph type="dt" sz="half" idx="11"/>
          </p:nvPr>
        </p:nvSpPr>
        <p:spPr>
          <a:ln/>
        </p:spPr>
        <p:txBody>
          <a:bodyPr/>
          <a:lstStyle>
            <a:lvl1pPr>
              <a:defRPr/>
            </a:lvl1pPr>
          </a:lstStyle>
          <a:p>
            <a:pPr>
              <a:defRPr/>
            </a:pPr>
            <a:r>
              <a:rPr lang="en-US" altLang="en-US"/>
              <a:t>2/3/08  </a:t>
            </a:r>
            <a:fld id="{41FE893A-2170-5C4E-B6AF-F26905CDD333}" type="slidenum">
              <a:rPr lang="en-US" altLang="en-US"/>
              <a:pPr>
                <a:defRPr/>
              </a:pPr>
              <a:t>‹#›</a:t>
            </a:fld>
            <a:endParaRPr lang="en-US" altLang="en-US" baseline="0"/>
          </a:p>
        </p:txBody>
      </p:sp>
    </p:spTree>
    <p:extLst>
      <p:ext uri="{BB962C8B-B14F-4D97-AF65-F5344CB8AC3E}">
        <p14:creationId xmlns:p14="http://schemas.microsoft.com/office/powerpoint/2010/main" val="128207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7958A930-1A2E-9F41-9C55-27D7718AF7EB}"/>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AAC77557-131D-5841-8FAD-F270F5DDE445}"/>
              </a:ext>
            </a:extLst>
          </p:cNvPr>
          <p:cNvSpPr>
            <a:spLocks noGrp="1" noChangeArrowheads="1"/>
          </p:cNvSpPr>
          <p:nvPr>
            <p:ph type="dt" sz="half" idx="11"/>
          </p:nvPr>
        </p:nvSpPr>
        <p:spPr>
          <a:ln/>
        </p:spPr>
        <p:txBody>
          <a:bodyPr/>
          <a:lstStyle>
            <a:lvl1pPr>
              <a:defRPr/>
            </a:lvl1pPr>
          </a:lstStyle>
          <a:p>
            <a:pPr>
              <a:defRPr/>
            </a:pPr>
            <a:r>
              <a:rPr lang="en-US" altLang="en-US"/>
              <a:t>2/3/08  </a:t>
            </a:r>
            <a:fld id="{9640A902-B6DB-234A-B3D1-9C0503B9102F}" type="slidenum">
              <a:rPr lang="en-US" altLang="en-US"/>
              <a:pPr>
                <a:defRPr/>
              </a:pPr>
              <a:t>‹#›</a:t>
            </a:fld>
            <a:endParaRPr lang="en-US" altLang="en-US" baseline="0"/>
          </a:p>
        </p:txBody>
      </p:sp>
    </p:spTree>
    <p:extLst>
      <p:ext uri="{BB962C8B-B14F-4D97-AF65-F5344CB8AC3E}">
        <p14:creationId xmlns:p14="http://schemas.microsoft.com/office/powerpoint/2010/main" val="42044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C328291-589A-9242-8B65-1201AEE1F25A}"/>
              </a:ext>
            </a:extLst>
          </p:cNvPr>
          <p:cNvSpPr>
            <a:spLocks noGrp="1" noChangeArrowheads="1"/>
          </p:cNvSpPr>
          <p:nvPr>
            <p:ph type="ftr" sz="quarter" idx="10"/>
          </p:nvPr>
        </p:nvSpPr>
        <p:spPr>
          <a:ln/>
        </p:spPr>
        <p:txBody>
          <a:bodyPr/>
          <a:lstStyle>
            <a:lvl1pPr>
              <a:defRPr/>
            </a:lvl1pPr>
          </a:lstStyle>
          <a:p>
            <a:pPr>
              <a:defRPr/>
            </a:pPr>
            <a:r>
              <a:rPr lang="en-US" altLang="en-US"/>
              <a:t>Trustees Presentation</a:t>
            </a:r>
          </a:p>
        </p:txBody>
      </p:sp>
      <p:sp>
        <p:nvSpPr>
          <p:cNvPr id="6" name="Rectangle 18">
            <a:extLst>
              <a:ext uri="{FF2B5EF4-FFF2-40B4-BE49-F238E27FC236}">
                <a16:creationId xmlns:a16="http://schemas.microsoft.com/office/drawing/2014/main" id="{8C5EAD46-963C-D74F-90B8-8524C9F6FE29}"/>
              </a:ext>
            </a:extLst>
          </p:cNvPr>
          <p:cNvSpPr>
            <a:spLocks noGrp="1" noChangeArrowheads="1"/>
          </p:cNvSpPr>
          <p:nvPr>
            <p:ph type="dt" sz="half" idx="11"/>
          </p:nvPr>
        </p:nvSpPr>
        <p:spPr>
          <a:ln/>
        </p:spPr>
        <p:txBody>
          <a:bodyPr/>
          <a:lstStyle>
            <a:lvl1pPr>
              <a:defRPr/>
            </a:lvl1pPr>
          </a:lstStyle>
          <a:p>
            <a:pPr>
              <a:defRPr/>
            </a:pPr>
            <a:r>
              <a:rPr lang="en-US" altLang="en-US"/>
              <a:t>2/3/08  </a:t>
            </a:r>
            <a:fld id="{51255004-F1AA-C34F-A5F0-C3EEDD9BFDCB}" type="slidenum">
              <a:rPr lang="en-US" altLang="en-US"/>
              <a:pPr>
                <a:defRPr/>
              </a:pPr>
              <a:t>‹#›</a:t>
            </a:fld>
            <a:endParaRPr lang="en-US" altLang="en-US" baseline="0"/>
          </a:p>
        </p:txBody>
      </p:sp>
    </p:spTree>
    <p:extLst>
      <p:ext uri="{BB962C8B-B14F-4D97-AF65-F5344CB8AC3E}">
        <p14:creationId xmlns:p14="http://schemas.microsoft.com/office/powerpoint/2010/main" val="15108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a:extLst>
              <a:ext uri="{FF2B5EF4-FFF2-40B4-BE49-F238E27FC236}">
                <a16:creationId xmlns:a16="http://schemas.microsoft.com/office/drawing/2014/main" id="{C4E12FF0-A1C2-FD47-98B3-69DF868CDAC0}"/>
              </a:ext>
            </a:extLst>
          </p:cNvPr>
          <p:cNvSpPr>
            <a:spLocks noChangeArrowheads="1"/>
          </p:cNvSpPr>
          <p:nvPr userDrawn="1"/>
        </p:nvSpPr>
        <p:spPr bwMode="auto">
          <a:xfrm>
            <a:off x="0" y="-42863"/>
            <a:ext cx="9144000" cy="347663"/>
          </a:xfrm>
          <a:prstGeom prst="rect">
            <a:avLst/>
          </a:prstGeom>
          <a:gradFill rotWithShape="0">
            <a:gsLst>
              <a:gs pos="0">
                <a:srgbClr val="333333"/>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Osaka" charset="0"/>
            </a:endParaRPr>
          </a:p>
        </p:txBody>
      </p:sp>
      <p:sp>
        <p:nvSpPr>
          <p:cNvPr id="1026" name="Rectangle 2">
            <a:extLst>
              <a:ext uri="{FF2B5EF4-FFF2-40B4-BE49-F238E27FC236}">
                <a16:creationId xmlns:a16="http://schemas.microsoft.com/office/drawing/2014/main" id="{88265B84-3B53-4146-B825-4EBFE4426BC4}"/>
              </a:ext>
            </a:extLst>
          </p:cNvPr>
          <p:cNvSpPr>
            <a:spLocks noGrp="1" noChangeArrowheads="1"/>
          </p:cNvSpPr>
          <p:nvPr>
            <p:ph type="title"/>
          </p:nvPr>
        </p:nvSpPr>
        <p:spPr bwMode="auto">
          <a:xfrm>
            <a:off x="609600" y="762000"/>
            <a:ext cx="792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545B3D2-5D92-654D-ABDC-68CA3AC028CA}"/>
              </a:ext>
            </a:extLst>
          </p:cNvPr>
          <p:cNvSpPr>
            <a:spLocks noGrp="1" noChangeArrowheads="1"/>
          </p:cNvSpPr>
          <p:nvPr>
            <p:ph type="body" idx="1"/>
          </p:nvPr>
        </p:nvSpPr>
        <p:spPr bwMode="auto">
          <a:xfrm>
            <a:off x="609600" y="1828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D719C42-9F8D-F042-9241-9ED587D4ACE6}"/>
              </a:ext>
            </a:extLst>
          </p:cNvPr>
          <p:cNvSpPr>
            <a:spLocks noGrp="1" noChangeArrowheads="1"/>
          </p:cNvSpPr>
          <p:nvPr>
            <p:ph type="ftr" sz="quarter" idx="3"/>
          </p:nvPr>
        </p:nvSpPr>
        <p:spPr bwMode="auto">
          <a:xfrm>
            <a:off x="609600" y="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solidFill>
                  <a:schemeClr val="bg1"/>
                </a:solidFill>
                <a:latin typeface="Arial" charset="0"/>
                <a:ea typeface="Osaka" charset="0"/>
              </a:defRPr>
            </a:lvl1pPr>
          </a:lstStyle>
          <a:p>
            <a:pPr>
              <a:defRPr/>
            </a:pPr>
            <a:r>
              <a:rPr lang="en-US" altLang="en-US"/>
              <a:t>Trustees Presentation</a:t>
            </a:r>
          </a:p>
        </p:txBody>
      </p:sp>
      <p:sp>
        <p:nvSpPr>
          <p:cNvPr id="1036" name="Text Box 12">
            <a:extLst>
              <a:ext uri="{FF2B5EF4-FFF2-40B4-BE49-F238E27FC236}">
                <a16:creationId xmlns:a16="http://schemas.microsoft.com/office/drawing/2014/main" id="{0958E208-11C0-4B47-972D-ADCC74244A46}"/>
              </a:ext>
            </a:extLst>
          </p:cNvPr>
          <p:cNvSpPr txBox="1">
            <a:spLocks noChangeArrowheads="1"/>
          </p:cNvSpPr>
          <p:nvPr userDrawn="1"/>
        </p:nvSpPr>
        <p:spPr bwMode="auto">
          <a:xfrm>
            <a:off x="609600" y="1524000"/>
            <a:ext cx="792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200" b="1">
                <a:solidFill>
                  <a:schemeClr val="bg1"/>
                </a:solidFill>
                <a:latin typeface="Arial" charset="0"/>
                <a:ea typeface="Osaka" charset="0"/>
              </a:rPr>
              <a:t>Boston University</a:t>
            </a:r>
            <a:r>
              <a:rPr lang="en-US" altLang="en-US" sz="1200">
                <a:solidFill>
                  <a:schemeClr val="bg1"/>
                </a:solidFill>
                <a:latin typeface="Arial" charset="0"/>
                <a:ea typeface="Osaka" charset="0"/>
              </a:rPr>
              <a:t> Slideshow Title Goes Here</a:t>
            </a:r>
          </a:p>
        </p:txBody>
      </p:sp>
      <p:pic>
        <p:nvPicPr>
          <p:cNvPr id="1044" name="Picture 20">
            <a:extLst>
              <a:ext uri="{FF2B5EF4-FFF2-40B4-BE49-F238E27FC236}">
                <a16:creationId xmlns:a16="http://schemas.microsoft.com/office/drawing/2014/main" id="{DD62B90E-4628-9E42-8A08-B66432A767A5}"/>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543800" y="6118225"/>
            <a:ext cx="9683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42" name="Rectangle 18">
            <a:extLst>
              <a:ext uri="{FF2B5EF4-FFF2-40B4-BE49-F238E27FC236}">
                <a16:creationId xmlns:a16="http://schemas.microsoft.com/office/drawing/2014/main" id="{048AAB0B-A411-BD43-AEC7-C81A582A4826}"/>
              </a:ext>
            </a:extLst>
          </p:cNvPr>
          <p:cNvSpPr>
            <a:spLocks noGrp="1" noChangeArrowheads="1"/>
          </p:cNvSpPr>
          <p:nvPr>
            <p:ph type="dt" sz="half" idx="2"/>
          </p:nvPr>
        </p:nvSpPr>
        <p:spPr bwMode="auto">
          <a:xfrm>
            <a:off x="8001000" y="76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baseline="30000">
                <a:solidFill>
                  <a:srgbClr val="CCCCCC"/>
                </a:solidFill>
                <a:latin typeface="Arial" charset="0"/>
                <a:ea typeface="Osaka" charset="0"/>
              </a:defRPr>
            </a:lvl1pPr>
          </a:lstStyle>
          <a:p>
            <a:pPr>
              <a:defRPr/>
            </a:pPr>
            <a:r>
              <a:rPr lang="en-US" altLang="en-US"/>
              <a:t>2/3/08  </a:t>
            </a:r>
            <a:fld id="{659701BF-F498-1642-B0AC-60CC0906B7CC}" type="slidenum">
              <a:rPr lang="en-US" altLang="en-US"/>
              <a:pPr>
                <a:defRPr/>
              </a:pPr>
              <a:t>‹#›</a:t>
            </a:fld>
            <a:endParaRPr lang="en-US" altLang="en-US" baseline="0"/>
          </a:p>
        </p:txBody>
      </p:sp>
      <p:sp>
        <p:nvSpPr>
          <p:cNvPr id="1047" name="Rectangle 23">
            <a:extLst>
              <a:ext uri="{FF2B5EF4-FFF2-40B4-BE49-F238E27FC236}">
                <a16:creationId xmlns:a16="http://schemas.microsoft.com/office/drawing/2014/main" id="{99292DDB-239E-8E42-945E-42AAC88F7A9B}"/>
              </a:ext>
            </a:extLst>
          </p:cNvPr>
          <p:cNvSpPr>
            <a:spLocks noChangeArrowheads="1"/>
          </p:cNvSpPr>
          <p:nvPr userDrawn="1"/>
        </p:nvSpPr>
        <p:spPr bwMode="auto">
          <a:xfrm>
            <a:off x="609600" y="6172200"/>
            <a:ext cx="466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200" b="1" i="0" baseline="0" dirty="0">
                <a:latin typeface="Arial Bold" charset="0"/>
                <a:ea typeface="Osaka" charset="0"/>
              </a:rPr>
              <a:t>Boston University</a:t>
            </a:r>
            <a:r>
              <a:rPr lang="en-US" altLang="en-US" sz="1200" dirty="0">
                <a:latin typeface="Arial" charset="0"/>
                <a:ea typeface="Osaka" charset="0"/>
              </a:rPr>
              <a:t> School/college name here</a:t>
            </a:r>
          </a:p>
        </p:txBody>
      </p:sp>
    </p:spTree>
  </p:cSld>
  <p:clrMap bg1="lt1" tx1="dk1" bg2="lt2" tx2="dk2" accent1="accent1" accent2="accent2" accent3="accent3" accent4="accent4" accent5="accent5" accent6="accent6" hlink="hlink" folHlink="folHlink"/>
  <p:sldLayoutIdLst>
    <p:sldLayoutId id="214748371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Lst>
  <p:hf sldNum="0" hd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ea typeface="Osaka" charset="0"/>
        </a:defRPr>
      </a:lvl2pPr>
      <a:lvl3pPr algn="l" rtl="0" eaLnBrk="0" fontAlgn="base" hangingPunct="0">
        <a:spcBef>
          <a:spcPct val="0"/>
        </a:spcBef>
        <a:spcAft>
          <a:spcPct val="0"/>
        </a:spcAft>
        <a:defRPr sz="2400">
          <a:solidFill>
            <a:schemeClr val="tx1"/>
          </a:solidFill>
          <a:latin typeface="Arial" charset="0"/>
          <a:ea typeface="Osaka" charset="0"/>
        </a:defRPr>
      </a:lvl3pPr>
      <a:lvl4pPr algn="l" rtl="0" eaLnBrk="0" fontAlgn="base" hangingPunct="0">
        <a:spcBef>
          <a:spcPct val="0"/>
        </a:spcBef>
        <a:spcAft>
          <a:spcPct val="0"/>
        </a:spcAft>
        <a:defRPr sz="2400">
          <a:solidFill>
            <a:schemeClr val="tx1"/>
          </a:solidFill>
          <a:latin typeface="Arial" charset="0"/>
          <a:ea typeface="Osaka" charset="0"/>
        </a:defRPr>
      </a:lvl4pPr>
      <a:lvl5pPr algn="l" rtl="0" eaLnBrk="0" fontAlgn="base" hangingPunct="0">
        <a:spcBef>
          <a:spcPct val="0"/>
        </a:spcBef>
        <a:spcAft>
          <a:spcPct val="0"/>
        </a:spcAft>
        <a:defRPr sz="2400">
          <a:solidFill>
            <a:schemeClr val="tx1"/>
          </a:solidFill>
          <a:latin typeface="Arial" charset="0"/>
          <a:ea typeface="Osaka" charset="0"/>
        </a:defRPr>
      </a:lvl5pPr>
      <a:lvl6pPr marL="457200" algn="l" rtl="0" fontAlgn="base">
        <a:spcBef>
          <a:spcPct val="0"/>
        </a:spcBef>
        <a:spcAft>
          <a:spcPct val="0"/>
        </a:spcAft>
        <a:defRPr sz="2400">
          <a:solidFill>
            <a:schemeClr val="tx1"/>
          </a:solidFill>
          <a:latin typeface="Arial" charset="0"/>
          <a:ea typeface="Osaka" charset="0"/>
        </a:defRPr>
      </a:lvl6pPr>
      <a:lvl7pPr marL="914400" algn="l" rtl="0" fontAlgn="base">
        <a:spcBef>
          <a:spcPct val="0"/>
        </a:spcBef>
        <a:spcAft>
          <a:spcPct val="0"/>
        </a:spcAft>
        <a:defRPr sz="2400">
          <a:solidFill>
            <a:schemeClr val="tx1"/>
          </a:solidFill>
          <a:latin typeface="Arial" charset="0"/>
          <a:ea typeface="Osaka" charset="0"/>
        </a:defRPr>
      </a:lvl7pPr>
      <a:lvl8pPr marL="1371600" algn="l" rtl="0" fontAlgn="base">
        <a:spcBef>
          <a:spcPct val="0"/>
        </a:spcBef>
        <a:spcAft>
          <a:spcPct val="0"/>
        </a:spcAft>
        <a:defRPr sz="2400">
          <a:solidFill>
            <a:schemeClr val="tx1"/>
          </a:solidFill>
          <a:latin typeface="Arial" charset="0"/>
          <a:ea typeface="Osaka" charset="0"/>
        </a:defRPr>
      </a:lvl8pPr>
      <a:lvl9pPr marL="1828800" algn="l" rtl="0" fontAlgn="base">
        <a:spcBef>
          <a:spcPct val="0"/>
        </a:spcBef>
        <a:spcAft>
          <a:spcPct val="0"/>
        </a:spcAft>
        <a:defRPr sz="2400">
          <a:solidFill>
            <a:schemeClr val="tx1"/>
          </a:solidFill>
          <a:latin typeface="Arial" charset="0"/>
          <a:ea typeface="Osaka" charset="0"/>
        </a:defRPr>
      </a:lvl9pPr>
    </p:titleStyle>
    <p:body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C0360B-F25F-B041-B8DA-65ECD0945ACF}"/>
              </a:ext>
            </a:extLst>
          </p:cNvPr>
          <p:cNvSpPr>
            <a:spLocks noGrp="1" noChangeArrowheads="1"/>
          </p:cNvSpPr>
          <p:nvPr>
            <p:ph type="ctrTitle"/>
          </p:nvPr>
        </p:nvSpPr>
        <p:spPr/>
        <p:txBody>
          <a:bodyPr/>
          <a:lstStyle/>
          <a:p>
            <a:pPr eaLnBrk="1" hangingPunct="1">
              <a:defRPr/>
            </a:pPr>
            <a:r>
              <a:rPr lang="en-US" altLang="en-US" dirty="0"/>
              <a:t>Apache Airflow and </a:t>
            </a:r>
            <a:br>
              <a:rPr lang="en-US" altLang="en-US" dirty="0"/>
            </a:br>
            <a:r>
              <a:rPr lang="en-US" altLang="en-US" dirty="0"/>
              <a:t>Workflow Management in Predicting Stocks</a:t>
            </a:r>
          </a:p>
        </p:txBody>
      </p:sp>
      <p:sp>
        <p:nvSpPr>
          <p:cNvPr id="4099" name="Rectangle 3">
            <a:extLst>
              <a:ext uri="{FF2B5EF4-FFF2-40B4-BE49-F238E27FC236}">
                <a16:creationId xmlns:a16="http://schemas.microsoft.com/office/drawing/2014/main" id="{00D36AB9-194D-3445-9A04-83B820398E4F}"/>
              </a:ext>
            </a:extLst>
          </p:cNvPr>
          <p:cNvSpPr>
            <a:spLocks noGrp="1" noChangeArrowheads="1"/>
          </p:cNvSpPr>
          <p:nvPr>
            <p:ph type="subTitle" idx="1"/>
          </p:nvPr>
        </p:nvSpPr>
        <p:spPr/>
        <p:txBody>
          <a:bodyPr/>
          <a:lstStyle/>
          <a:p>
            <a:pPr eaLnBrk="1" hangingPunct="1">
              <a:defRPr/>
            </a:pPr>
            <a:r>
              <a:rPr lang="en-US" altLang="en-US" dirty="0"/>
              <a:t>MET CS777 – Term Paper</a:t>
            </a:r>
          </a:p>
          <a:p>
            <a:pPr eaLnBrk="1" hangingPunct="1">
              <a:defRPr/>
            </a:pPr>
            <a:r>
              <a:rPr lang="en-US" altLang="en-US" dirty="0" err="1"/>
              <a:t>Chuong</a:t>
            </a:r>
            <a:r>
              <a:rPr lang="en-US" altLang="en-US" dirty="0"/>
              <a:t> Nguyen – Zhen Cao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D617-33E5-3F82-467A-4C552F9D96F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355211-F7DC-4537-F6A7-6CA075AFB23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0C28BD0-615E-2EFE-CB1D-148C6D944665}"/>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10</a:t>
            </a:fld>
            <a:endParaRPr lang="en-US" altLang="en-US" baseline="0"/>
          </a:p>
        </p:txBody>
      </p:sp>
      <p:sp>
        <p:nvSpPr>
          <p:cNvPr id="5122" name="Rectangle 2">
            <a:extLst>
              <a:ext uri="{FF2B5EF4-FFF2-40B4-BE49-F238E27FC236}">
                <a16:creationId xmlns:a16="http://schemas.microsoft.com/office/drawing/2014/main" id="{6C8C43EA-AFEC-946D-6454-E7670DB381BB}"/>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43A66BC2-EDE7-1618-9A89-DD5D9C11FC96}"/>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6146" name="Picture 2">
            <a:extLst>
              <a:ext uri="{FF2B5EF4-FFF2-40B4-BE49-F238E27FC236}">
                <a16:creationId xmlns:a16="http://schemas.microsoft.com/office/drawing/2014/main" id="{2AF3287A-287C-5B48-5698-28FAD350F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895"/>
          <a:stretch/>
        </p:blipFill>
        <p:spPr bwMode="auto">
          <a:xfrm>
            <a:off x="481630" y="1524000"/>
            <a:ext cx="8180740" cy="435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DA063-18A5-6700-1551-4FC3C791F424}"/>
              </a:ext>
            </a:extLst>
          </p:cNvPr>
          <p:cNvSpPr txBox="1"/>
          <p:nvPr/>
        </p:nvSpPr>
        <p:spPr>
          <a:xfrm>
            <a:off x="6400800" y="5849779"/>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40163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8D160BF8-7588-4C86-D664-EEBA77C4D98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11</a:t>
            </a:fld>
            <a:endParaRPr lang="en-US" altLang="en-US" baseline="0"/>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Demo: Stock prediction with Airflow</a:t>
            </a:r>
            <a:br>
              <a:rPr lang="en-US" altLang="en-US" b="1" dirty="0"/>
            </a:br>
            <a:endParaRPr lang="en-US" altLang="en-US" dirty="0"/>
          </a:p>
        </p:txBody>
      </p:sp>
      <p:sp>
        <p:nvSpPr>
          <p:cNvPr id="5123" name="Rectangle 3">
            <a:extLst>
              <a:ext uri="{FF2B5EF4-FFF2-40B4-BE49-F238E27FC236}">
                <a16:creationId xmlns:a16="http://schemas.microsoft.com/office/drawing/2014/main" id="{E845B75B-C7C2-8FBB-5226-9CCE539A783C}"/>
              </a:ext>
            </a:extLst>
          </p:cNvPr>
          <p:cNvSpPr>
            <a:spLocks noGrp="1" noChangeArrowheads="1"/>
          </p:cNvSpPr>
          <p:nvPr>
            <p:ph type="body" idx="1"/>
          </p:nvPr>
        </p:nvSpPr>
        <p:spPr/>
        <p:txBody>
          <a:bodyPr/>
          <a:lstStyle/>
          <a:p>
            <a:pPr lvl="1" eaLnBrk="1" hangingPunct="1">
              <a:buClr>
                <a:srgbClr val="CC0000"/>
              </a:buClr>
              <a:buFont typeface="Wingdings" charset="2"/>
              <a:buChar char="§"/>
              <a:defRPr/>
            </a:pPr>
            <a:r>
              <a:rPr lang="en-US" altLang="en-US" dirty="0"/>
              <a:t>S</a:t>
            </a:r>
            <a:r>
              <a:rPr lang="en-US" altLang="zh-CN" dirty="0"/>
              <a:t>trategy:</a:t>
            </a:r>
            <a:r>
              <a:rPr lang="zh-CN" altLang="en-US" dirty="0"/>
              <a:t> </a:t>
            </a:r>
            <a:r>
              <a:rPr lang="en-US" altLang="zh-CN" dirty="0">
                <a:solidFill>
                  <a:srgbClr val="FF0000"/>
                </a:solidFill>
              </a:rPr>
              <a:t>Day Trading</a:t>
            </a:r>
          </a:p>
          <a:p>
            <a:pPr marL="457200" lvl="1" indent="0" eaLnBrk="1" hangingPunct="1">
              <a:buClr>
                <a:srgbClr val="CC0000"/>
              </a:buClr>
              <a:buNone/>
              <a:defRPr/>
            </a:pPr>
            <a:endParaRPr lang="en-US" altLang="en-US" dirty="0">
              <a:solidFill>
                <a:srgbClr val="FF0000"/>
              </a:solidFill>
            </a:endParaRPr>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2164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FCBA7-3EAE-8008-1378-E1BA98F03A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F883EFB-CD33-1AA5-651A-276141C5198A}"/>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8D160BF8-7588-4C86-D664-EEBA77C4D98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12</a:t>
            </a:fld>
            <a:endParaRPr lang="en-US" altLang="en-US" baseline="0"/>
          </a:p>
        </p:txBody>
      </p:sp>
      <p:sp>
        <p:nvSpPr>
          <p:cNvPr id="5122" name="Rectangle 2">
            <a:extLst>
              <a:ext uri="{FF2B5EF4-FFF2-40B4-BE49-F238E27FC236}">
                <a16:creationId xmlns:a16="http://schemas.microsoft.com/office/drawing/2014/main" id="{E776B972-6DA3-4D3C-9B12-8B935116835B}"/>
              </a:ext>
            </a:extLst>
          </p:cNvPr>
          <p:cNvSpPr>
            <a:spLocks noGrp="1" noChangeArrowheads="1"/>
          </p:cNvSpPr>
          <p:nvPr>
            <p:ph type="title"/>
          </p:nvPr>
        </p:nvSpPr>
        <p:spPr/>
        <p:txBody>
          <a:bodyPr/>
          <a:lstStyle/>
          <a:p>
            <a:pPr eaLnBrk="1" hangingPunct="1">
              <a:defRPr/>
            </a:pPr>
            <a:r>
              <a:rPr lang="en-US" altLang="en-US" b="1" dirty="0"/>
              <a:t>DAG</a:t>
            </a:r>
            <a:r>
              <a:rPr lang="zh-CN" altLang="en-US" b="1" dirty="0"/>
              <a:t> </a:t>
            </a:r>
            <a:r>
              <a:rPr lang="en-US" altLang="zh-CN" b="1" dirty="0"/>
              <a:t>for</a:t>
            </a:r>
            <a:r>
              <a:rPr lang="zh-CN" altLang="en-US" b="1" dirty="0"/>
              <a:t> </a:t>
            </a:r>
            <a:r>
              <a:rPr lang="en-US" altLang="en-US" b="1" dirty="0"/>
              <a:t>Demo</a:t>
            </a:r>
            <a:endParaRPr lang="en-US" altLang="en-US" dirty="0"/>
          </a:p>
        </p:txBody>
      </p:sp>
      <p:sp>
        <p:nvSpPr>
          <p:cNvPr id="5127" name="Rectangle 7">
            <a:extLst>
              <a:ext uri="{FF2B5EF4-FFF2-40B4-BE49-F238E27FC236}">
                <a16:creationId xmlns:a16="http://schemas.microsoft.com/office/drawing/2014/main" id="{56B11969-B3AC-2A0E-14F2-3EFBE054B691}"/>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图片 1">
            <a:extLst>
              <a:ext uri="{FF2B5EF4-FFF2-40B4-BE49-F238E27FC236}">
                <a16:creationId xmlns:a16="http://schemas.microsoft.com/office/drawing/2014/main" id="{42D2A6DC-53AA-29D7-1F7E-A0D9B1FBCB9B}"/>
              </a:ext>
            </a:extLst>
          </p:cNvPr>
          <p:cNvPicPr>
            <a:picLocks noChangeAspect="1"/>
          </p:cNvPicPr>
          <p:nvPr/>
        </p:nvPicPr>
        <p:blipFill>
          <a:blip r:embed="rId3"/>
          <a:stretch>
            <a:fillRect/>
          </a:stretch>
        </p:blipFill>
        <p:spPr>
          <a:xfrm>
            <a:off x="0" y="2209800"/>
            <a:ext cx="8607517" cy="2356171"/>
          </a:xfrm>
          <a:prstGeom prst="rect">
            <a:avLst/>
          </a:prstGeom>
        </p:spPr>
      </p:pic>
    </p:spTree>
    <p:extLst>
      <p:ext uri="{BB962C8B-B14F-4D97-AF65-F5344CB8AC3E}">
        <p14:creationId xmlns:p14="http://schemas.microsoft.com/office/powerpoint/2010/main" val="144764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D074-819B-5153-FF06-D7E265BFDB7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0679B6A-B6AA-C0EE-2191-2EC74464BD4B}"/>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36F07236-F41B-C50F-25C9-401A6F796D82}"/>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13</a:t>
            </a:fld>
            <a:endParaRPr lang="en-US" altLang="en-US" baseline="0"/>
          </a:p>
        </p:txBody>
      </p:sp>
      <p:sp>
        <p:nvSpPr>
          <p:cNvPr id="5122" name="Rectangle 2">
            <a:extLst>
              <a:ext uri="{FF2B5EF4-FFF2-40B4-BE49-F238E27FC236}">
                <a16:creationId xmlns:a16="http://schemas.microsoft.com/office/drawing/2014/main" id="{0320C210-FEBD-607E-19AA-6A0474BAFFF6}"/>
              </a:ext>
            </a:extLst>
          </p:cNvPr>
          <p:cNvSpPr>
            <a:spLocks noGrp="1" noChangeArrowheads="1"/>
          </p:cNvSpPr>
          <p:nvPr>
            <p:ph type="title"/>
          </p:nvPr>
        </p:nvSpPr>
        <p:spPr/>
        <p:txBody>
          <a:bodyPr/>
          <a:lstStyle/>
          <a:p>
            <a:pPr eaLnBrk="1" hangingPunct="1">
              <a:defRPr/>
            </a:pPr>
            <a:r>
              <a:rPr lang="en-US" altLang="en-US" b="1" dirty="0"/>
              <a:t>Set up the environment</a:t>
            </a:r>
            <a:endParaRPr lang="en-US" altLang="en-US" dirty="0"/>
          </a:p>
        </p:txBody>
      </p:sp>
      <p:sp>
        <p:nvSpPr>
          <p:cNvPr id="5123" name="Rectangle 3">
            <a:extLst>
              <a:ext uri="{FF2B5EF4-FFF2-40B4-BE49-F238E27FC236}">
                <a16:creationId xmlns:a16="http://schemas.microsoft.com/office/drawing/2014/main" id="{28C3C0A2-3907-CE7B-76EB-2DBD2128C0DD}"/>
              </a:ext>
            </a:extLst>
          </p:cNvPr>
          <p:cNvSpPr>
            <a:spLocks noGrp="1" noChangeArrowheads="1"/>
          </p:cNvSpPr>
          <p:nvPr>
            <p:ph type="body" idx="1"/>
          </p:nvPr>
        </p:nvSpPr>
        <p:spPr/>
        <p:txBody>
          <a:bodyPr/>
          <a:lstStyle/>
          <a:p>
            <a:pPr lvl="1" eaLnBrk="1" hangingPunct="1">
              <a:buClr>
                <a:srgbClr val="CC0000"/>
              </a:buClr>
              <a:buFont typeface="Wingdings" charset="2"/>
              <a:buChar char="§"/>
              <a:defRPr/>
            </a:pPr>
            <a:r>
              <a:rPr lang="en-US" altLang="en-US" dirty="0"/>
              <a:t>Pyt</a:t>
            </a:r>
            <a:r>
              <a:rPr lang="en-US" altLang="zh-CN" dirty="0"/>
              <a:t>hon</a:t>
            </a:r>
          </a:p>
          <a:p>
            <a:pPr lvl="1" eaLnBrk="1" hangingPunct="1">
              <a:buClr>
                <a:srgbClr val="CC0000"/>
              </a:buClr>
              <a:buFont typeface="Wingdings" charset="2"/>
              <a:buChar char="§"/>
              <a:defRPr/>
            </a:pPr>
            <a:r>
              <a:rPr lang="en-US" altLang="zh-CN" dirty="0"/>
              <a:t>Airflow</a:t>
            </a:r>
          </a:p>
          <a:p>
            <a:pPr lvl="1" eaLnBrk="1" hangingPunct="1">
              <a:buClr>
                <a:srgbClr val="CC0000"/>
              </a:buClr>
              <a:buFont typeface="Wingdings" charset="2"/>
              <a:buChar char="§"/>
              <a:defRPr/>
            </a:pPr>
            <a:r>
              <a:rPr lang="en-US" altLang="zh-CN" dirty="0"/>
              <a:t>PostgreSQL</a:t>
            </a:r>
          </a:p>
          <a:p>
            <a:pPr lvl="1" eaLnBrk="1" hangingPunct="1">
              <a:buClr>
                <a:srgbClr val="CC0000"/>
              </a:buClr>
              <a:buFont typeface="Wingdings" charset="2"/>
              <a:buChar char="§"/>
              <a:defRPr/>
            </a:pPr>
            <a:r>
              <a:rPr lang="en-US" altLang="zh-CN" dirty="0" err="1"/>
              <a:t>Minio</a:t>
            </a:r>
            <a:endParaRPr lang="en-US" altLang="en-US" dirty="0"/>
          </a:p>
        </p:txBody>
      </p:sp>
      <p:sp>
        <p:nvSpPr>
          <p:cNvPr id="5127" name="Rectangle 7">
            <a:extLst>
              <a:ext uri="{FF2B5EF4-FFF2-40B4-BE49-F238E27FC236}">
                <a16:creationId xmlns:a16="http://schemas.microsoft.com/office/drawing/2014/main" id="{B7B67AF7-9443-0954-A348-48C1D4CF829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283924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44A1-39F1-581E-84D8-CE684D61AE7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420E097-EC72-7C47-E321-8025967813C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05BBE9BD-A3E7-F552-E7B6-B270C67444B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14</a:t>
            </a:fld>
            <a:endParaRPr lang="en-US" altLang="en-US" baseline="0"/>
          </a:p>
        </p:txBody>
      </p:sp>
      <p:sp>
        <p:nvSpPr>
          <p:cNvPr id="5122" name="Rectangle 2">
            <a:extLst>
              <a:ext uri="{FF2B5EF4-FFF2-40B4-BE49-F238E27FC236}">
                <a16:creationId xmlns:a16="http://schemas.microsoft.com/office/drawing/2014/main" id="{3C9E5CD3-3F34-C03F-CBE2-98519BC137A9}"/>
              </a:ext>
            </a:extLst>
          </p:cNvPr>
          <p:cNvSpPr>
            <a:spLocks noGrp="1" noChangeArrowheads="1"/>
          </p:cNvSpPr>
          <p:nvPr>
            <p:ph type="title"/>
          </p:nvPr>
        </p:nvSpPr>
        <p:spPr/>
        <p:txBody>
          <a:bodyPr/>
          <a:lstStyle/>
          <a:p>
            <a:pPr eaLnBrk="1" hangingPunct="1">
              <a:defRPr/>
            </a:pPr>
            <a:r>
              <a:rPr lang="en-US" altLang="en-US" b="1" dirty="0"/>
              <a:t>References</a:t>
            </a:r>
            <a:endParaRPr lang="en-US" altLang="en-US" dirty="0"/>
          </a:p>
        </p:txBody>
      </p:sp>
      <p:sp>
        <p:nvSpPr>
          <p:cNvPr id="5123" name="Rectangle 3">
            <a:extLst>
              <a:ext uri="{FF2B5EF4-FFF2-40B4-BE49-F238E27FC236}">
                <a16:creationId xmlns:a16="http://schemas.microsoft.com/office/drawing/2014/main" id="{CD01534D-E350-6322-ACB3-2C9C3A551F61}"/>
              </a:ext>
            </a:extLst>
          </p:cNvPr>
          <p:cNvSpPr>
            <a:spLocks noGrp="1" noChangeArrowheads="1"/>
          </p:cNvSpPr>
          <p:nvPr>
            <p:ph type="body" idx="1"/>
          </p:nvPr>
        </p:nvSpPr>
        <p:spPr/>
        <p:txBody>
          <a:bodyPr/>
          <a:lstStyle/>
          <a:p>
            <a:pPr lvl="1" eaLnBrk="1" hangingPunct="1">
              <a:buClr>
                <a:srgbClr val="CC0000"/>
              </a:buClr>
              <a:buFont typeface="Wingdings" charset="2"/>
              <a:buChar char="§"/>
              <a:defRPr/>
            </a:pPr>
            <a:endParaRPr lang="en-US" altLang="en-US" dirty="0"/>
          </a:p>
        </p:txBody>
      </p:sp>
      <p:sp>
        <p:nvSpPr>
          <p:cNvPr id="5127" name="Rectangle 7">
            <a:extLst>
              <a:ext uri="{FF2B5EF4-FFF2-40B4-BE49-F238E27FC236}">
                <a16:creationId xmlns:a16="http://schemas.microsoft.com/office/drawing/2014/main" id="{745763D7-E856-6030-565D-9883FF0E69E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1344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8D58CE5-4FD6-0F4B-AAE8-E8BA782C2263}"/>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1D05D912-DD76-9740-BD4A-8BDD6BFF8E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2</a:t>
            </a:fld>
            <a:endParaRPr lang="en-US" altLang="en-US" baseline="0"/>
          </a:p>
        </p:txBody>
      </p:sp>
      <p:sp>
        <p:nvSpPr>
          <p:cNvPr id="5122" name="Rectangle 2">
            <a:extLst>
              <a:ext uri="{FF2B5EF4-FFF2-40B4-BE49-F238E27FC236}">
                <a16:creationId xmlns:a16="http://schemas.microsoft.com/office/drawing/2014/main" id="{0D0038A4-6B2C-3742-8BBF-FB4C15FD56EA}"/>
              </a:ext>
            </a:extLst>
          </p:cNvPr>
          <p:cNvSpPr>
            <a:spLocks noGrp="1" noChangeArrowheads="1"/>
          </p:cNvSpPr>
          <p:nvPr>
            <p:ph type="title"/>
          </p:nvPr>
        </p:nvSpPr>
        <p:spPr/>
        <p:txBody>
          <a:bodyPr/>
          <a:lstStyle/>
          <a:p>
            <a:pPr eaLnBrk="1" hangingPunct="1">
              <a:defRPr/>
            </a:pPr>
            <a:r>
              <a:rPr lang="en-US" altLang="en-US" sz="3200" b="1" dirty="0"/>
              <a:t>Presentation Outline</a:t>
            </a:r>
            <a:endParaRPr lang="en-US" altLang="en-US" sz="3200" dirty="0"/>
          </a:p>
        </p:txBody>
      </p:sp>
      <p:sp>
        <p:nvSpPr>
          <p:cNvPr id="5123" name="Rectangle 3">
            <a:extLst>
              <a:ext uri="{FF2B5EF4-FFF2-40B4-BE49-F238E27FC236}">
                <a16:creationId xmlns:a16="http://schemas.microsoft.com/office/drawing/2014/main" id="{AF6E546E-3341-DF4F-BD1B-C26644215F10}"/>
              </a:ext>
            </a:extLst>
          </p:cNvPr>
          <p:cNvSpPr>
            <a:spLocks noGrp="1" noChangeArrowheads="1"/>
          </p:cNvSpPr>
          <p:nvPr>
            <p:ph type="body" idx="1"/>
          </p:nvPr>
        </p:nvSpPr>
        <p:spPr/>
        <p:txBody>
          <a:bodyPr/>
          <a:lstStyle/>
          <a:p>
            <a:pPr eaLnBrk="1" hangingPunct="1">
              <a:buClr>
                <a:srgbClr val="CC0000"/>
              </a:buClr>
              <a:buFont typeface="Wingdings" charset="2"/>
              <a:buChar char="§"/>
              <a:defRPr/>
            </a:pPr>
            <a:r>
              <a:rPr lang="en-US" altLang="zh-CN" dirty="0"/>
              <a:t>Introduction</a:t>
            </a:r>
            <a:r>
              <a:rPr lang="zh-CN" altLang="en-US" dirty="0"/>
              <a:t> </a:t>
            </a:r>
            <a:r>
              <a:rPr lang="en-US" altLang="zh-CN" dirty="0"/>
              <a:t>to</a:t>
            </a:r>
            <a:r>
              <a:rPr lang="zh-CN" altLang="en-US" dirty="0"/>
              <a:t> </a:t>
            </a:r>
            <a:r>
              <a:rPr lang="en-US" altLang="zh-CN" dirty="0"/>
              <a:t>Airflow</a:t>
            </a:r>
          </a:p>
          <a:p>
            <a:pPr lvl="1" eaLnBrk="1" hangingPunct="1">
              <a:buClr>
                <a:srgbClr val="CC0000"/>
              </a:buClr>
              <a:buFont typeface="Wingdings" charset="2"/>
              <a:buChar char="§"/>
              <a:defRPr/>
            </a:pPr>
            <a:r>
              <a:rPr lang="en-US" altLang="zh-CN" dirty="0"/>
              <a:t>What</a:t>
            </a:r>
            <a:r>
              <a:rPr lang="zh-CN" altLang="en-US" dirty="0"/>
              <a:t> </a:t>
            </a:r>
            <a:r>
              <a:rPr lang="en-US" altLang="zh-CN" dirty="0"/>
              <a:t>is</a:t>
            </a:r>
            <a:r>
              <a:rPr lang="zh-CN" altLang="en-US" dirty="0"/>
              <a:t> </a:t>
            </a:r>
            <a:r>
              <a:rPr lang="en-US" altLang="zh-CN" dirty="0"/>
              <a:t>Airflow</a:t>
            </a:r>
          </a:p>
          <a:p>
            <a:pPr lvl="1" eaLnBrk="1" hangingPunct="1">
              <a:buClr>
                <a:srgbClr val="CC0000"/>
              </a:buClr>
              <a:buFont typeface="Wingdings" charset="2"/>
              <a:buChar char="§"/>
              <a:defRPr/>
            </a:pPr>
            <a:r>
              <a:rPr lang="en-US" altLang="en-US" dirty="0"/>
              <a:t>Airflow Directed Acyclic Graphs (DAG)</a:t>
            </a:r>
          </a:p>
          <a:p>
            <a:pPr lvl="1" eaLnBrk="1" hangingPunct="1">
              <a:buClr>
                <a:srgbClr val="CC0000"/>
              </a:buClr>
              <a:buFont typeface="Wingdings" charset="2"/>
              <a:buChar char="§"/>
              <a:defRPr/>
            </a:pPr>
            <a:r>
              <a:rPr lang="en-US" altLang="zh-CN" dirty="0"/>
              <a:t>Airflow</a:t>
            </a:r>
            <a:r>
              <a:rPr lang="zh-CN" altLang="en-US" dirty="0"/>
              <a:t> </a:t>
            </a:r>
            <a:r>
              <a:rPr lang="en-US" altLang="zh-CN" dirty="0"/>
              <a:t>UI</a:t>
            </a:r>
            <a:endParaRPr lang="en-US" altLang="en-US" dirty="0"/>
          </a:p>
          <a:p>
            <a:pPr marL="0" indent="0" eaLnBrk="1" hangingPunct="1">
              <a:buClr>
                <a:srgbClr val="CC0000"/>
              </a:buClr>
              <a:buNone/>
              <a:defRPr/>
            </a:pPr>
            <a:endParaRPr lang="en-US" altLang="en-US" sz="1800" dirty="0"/>
          </a:p>
          <a:p>
            <a:pPr eaLnBrk="1" hangingPunct="1">
              <a:buClr>
                <a:srgbClr val="CC0000"/>
              </a:buClr>
              <a:buFont typeface="Wingdings" charset="2"/>
              <a:buChar char="§"/>
              <a:defRPr/>
            </a:pPr>
            <a:r>
              <a:rPr lang="en-US" altLang="zh-CN" dirty="0"/>
              <a:t>Demo:</a:t>
            </a:r>
            <a:r>
              <a:rPr lang="zh-CN" altLang="en-US" dirty="0"/>
              <a:t> </a:t>
            </a:r>
            <a:r>
              <a:rPr lang="en-US" altLang="zh-CN" dirty="0"/>
              <a:t>Stock</a:t>
            </a:r>
            <a:r>
              <a:rPr lang="zh-CN" altLang="en-US" dirty="0"/>
              <a:t> </a:t>
            </a:r>
            <a:r>
              <a:rPr lang="en-US" altLang="zh-CN" dirty="0"/>
              <a:t>prediction</a:t>
            </a:r>
            <a:r>
              <a:rPr lang="zh-CN" altLang="en-US" dirty="0"/>
              <a:t> </a:t>
            </a:r>
            <a:r>
              <a:rPr lang="en-US" altLang="zh-CN" dirty="0"/>
              <a:t>with</a:t>
            </a:r>
            <a:r>
              <a:rPr lang="zh-CN" altLang="en-US" dirty="0"/>
              <a:t> </a:t>
            </a:r>
            <a:r>
              <a:rPr lang="en-US" altLang="zh-CN" dirty="0"/>
              <a:t>Airflow</a:t>
            </a:r>
          </a:p>
          <a:p>
            <a:pPr lvl="1" eaLnBrk="1" hangingPunct="1">
              <a:buClr>
                <a:srgbClr val="CC0000"/>
              </a:buClr>
              <a:buFont typeface="Wingdings" charset="2"/>
              <a:buChar char="§"/>
              <a:defRPr/>
            </a:pPr>
            <a:r>
              <a:rPr lang="en-US" altLang="zh-CN" dirty="0"/>
              <a:t>Strategy</a:t>
            </a:r>
          </a:p>
          <a:p>
            <a:pPr lvl="1" eaLnBrk="1" hangingPunct="1">
              <a:buClr>
                <a:srgbClr val="CC0000"/>
              </a:buClr>
              <a:buFont typeface="Wingdings" charset="2"/>
              <a:buChar char="§"/>
              <a:defRPr/>
            </a:pPr>
            <a:r>
              <a:rPr lang="en-US" altLang="zh-CN" dirty="0"/>
              <a:t>DAG</a:t>
            </a:r>
          </a:p>
          <a:p>
            <a:pPr lvl="1" eaLnBrk="1" hangingPunct="1">
              <a:buClr>
                <a:srgbClr val="CC0000"/>
              </a:buClr>
              <a:buFont typeface="Wingdings" charset="2"/>
              <a:buChar char="§"/>
              <a:defRPr/>
            </a:pPr>
            <a:r>
              <a:rPr lang="en-US" altLang="zh-CN" dirty="0"/>
              <a:t>Set up the environment</a:t>
            </a:r>
          </a:p>
          <a:p>
            <a:pPr lvl="1" eaLnBrk="1" hangingPunct="1">
              <a:buClr>
                <a:srgbClr val="CC0000"/>
              </a:buClr>
              <a:buFont typeface="Wingdings" charset="2"/>
              <a:buChar char="§"/>
              <a:defRPr/>
            </a:pPr>
            <a:r>
              <a:rPr lang="en-US" altLang="zh-CN" dirty="0"/>
              <a:t>Run</a:t>
            </a:r>
            <a:r>
              <a:rPr lang="zh-CN" altLang="en-US" dirty="0"/>
              <a:t> </a:t>
            </a:r>
            <a:r>
              <a:rPr lang="en-US" altLang="zh-CN" dirty="0"/>
              <a:t>the</a:t>
            </a:r>
            <a:r>
              <a:rPr lang="zh-CN" altLang="en-US" dirty="0"/>
              <a:t> </a:t>
            </a:r>
            <a:r>
              <a:rPr lang="en-US" altLang="zh-CN" dirty="0"/>
              <a:t>demo</a:t>
            </a:r>
          </a:p>
        </p:txBody>
      </p:sp>
      <p:sp>
        <p:nvSpPr>
          <p:cNvPr id="5127" name="Rectangle 7">
            <a:extLst>
              <a:ext uri="{FF2B5EF4-FFF2-40B4-BE49-F238E27FC236}">
                <a16:creationId xmlns:a16="http://schemas.microsoft.com/office/drawing/2014/main" id="{8C5ABBE5-C171-BF4E-9C07-76830C124AC7}"/>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88D11-D536-015B-A184-D42002047100}"/>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0355259E-AB81-7D3F-3D73-7929AEEB1576}"/>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14DEE39-ED7C-656C-2E96-E6D6379FE424}"/>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3</a:t>
            </a:fld>
            <a:endParaRPr lang="en-US" altLang="en-US" baseline="0"/>
          </a:p>
        </p:txBody>
      </p:sp>
      <p:sp>
        <p:nvSpPr>
          <p:cNvPr id="5122" name="Rectangle 2">
            <a:extLst>
              <a:ext uri="{FF2B5EF4-FFF2-40B4-BE49-F238E27FC236}">
                <a16:creationId xmlns:a16="http://schemas.microsoft.com/office/drawing/2014/main" id="{CE1EED20-44A4-A45A-660A-984F0F62AFF2}"/>
              </a:ext>
            </a:extLst>
          </p:cNvPr>
          <p:cNvSpPr>
            <a:spLocks noGrp="1" noChangeArrowheads="1"/>
          </p:cNvSpPr>
          <p:nvPr>
            <p:ph type="title"/>
          </p:nvPr>
        </p:nvSpPr>
        <p:spPr/>
        <p:txBody>
          <a:bodyPr/>
          <a:lstStyle/>
          <a:p>
            <a:pPr eaLnBrk="1" hangingPunct="1">
              <a:defRPr/>
            </a:pPr>
            <a:r>
              <a:rPr lang="en-US" altLang="en-US" b="1" dirty="0"/>
              <a:t>Workflow Management Systems</a:t>
            </a:r>
            <a:endParaRPr lang="en-US" altLang="en-US" dirty="0"/>
          </a:p>
        </p:txBody>
      </p:sp>
      <p:sp>
        <p:nvSpPr>
          <p:cNvPr id="5127" name="Rectangle 7">
            <a:extLst>
              <a:ext uri="{FF2B5EF4-FFF2-40B4-BE49-F238E27FC236}">
                <a16:creationId xmlns:a16="http://schemas.microsoft.com/office/drawing/2014/main" id="{FA925C05-C255-8E49-0AE3-2AE819E1788F}"/>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
        <p:nvSpPr>
          <p:cNvPr id="2" name="Content Placeholder 1">
            <a:extLst>
              <a:ext uri="{FF2B5EF4-FFF2-40B4-BE49-F238E27FC236}">
                <a16:creationId xmlns:a16="http://schemas.microsoft.com/office/drawing/2014/main" id="{5AD849AF-22E5-AB04-70DD-1BA6FB71332E}"/>
              </a:ext>
            </a:extLst>
          </p:cNvPr>
          <p:cNvSpPr>
            <a:spLocks noGrp="1"/>
          </p:cNvSpPr>
          <p:nvPr>
            <p:ph idx="1"/>
          </p:nvPr>
        </p:nvSpPr>
        <p:spPr>
          <a:xfrm>
            <a:off x="609599" y="4452939"/>
            <a:ext cx="1828800" cy="238126"/>
          </a:xfrm>
        </p:spPr>
        <p: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Buyya</a:t>
            </a:r>
            <a:r>
              <a:rPr lang="en-US" sz="1000" dirty="0">
                <a:effectLst/>
                <a:latin typeface="Calibri" panose="020F0502020204030204" pitchFamily="34" charset="0"/>
                <a:ea typeface="Calibri" panose="020F0502020204030204" pitchFamily="34" charset="0"/>
                <a:cs typeface="Times New Roman" panose="02020603050405020304" pitchFamily="18" charset="0"/>
              </a:rPr>
              <a:t> &amp; Rodriguez, 2017)</a:t>
            </a:r>
            <a:endParaRPr lang="en-US" sz="1000" dirty="0"/>
          </a:p>
        </p:txBody>
      </p:sp>
      <p:pic>
        <p:nvPicPr>
          <p:cNvPr id="1026" name="Picture 2" descr="Figure 18.4">
            <a:extLst>
              <a:ext uri="{FF2B5EF4-FFF2-40B4-BE49-F238E27FC236}">
                <a16:creationId xmlns:a16="http://schemas.microsoft.com/office/drawing/2014/main" id="{736A5CFF-AF49-29D1-A569-AE5AF4D08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1"/>
            <a:ext cx="2536896"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15.1">
            <a:extLst>
              <a:ext uri="{FF2B5EF4-FFF2-40B4-BE49-F238E27FC236}">
                <a16:creationId xmlns:a16="http://schemas.microsoft.com/office/drawing/2014/main" id="{C8547700-5D92-D40B-FBBD-2C8453A8A49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96250"/>
            <a:ext cx="2819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3D37BB-9A6D-AAE0-C04F-77EC00A4A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2" y="2941839"/>
            <a:ext cx="368617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
            <a:extLst>
              <a:ext uri="{FF2B5EF4-FFF2-40B4-BE49-F238E27FC236}">
                <a16:creationId xmlns:a16="http://schemas.microsoft.com/office/drawing/2014/main" id="{BB2AC082-CD52-58F4-49B2-356F6FB1FB4A}"/>
              </a:ext>
            </a:extLst>
          </p:cNvPr>
          <p:cNvSpPr txBox="1">
            <a:spLocks/>
          </p:cNvSpPr>
          <p:nvPr/>
        </p:nvSpPr>
        <p:spPr bwMode="auto">
          <a:xfrm>
            <a:off x="3657598" y="5791200"/>
            <a:ext cx="1981201" cy="23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pitchFamily="2" charset="2"/>
              <a:buNone/>
            </a:pPr>
            <a:r>
              <a:rPr lang="en-US" sz="1000" dirty="0">
                <a:latin typeface="Calibri" panose="020F0502020204030204" pitchFamily="34" charset="0"/>
                <a:ea typeface="Calibri" panose="020F0502020204030204" pitchFamily="34" charset="0"/>
                <a:cs typeface="Times New Roman" panose="02020603050405020304" pitchFamily="18" charset="0"/>
              </a:rPr>
              <a:t>(Ibrahim, He, &amp; Zhou, 2016)</a:t>
            </a:r>
            <a:endParaRPr lang="en-US" sz="1000" dirty="0"/>
          </a:p>
        </p:txBody>
      </p:sp>
      <p:sp>
        <p:nvSpPr>
          <p:cNvPr id="4" name="Content Placeholder 1">
            <a:extLst>
              <a:ext uri="{FF2B5EF4-FFF2-40B4-BE49-F238E27FC236}">
                <a16:creationId xmlns:a16="http://schemas.microsoft.com/office/drawing/2014/main" id="{7C26D352-31A9-3AFB-55FE-6D0CC2146B85}"/>
              </a:ext>
            </a:extLst>
          </p:cNvPr>
          <p:cNvSpPr txBox="1">
            <a:spLocks/>
          </p:cNvSpPr>
          <p:nvPr/>
        </p:nvSpPr>
        <p:spPr bwMode="auto">
          <a:xfrm>
            <a:off x="6720394" y="4452941"/>
            <a:ext cx="20426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675B4"/>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t> (</a:t>
            </a:r>
            <a:r>
              <a:rPr lang="en-US" sz="1000" dirty="0" err="1"/>
              <a:t>Poola</a:t>
            </a:r>
            <a:r>
              <a:rPr lang="en-US" sz="1000" dirty="0"/>
              <a:t>, Salehi, </a:t>
            </a:r>
            <a:r>
              <a:rPr lang="en-US" sz="1000" dirty="0" err="1"/>
              <a:t>Ramamohanarao</a:t>
            </a:r>
            <a:r>
              <a:rPr lang="en-US" sz="1000" dirty="0"/>
              <a:t>, &amp; </a:t>
            </a:r>
            <a:r>
              <a:rPr lang="en-US" sz="1000" dirty="0" err="1"/>
              <a:t>Buyya</a:t>
            </a:r>
            <a:r>
              <a:rPr lang="en-US" sz="1000" dirty="0"/>
              <a:t>, 2017)</a:t>
            </a:r>
          </a:p>
        </p:txBody>
      </p:sp>
      <p:pic>
        <p:nvPicPr>
          <p:cNvPr id="7" name="Picture 6">
            <a:extLst>
              <a:ext uri="{FF2B5EF4-FFF2-40B4-BE49-F238E27FC236}">
                <a16:creationId xmlns:a16="http://schemas.microsoft.com/office/drawing/2014/main" id="{F8B32963-2A9E-9D9B-83E9-813F611956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067" r="31178" b="87312"/>
          <a:stretch/>
        </p:blipFill>
        <p:spPr bwMode="auto">
          <a:xfrm>
            <a:off x="328002" y="1524000"/>
            <a:ext cx="843499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830A-3191-D325-CCEE-675CC911A2F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BC425A-29C1-A9AC-7959-CE9FD4D65172}"/>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2EF387C7-C206-B33A-4497-941847AAD5CB}"/>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4</a:t>
            </a:fld>
            <a:endParaRPr lang="en-US" altLang="en-US" baseline="0"/>
          </a:p>
        </p:txBody>
      </p:sp>
      <p:sp>
        <p:nvSpPr>
          <p:cNvPr id="5122" name="Rectangle 2">
            <a:extLst>
              <a:ext uri="{FF2B5EF4-FFF2-40B4-BE49-F238E27FC236}">
                <a16:creationId xmlns:a16="http://schemas.microsoft.com/office/drawing/2014/main" id="{59B3915B-8409-2675-832B-BCF5BADED7EA}"/>
              </a:ext>
            </a:extLst>
          </p:cNvPr>
          <p:cNvSpPr>
            <a:spLocks noGrp="1" noChangeArrowheads="1"/>
          </p:cNvSpPr>
          <p:nvPr>
            <p:ph type="title"/>
          </p:nvPr>
        </p:nvSpPr>
        <p:spPr/>
        <p:txBody>
          <a:bodyPr/>
          <a:lstStyle/>
          <a:p>
            <a:pPr eaLnBrk="1" hangingPunct="1">
              <a:defRPr/>
            </a:pPr>
            <a:r>
              <a:rPr lang="en-US" altLang="en-US" b="1" dirty="0"/>
              <a:t>What is Apache Airflow?</a:t>
            </a:r>
            <a:endParaRPr lang="en-US" altLang="en-US" dirty="0"/>
          </a:p>
        </p:txBody>
      </p:sp>
      <p:sp>
        <p:nvSpPr>
          <p:cNvPr id="5123" name="Rectangle 3">
            <a:extLst>
              <a:ext uri="{FF2B5EF4-FFF2-40B4-BE49-F238E27FC236}">
                <a16:creationId xmlns:a16="http://schemas.microsoft.com/office/drawing/2014/main" id="{7DE9EC8A-AA1E-0195-AF1B-6497BEC4BEF2}"/>
              </a:ext>
            </a:extLst>
          </p:cNvPr>
          <p:cNvSpPr>
            <a:spLocks noGrp="1" noChangeArrowheads="1"/>
          </p:cNvSpPr>
          <p:nvPr>
            <p:ph type="body" idx="1"/>
          </p:nvPr>
        </p:nvSpPr>
        <p:spPr>
          <a:xfrm>
            <a:off x="609600" y="1891682"/>
            <a:ext cx="7924800" cy="3975717"/>
          </a:xfrm>
        </p:spPr>
        <p:txBody>
          <a:bodyPr/>
          <a:lstStyle/>
          <a:p>
            <a:pPr eaLnBrk="1" hangingPunct="1">
              <a:buClr>
                <a:srgbClr val="CC0000"/>
              </a:buClr>
              <a:buFont typeface="Wingdings" charset="2"/>
              <a:buChar char="§"/>
              <a:defRPr/>
            </a:pPr>
            <a:r>
              <a:rPr lang="en-US" dirty="0"/>
              <a:t>Airflow is open-source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2014-2016: Airbnb</a:t>
            </a:r>
          </a:p>
          <a:p>
            <a:pPr lvl="1" eaLnBrk="1" hangingPunct="1">
              <a:buClr>
                <a:srgbClr val="CC0000"/>
              </a:buClr>
              <a:buFont typeface="Wingdings" charset="2"/>
              <a:buChar char="§"/>
              <a:defRPr/>
            </a:pPr>
            <a:r>
              <a:rPr lang="en-US" altLang="en-US" sz="2100" dirty="0">
                <a:latin typeface="Calibri" panose="020F0502020204030204" pitchFamily="34" charset="0"/>
                <a:ea typeface="Calibri" panose="020F0502020204030204" pitchFamily="34" charset="0"/>
                <a:cs typeface="Times New Roman" panose="02020603050405020304" pitchFamily="18" charset="0"/>
              </a:rPr>
              <a:t>2016-present: Apache Software Foundation</a:t>
            </a:r>
          </a:p>
          <a:p>
            <a:pPr lvl="1" eaLnBrk="1" hangingPunct="1">
              <a:buClr>
                <a:srgbClr val="CC0000"/>
              </a:buClr>
              <a:buFont typeface="Wingdings" charset="2"/>
              <a:buChar char="§"/>
              <a:defRPr/>
            </a:pPr>
            <a:endParaRPr lang="en-US" altLang="en-US" sz="2400" dirty="0"/>
          </a:p>
          <a:p>
            <a:pPr eaLnBrk="1" hangingPunct="1">
              <a:buClr>
                <a:srgbClr val="CC0000"/>
              </a:buClr>
              <a:buFont typeface="Wingdings" charset="2"/>
              <a:buChar char="§"/>
              <a:defRPr/>
            </a:pPr>
            <a:r>
              <a:rPr lang="en-US" dirty="0"/>
              <a:t>Airflow is a batch workflow orchestration platform</a:t>
            </a:r>
          </a:p>
          <a:p>
            <a:pPr lvl="1" eaLnBrk="1" hangingPunct="1">
              <a:buClr>
                <a:srgbClr val="CC0000"/>
              </a:buClr>
              <a:buFont typeface="Wingdings" charset="2"/>
              <a:buChar char="§"/>
              <a:defRPr/>
            </a:pPr>
            <a:r>
              <a:rPr lang="en-US" altLang="en-US" sz="2100" dirty="0"/>
              <a:t>Finite batch workflow</a:t>
            </a:r>
          </a:p>
          <a:p>
            <a:pPr lvl="1" eaLnBrk="1" hangingPunct="1">
              <a:buClr>
                <a:srgbClr val="CC0000"/>
              </a:buClr>
              <a:buFont typeface="Wingdings" charset="2"/>
              <a:buChar char="§"/>
              <a:defRPr/>
            </a:pPr>
            <a:r>
              <a:rPr lang="en-US" altLang="en-US" sz="2100" dirty="0"/>
              <a:t>Python framework allows building workflow and connecting any technology</a:t>
            </a:r>
          </a:p>
        </p:txBody>
      </p:sp>
      <p:sp>
        <p:nvSpPr>
          <p:cNvPr id="5127" name="Rectangle 7">
            <a:extLst>
              <a:ext uri="{FF2B5EF4-FFF2-40B4-BE49-F238E27FC236}">
                <a16:creationId xmlns:a16="http://schemas.microsoft.com/office/drawing/2014/main" id="{5B74E192-BB37-7E9C-961D-A591F65F2FB4}"/>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spTree>
    <p:extLst>
      <p:ext uri="{BB962C8B-B14F-4D97-AF65-F5344CB8AC3E}">
        <p14:creationId xmlns:p14="http://schemas.microsoft.com/office/powerpoint/2010/main" val="331187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12BD-EBAE-42D0-D239-A1FC569CFFB9}"/>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2DD8471-1F69-6E0A-E618-974D8B63EE19}"/>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8D32553-72F8-32CE-EC81-964CD95574D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5</a:t>
            </a:fld>
            <a:endParaRPr lang="en-US" altLang="en-US" baseline="0"/>
          </a:p>
        </p:txBody>
      </p:sp>
      <p:sp>
        <p:nvSpPr>
          <p:cNvPr id="5122" name="Rectangle 2">
            <a:extLst>
              <a:ext uri="{FF2B5EF4-FFF2-40B4-BE49-F238E27FC236}">
                <a16:creationId xmlns:a16="http://schemas.microsoft.com/office/drawing/2014/main" id="{58989BCB-9055-FE82-32BB-AD19E6B1F31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7076E6A1-CBCE-B17F-E09F-7DE6E8352A7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026" name="Picture 2">
            <a:extLst>
              <a:ext uri="{FF2B5EF4-FFF2-40B4-BE49-F238E27FC236}">
                <a16:creationId xmlns:a16="http://schemas.microsoft.com/office/drawing/2014/main" id="{5D8B2A50-0E5C-4E04-4C1A-EDB80BA0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84" y="2593975"/>
            <a:ext cx="7194832" cy="1670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319C2-4128-38EE-AFF9-AE129C4ACDA9}"/>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0523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EC4DF-273F-454C-C204-7E569EC21E8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378FD0B-2C6A-12D3-E0FE-0F87596585B5}"/>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A7B9D9A6-C1C4-DD78-3C90-01F9CA5E9830}"/>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6</a:t>
            </a:fld>
            <a:endParaRPr lang="en-US" altLang="en-US" baseline="0"/>
          </a:p>
        </p:txBody>
      </p:sp>
      <p:sp>
        <p:nvSpPr>
          <p:cNvPr id="5122" name="Rectangle 2">
            <a:extLst>
              <a:ext uri="{FF2B5EF4-FFF2-40B4-BE49-F238E27FC236}">
                <a16:creationId xmlns:a16="http://schemas.microsoft.com/office/drawing/2014/main" id="{6C8ECAB5-E5D7-4D9D-892E-E6D2B2001DB9}"/>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9221B6B9-C1FE-11C2-8C38-7D8A0FC87773}"/>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11" name="Picture 10">
            <a:extLst>
              <a:ext uri="{FF2B5EF4-FFF2-40B4-BE49-F238E27FC236}">
                <a16:creationId xmlns:a16="http://schemas.microsoft.com/office/drawing/2014/main" id="{6D0F711B-E859-AB5D-BB8B-A93DF98192A9}"/>
              </a:ext>
            </a:extLst>
          </p:cNvPr>
          <p:cNvPicPr>
            <a:picLocks noChangeAspect="1"/>
          </p:cNvPicPr>
          <p:nvPr/>
        </p:nvPicPr>
        <p:blipFill>
          <a:blip r:embed="rId3"/>
          <a:stretch>
            <a:fillRect/>
          </a:stretch>
        </p:blipFill>
        <p:spPr>
          <a:xfrm>
            <a:off x="609600" y="1676400"/>
            <a:ext cx="5744377" cy="3181794"/>
          </a:xfrm>
          <a:prstGeom prst="rect">
            <a:avLst/>
          </a:prstGeom>
        </p:spPr>
      </p:pic>
      <p:pic>
        <p:nvPicPr>
          <p:cNvPr id="13" name="Picture 12">
            <a:extLst>
              <a:ext uri="{FF2B5EF4-FFF2-40B4-BE49-F238E27FC236}">
                <a16:creationId xmlns:a16="http://schemas.microsoft.com/office/drawing/2014/main" id="{3BC40BC4-540E-E1EC-D6F5-7CA4680F72CF}"/>
              </a:ext>
            </a:extLst>
          </p:cNvPr>
          <p:cNvPicPr>
            <a:picLocks noChangeAspect="1"/>
          </p:cNvPicPr>
          <p:nvPr/>
        </p:nvPicPr>
        <p:blipFill>
          <a:blip r:embed="rId4"/>
          <a:stretch>
            <a:fillRect/>
          </a:stretch>
        </p:blipFill>
        <p:spPr>
          <a:xfrm>
            <a:off x="609600" y="2286000"/>
            <a:ext cx="4763165" cy="1819529"/>
          </a:xfrm>
          <a:prstGeom prst="rect">
            <a:avLst/>
          </a:prstGeom>
        </p:spPr>
      </p:pic>
      <p:sp>
        <p:nvSpPr>
          <p:cNvPr id="2" name="TextBox 1">
            <a:extLst>
              <a:ext uri="{FF2B5EF4-FFF2-40B4-BE49-F238E27FC236}">
                <a16:creationId xmlns:a16="http://schemas.microsoft.com/office/drawing/2014/main" id="{ADF65C83-2F39-7081-BC8D-92669F21E7F4}"/>
              </a:ext>
            </a:extLst>
          </p:cNvPr>
          <p:cNvSpPr txBox="1"/>
          <p:nvPr/>
        </p:nvSpPr>
        <p:spPr>
          <a:xfrm>
            <a:off x="6400800" y="54864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21932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504E-503E-7F09-1CE9-1D61737C133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00DAA2-A17F-0CB8-17E2-0E058C62CB6E}"/>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5CAD6D98-71E3-12A4-026C-3F37056CA72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7</a:t>
            </a:fld>
            <a:endParaRPr lang="en-US" altLang="en-US" baseline="0"/>
          </a:p>
        </p:txBody>
      </p:sp>
      <p:sp>
        <p:nvSpPr>
          <p:cNvPr id="5122" name="Rectangle 2">
            <a:extLst>
              <a:ext uri="{FF2B5EF4-FFF2-40B4-BE49-F238E27FC236}">
                <a16:creationId xmlns:a16="http://schemas.microsoft.com/office/drawing/2014/main" id="{D4F0F4EB-523F-C864-9A19-92FD553673E7}"/>
              </a:ext>
            </a:extLst>
          </p:cNvPr>
          <p:cNvSpPr>
            <a:spLocks noGrp="1" noChangeArrowheads="1"/>
          </p:cNvSpPr>
          <p:nvPr>
            <p:ph type="title"/>
          </p:nvPr>
        </p:nvSpPr>
        <p:spPr/>
        <p:txBody>
          <a:bodyPr/>
          <a:lstStyle/>
          <a:p>
            <a:pPr eaLnBrk="1" hangingPunct="1">
              <a:defRPr/>
            </a:pPr>
            <a:r>
              <a:rPr lang="en-US" altLang="en-US" b="1" dirty="0"/>
              <a:t>Airflow Directed Acyclic Graphs (DAG)</a:t>
            </a:r>
            <a:endParaRPr lang="en-US" altLang="en-US" dirty="0"/>
          </a:p>
        </p:txBody>
      </p:sp>
      <p:sp>
        <p:nvSpPr>
          <p:cNvPr id="5127" name="Rectangle 7">
            <a:extLst>
              <a:ext uri="{FF2B5EF4-FFF2-40B4-BE49-F238E27FC236}">
                <a16:creationId xmlns:a16="http://schemas.microsoft.com/office/drawing/2014/main" id="{C36A085A-A2A6-95B1-3BB0-C5F4D37520EC}"/>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 name="Picture 2">
            <a:extLst>
              <a:ext uri="{FF2B5EF4-FFF2-40B4-BE49-F238E27FC236}">
                <a16:creationId xmlns:a16="http://schemas.microsoft.com/office/drawing/2014/main" id="{FFBCC8CD-425F-C40D-51AD-4E52E8987018}"/>
              </a:ext>
            </a:extLst>
          </p:cNvPr>
          <p:cNvPicPr>
            <a:picLocks noChangeAspect="1"/>
          </p:cNvPicPr>
          <p:nvPr/>
        </p:nvPicPr>
        <p:blipFill>
          <a:blip r:embed="rId3"/>
          <a:stretch>
            <a:fillRect/>
          </a:stretch>
        </p:blipFill>
        <p:spPr>
          <a:xfrm>
            <a:off x="785284" y="1980998"/>
            <a:ext cx="7573432" cy="2896004"/>
          </a:xfrm>
          <a:prstGeom prst="rect">
            <a:avLst/>
          </a:prstGeom>
        </p:spPr>
      </p:pic>
      <p:sp>
        <p:nvSpPr>
          <p:cNvPr id="2" name="TextBox 1">
            <a:extLst>
              <a:ext uri="{FF2B5EF4-FFF2-40B4-BE49-F238E27FC236}">
                <a16:creationId xmlns:a16="http://schemas.microsoft.com/office/drawing/2014/main" id="{4584C59B-7B61-142E-6E31-2503F879A22F}"/>
              </a:ext>
            </a:extLst>
          </p:cNvPr>
          <p:cNvSpPr txBox="1"/>
          <p:nvPr/>
        </p:nvSpPr>
        <p:spPr>
          <a:xfrm>
            <a:off x="6400800" y="5257800"/>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181135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8E10-9D58-342F-C97D-33F0B5A2CAC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45C3518-591B-DF75-D4B3-FB05A8F4ECE1}"/>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FDE3836E-6C94-FEB5-8AD8-F9F4DE92681F}"/>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8</a:t>
            </a:fld>
            <a:endParaRPr lang="en-US" altLang="en-US" baseline="0"/>
          </a:p>
        </p:txBody>
      </p:sp>
      <p:sp>
        <p:nvSpPr>
          <p:cNvPr id="5122" name="Rectangle 2">
            <a:extLst>
              <a:ext uri="{FF2B5EF4-FFF2-40B4-BE49-F238E27FC236}">
                <a16:creationId xmlns:a16="http://schemas.microsoft.com/office/drawing/2014/main" id="{89F45555-83F6-F3C6-3C01-457E37107447}"/>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FDA0E763-3256-7A5A-FD3D-324B80E959CE}"/>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3074" name="Picture 2">
            <a:extLst>
              <a:ext uri="{FF2B5EF4-FFF2-40B4-BE49-F238E27FC236}">
                <a16:creationId xmlns:a16="http://schemas.microsoft.com/office/drawing/2014/main" id="{C9CBFAE2-7B23-959D-8526-C45E82901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555"/>
          <a:stretch/>
        </p:blipFill>
        <p:spPr bwMode="auto">
          <a:xfrm>
            <a:off x="1714500" y="1449280"/>
            <a:ext cx="5715000" cy="448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D51E2-98A4-4D17-2175-85DB96768D5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FC4EF5F-8244-1D88-5ADE-9B9C8B96BD94}"/>
              </a:ext>
            </a:extLst>
          </p:cNvPr>
          <p:cNvSpPr>
            <a:spLocks noGrp="1"/>
          </p:cNvSpPr>
          <p:nvPr>
            <p:ph type="ftr" sz="quarter" idx="10"/>
          </p:nvPr>
        </p:nvSpPr>
        <p:spPr/>
        <p:txBody>
          <a:bodyPr/>
          <a:lstStyle/>
          <a:p>
            <a:pPr>
              <a:defRPr/>
            </a:pPr>
            <a:r>
              <a:rPr lang="en-US" altLang="en-US"/>
              <a:t>Presentation Title</a:t>
            </a:r>
          </a:p>
        </p:txBody>
      </p:sp>
      <p:sp>
        <p:nvSpPr>
          <p:cNvPr id="6" name="Date Placeholder 4">
            <a:extLst>
              <a:ext uri="{FF2B5EF4-FFF2-40B4-BE49-F238E27FC236}">
                <a16:creationId xmlns:a16="http://schemas.microsoft.com/office/drawing/2014/main" id="{E42F795E-D3D4-B7F0-C16F-E3DEAB9131E3}"/>
              </a:ext>
            </a:extLst>
          </p:cNvPr>
          <p:cNvSpPr>
            <a:spLocks noGrp="1"/>
          </p:cNvSpPr>
          <p:nvPr>
            <p:ph type="dt" sz="quarter" idx="11"/>
          </p:nvPr>
        </p:nvSpPr>
        <p:spPr/>
        <p:txBody>
          <a:bodyPr/>
          <a:lstStyle/>
          <a:p>
            <a:pPr>
              <a:defRPr/>
            </a:pPr>
            <a:r>
              <a:rPr lang="en-US" altLang="en-US"/>
              <a:t>2/3/08  </a:t>
            </a:r>
            <a:fld id="{82DD7A96-85F9-454B-A1B3-FA2F0A06CD82}" type="slidenum">
              <a:rPr lang="en-US" altLang="en-US"/>
              <a:pPr>
                <a:defRPr/>
              </a:pPr>
              <a:t>9</a:t>
            </a:fld>
            <a:endParaRPr lang="en-US" altLang="en-US" baseline="0"/>
          </a:p>
        </p:txBody>
      </p:sp>
      <p:sp>
        <p:nvSpPr>
          <p:cNvPr id="5122" name="Rectangle 2">
            <a:extLst>
              <a:ext uri="{FF2B5EF4-FFF2-40B4-BE49-F238E27FC236}">
                <a16:creationId xmlns:a16="http://schemas.microsoft.com/office/drawing/2014/main" id="{A22BB3E8-9F68-B037-26E3-2AC017BCF45D}"/>
              </a:ext>
            </a:extLst>
          </p:cNvPr>
          <p:cNvSpPr>
            <a:spLocks noGrp="1" noChangeArrowheads="1"/>
          </p:cNvSpPr>
          <p:nvPr>
            <p:ph type="title"/>
          </p:nvPr>
        </p:nvSpPr>
        <p:spPr/>
        <p:txBody>
          <a:bodyPr/>
          <a:lstStyle/>
          <a:p>
            <a:pPr eaLnBrk="1" hangingPunct="1">
              <a:defRPr/>
            </a:pPr>
            <a:r>
              <a:rPr lang="en-US" altLang="en-US" b="1" dirty="0"/>
              <a:t>Airflow User Interface</a:t>
            </a:r>
            <a:endParaRPr lang="en-US" altLang="en-US" dirty="0"/>
          </a:p>
        </p:txBody>
      </p:sp>
      <p:sp>
        <p:nvSpPr>
          <p:cNvPr id="5127" name="Rectangle 7">
            <a:extLst>
              <a:ext uri="{FF2B5EF4-FFF2-40B4-BE49-F238E27FC236}">
                <a16:creationId xmlns:a16="http://schemas.microsoft.com/office/drawing/2014/main" id="{ED43318C-8565-4670-B096-DAA39FCC24F0}"/>
              </a:ext>
            </a:extLst>
          </p:cNvPr>
          <p:cNvSpPr>
            <a:spLocks noChangeArrowheads="1"/>
          </p:cNvSpPr>
          <p:nvPr/>
        </p:nvSpPr>
        <p:spPr bwMode="auto">
          <a:xfrm>
            <a:off x="-2060575" y="-67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tLang="en-US">
              <a:latin typeface="Arial" charset="0"/>
              <a:ea typeface="Osaka" charset="0"/>
            </a:endParaRPr>
          </a:p>
        </p:txBody>
      </p:sp>
      <p:pic>
        <p:nvPicPr>
          <p:cNvPr id="2" name="Picture 2">
            <a:extLst>
              <a:ext uri="{FF2B5EF4-FFF2-40B4-BE49-F238E27FC236}">
                <a16:creationId xmlns:a16="http://schemas.microsoft.com/office/drawing/2014/main" id="{415AF053-B708-6469-E721-38E033E4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791200" cy="4505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B185A4-8DF7-6873-5535-A46905E07CBB}"/>
              </a:ext>
            </a:extLst>
          </p:cNvPr>
          <p:cNvSpPr txBox="1"/>
          <p:nvPr/>
        </p:nvSpPr>
        <p:spPr>
          <a:xfrm>
            <a:off x="6400800" y="5820187"/>
            <a:ext cx="1851789" cy="246221"/>
          </a:xfrm>
          <a:prstGeom prst="rect">
            <a:avLst/>
          </a:prstGeom>
          <a:noFill/>
        </p:spPr>
        <p:txBody>
          <a:bodyPr wrap="none" rtlCol="0">
            <a:spAutoFit/>
          </a:bodyPr>
          <a:lstStyle/>
          <a:p>
            <a:r>
              <a:rPr lang="en-US" sz="1000" dirty="0"/>
              <a:t>Image source: (Airflow, 2024)</a:t>
            </a:r>
          </a:p>
        </p:txBody>
      </p:sp>
    </p:spTree>
    <p:extLst>
      <p:ext uri="{BB962C8B-B14F-4D97-AF65-F5344CB8AC3E}">
        <p14:creationId xmlns:p14="http://schemas.microsoft.com/office/powerpoint/2010/main" val="304192765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ea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468</TotalTime>
  <Words>549</Words>
  <Application>Microsoft Macintosh PowerPoint</Application>
  <PresentationFormat>全屏显示(4:3)</PresentationFormat>
  <Paragraphs>96</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 Bold</vt:lpstr>
      <vt:lpstr>Arial</vt:lpstr>
      <vt:lpstr>Calibri</vt:lpstr>
      <vt:lpstr>Wingdings</vt:lpstr>
      <vt:lpstr>Blank Presentation</vt:lpstr>
      <vt:lpstr>Apache Airflow and  Workflow Management in Predicting Stocks</vt:lpstr>
      <vt:lpstr>Presentation Outline</vt:lpstr>
      <vt:lpstr>Workflow Management Systems</vt:lpstr>
      <vt:lpstr>What is Apache Airflow?</vt:lpstr>
      <vt:lpstr>Airflow Directed Acyclic Graphs (DAG)</vt:lpstr>
      <vt:lpstr>Airflow Directed Acyclic Graphs (DAG)</vt:lpstr>
      <vt:lpstr>Airflow Directed Acyclic Graphs (DAG)</vt:lpstr>
      <vt:lpstr>Airflow User Interface</vt:lpstr>
      <vt:lpstr>Airflow User Interface</vt:lpstr>
      <vt:lpstr>Airflow User Interface</vt:lpstr>
      <vt:lpstr>Demo: Stock prediction with Airflow </vt:lpstr>
      <vt:lpstr>DAG for Demo</vt:lpstr>
      <vt:lpstr>Set up the environment</vt:lpstr>
      <vt:lpstr>References</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Cao Zh</cp:lastModifiedBy>
  <cp:revision>36</cp:revision>
  <cp:lastPrinted>2018-05-31T15:51:35Z</cp:lastPrinted>
  <dcterms:created xsi:type="dcterms:W3CDTF">2008-01-28T19:49:47Z</dcterms:created>
  <dcterms:modified xsi:type="dcterms:W3CDTF">2024-03-21T05:55:45Z</dcterms:modified>
</cp:coreProperties>
</file>