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9" r:id="rId5"/>
    <p:sldId id="266" r:id="rId6"/>
    <p:sldId id="265" r:id="rId7"/>
    <p:sldId id="268" r:id="rId8"/>
    <p:sldId id="271" r:id="rId9"/>
    <p:sldId id="270" r:id="rId10"/>
    <p:sldId id="273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4FDE-C97A-4519-B605-D85A2B886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2B04C-3CED-406D-B14E-8E3C0D7AE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242E-158C-47F1-8496-B8378236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2914-FFFC-4729-9774-2CA5CF96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C476F-78B5-4D9B-ABC8-6CBEA60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B0CF-A0DE-4A8B-9A31-71E9BCE3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1DE34-CD74-44BC-BE9C-97C06894A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0D767-17A9-4A23-AEEA-E25CB8F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BDCC-E97B-4C1B-AA7E-AE43C567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199B-EAAD-450D-A98A-64901293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84F09-9B61-41DE-8318-1C06C0F8A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2917-31D3-4DED-B684-490CB0F66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AAC5-A597-4D79-80C0-C21B9ECC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419B-B988-4E87-B044-3DA0E7D5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4203-B2EF-4234-87B7-3D0682B2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DDD-DBF8-4900-8DE6-052AE888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80A4-8135-4E92-86CC-6720F5D9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8E143-58F2-481D-94ED-374396A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3643-47F4-4211-AEAF-ACCD510E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939AA-1C3D-4954-BC6B-53BAEF7B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4632-3B7A-49EC-BF00-8D3755E6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0960B-E794-42E1-9275-AEA4A73C6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E60C-5EB2-4643-8FD2-AF8975C3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B83C-FBD7-4B8E-B228-C6F66184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C4D7-C691-455A-8D74-B65DC188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F0BB-E0B9-43F1-84CA-78D41BA1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01D5-4F2E-44B2-82C5-F4B093EF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9506E-5F9F-4963-B89A-85C47A0F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EB5F1-E12C-458C-9205-1BC510A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A2DAF-EABF-4CE8-949A-B151DBB9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911E-4CE8-4F79-BD35-39CAA3DA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1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0AE1-7FDC-4F6D-AA57-73EF0178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35E11-22C7-43F0-BF92-5B1DB464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1408-E853-41B1-97F1-B5E19B45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A2EB7-E326-4009-A4B8-CA4901154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1620-76EB-4863-937F-A0D0D2266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841FC-E63B-4524-8D1E-8038404E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2BF6F-0ADA-4E3C-B27C-2B1B2E97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37EF9-B9EB-4D76-ACF3-74C9A6E8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96B-ED6E-4F83-B12C-0C5AA682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D456E-5406-4480-9B2D-276A459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85BAB-9CAE-4752-BBB1-8B240CF5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A330-3532-40D4-A829-D2A58CFC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3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412FF-36DD-48C4-A26E-C92F774B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D9880-FF77-4A58-9C01-4CDB40CE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72224-DF2F-4040-9A53-AA4C3911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5A98-3457-4E1F-97EE-28B30E17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31C7-0010-40C6-AA3B-25A94A66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6E7B5-1976-4679-A6E3-4C550BC3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974AC-2771-46A8-91BD-08BE8D28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132C3-A45F-495A-88F3-27DE77E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064F-BC58-4C6E-A581-000B08E5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18C-41EF-48AB-9406-02530EC4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A2AC2-0DB3-4563-BA96-BF9B6D6DA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FFCB-1027-4C00-9586-F35B54C03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F447-6A4D-4152-BEB0-09015C5F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E5A1-13C6-49F4-AD5C-EDE83A76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271CA-7117-4E17-B57A-A55724AB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0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38AFD-2590-4CB9-9AEA-03E9C2C9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289B1-23E7-45CF-B0CD-29F2E4C4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D915-14A6-4EE5-9987-19CC16E83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7C64-381B-49C5-80D7-A635C89E6B61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9CD0-DE95-4D3E-80C8-76BED1D62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4E56-ABB9-4FDD-AF5F-718B18AE6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76DED-0D8F-48D8-91F7-0CD4299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fordAHA/garnet/blob/master/docs/tapeout_checklist.md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0923-832C-460E-8D81-3655C3BE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Design Flow for Garnet SoC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768F-EEA5-47C7-A624-A37335AD8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Carsello</a:t>
            </a:r>
          </a:p>
        </p:txBody>
      </p:sp>
    </p:spTree>
    <p:extLst>
      <p:ext uri="{BB962C8B-B14F-4D97-AF65-F5344CB8AC3E}">
        <p14:creationId xmlns:p14="http://schemas.microsoft.com/office/powerpoint/2010/main" val="410016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9FF2-8C51-A84A-84AB-515530C0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25FC-76F5-9F47-8A4E-1D434CBC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Physical verification </a:t>
            </a:r>
            <a:r>
              <a:rPr lang="en-US" dirty="0"/>
              <a:t>(source: </a:t>
            </a:r>
            <a:r>
              <a:rPr lang="en-US" dirty="0" err="1"/>
              <a:t>Calibre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DRC (primary, antenna, </a:t>
            </a:r>
            <a:r>
              <a:rPr lang="en-US" dirty="0" err="1"/>
              <a:t>wirebond</a:t>
            </a:r>
            <a:r>
              <a:rPr lang="en-US" dirty="0"/>
              <a:t>) - no errors</a:t>
            </a:r>
          </a:p>
          <a:p>
            <a:pPr lvl="1"/>
            <a:r>
              <a:rPr lang="en-US" dirty="0"/>
              <a:t>ERC - no errors</a:t>
            </a:r>
          </a:p>
          <a:p>
            <a:pPr lvl="1"/>
            <a:r>
              <a:rPr lang="en-US" dirty="0"/>
              <a:t>LVS - correct</a:t>
            </a:r>
          </a:p>
          <a:p>
            <a:pPr lvl="1"/>
            <a:r>
              <a:rPr lang="en-US" dirty="0"/>
              <a:t>All of the above pass after dummy fill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7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9FF2-8C51-A84A-84AB-515530C0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25FC-76F5-9F47-8A4E-1D434CBC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Power domain related checks </a:t>
            </a:r>
            <a:r>
              <a:rPr lang="en-US" dirty="0"/>
              <a:t>(source: </a:t>
            </a:r>
            <a:r>
              <a:rPr lang="en-US" dirty="0" err="1"/>
              <a:t>Innovus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PG nets verified</a:t>
            </a:r>
          </a:p>
          <a:p>
            <a:pPr lvl="1"/>
            <a:r>
              <a:rPr lang="en-US" dirty="0"/>
              <a:t>Clock tree multi-voltage safety</a:t>
            </a:r>
          </a:p>
          <a:p>
            <a:pPr lvl="1"/>
            <a:r>
              <a:rPr lang="en-US" dirty="0" err="1"/>
              <a:t>check_mv_design</a:t>
            </a:r>
            <a:r>
              <a:rPr lang="en-US" dirty="0"/>
              <a:t> (equivalent </a:t>
            </a:r>
            <a:r>
              <a:rPr lang="en-US" dirty="0" err="1"/>
              <a:t>Innovus</a:t>
            </a:r>
            <a:r>
              <a:rPr lang="en-US" dirty="0"/>
              <a:t> command) clean</a:t>
            </a:r>
          </a:p>
          <a:p>
            <a:pPr lvl="1"/>
            <a:r>
              <a:rPr lang="en-US" dirty="0"/>
              <a:t>Decoupling</a:t>
            </a:r>
          </a:p>
          <a:p>
            <a:pPr lvl="1"/>
            <a:r>
              <a:rPr lang="en-US" dirty="0"/>
              <a:t>Worst power + group IR drop in </a:t>
            </a:r>
            <a:r>
              <a:rPr lang="en-US" dirty="0" err="1"/>
              <a:t>Primerail</a:t>
            </a:r>
            <a:r>
              <a:rPr lang="en-US" dirty="0"/>
              <a:t> report (static) &lt; xx mV</a:t>
            </a:r>
          </a:p>
          <a:p>
            <a:endParaRPr lang="en-US" dirty="0"/>
          </a:p>
          <a:p>
            <a:r>
              <a:rPr lang="en-US" b="1" dirty="0"/>
              <a:t>Other sanity checks</a:t>
            </a:r>
          </a:p>
          <a:p>
            <a:pPr lvl="1"/>
            <a:r>
              <a:rPr lang="en-US" dirty="0"/>
              <a:t>Bond pad labels match pinout</a:t>
            </a:r>
          </a:p>
          <a:p>
            <a:pPr lvl="1"/>
            <a:r>
              <a:rPr lang="en-US" dirty="0"/>
              <a:t>All memory stubs replaced by SRAM macros</a:t>
            </a:r>
          </a:p>
        </p:txBody>
      </p:sp>
    </p:spTree>
    <p:extLst>
      <p:ext uri="{BB962C8B-B14F-4D97-AF65-F5344CB8AC3E}">
        <p14:creationId xmlns:p14="http://schemas.microsoft.com/office/powerpoint/2010/main" val="25338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7F93-41EF-564E-AEDE-D41B91AE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8C64-BC5C-5747-9F6A-592CF361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RTL functional verification </a:t>
            </a:r>
            <a:r>
              <a:rPr lang="en-US" dirty="0"/>
              <a:t>(source: </a:t>
            </a:r>
            <a:r>
              <a:rPr lang="en-US" dirty="0" err="1"/>
              <a:t>pytest</a:t>
            </a:r>
            <a:r>
              <a:rPr lang="en-US" dirty="0"/>
              <a:t> log)</a:t>
            </a:r>
          </a:p>
          <a:p>
            <a:pPr lvl="1"/>
            <a:r>
              <a:rPr lang="en-US" dirty="0"/>
              <a:t>CGRA + GB unit test suite - RTL vs functional model passes</a:t>
            </a:r>
          </a:p>
          <a:p>
            <a:pPr lvl="1"/>
            <a:r>
              <a:rPr lang="en-US" dirty="0"/>
              <a:t>CGRA + GB integration tests using apps (with SoC stub)</a:t>
            </a:r>
          </a:p>
          <a:p>
            <a:pPr lvl="1"/>
            <a:r>
              <a:rPr lang="en-US" dirty="0"/>
              <a:t>SoC unit test suite</a:t>
            </a:r>
          </a:p>
          <a:p>
            <a:pPr lvl="1"/>
            <a:r>
              <a:rPr lang="en-US" dirty="0"/>
              <a:t>SoC integration tests (with CGRA + GB stub)</a:t>
            </a:r>
          </a:p>
          <a:p>
            <a:pPr lvl="1"/>
            <a:r>
              <a:rPr lang="en-US" dirty="0"/>
              <a:t>CGRA + GB + SoC integration tests (with FPGA stub)</a:t>
            </a:r>
          </a:p>
          <a:p>
            <a:r>
              <a:rPr lang="en-US" b="1" dirty="0"/>
              <a:t>Gate level functional verification</a:t>
            </a:r>
          </a:p>
          <a:p>
            <a:pPr lvl="1"/>
            <a:r>
              <a:rPr lang="en-US" dirty="0"/>
              <a:t>All of the above pass at gate level with no timing violations</a:t>
            </a:r>
          </a:p>
          <a:p>
            <a:r>
              <a:rPr lang="en-US" b="1" dirty="0"/>
              <a:t>Power domain aware RTL/gate level simulation/formal checking</a:t>
            </a:r>
          </a:p>
          <a:p>
            <a:r>
              <a:rPr lang="en-US" b="1" dirty="0"/>
              <a:t>Formal verification </a:t>
            </a:r>
          </a:p>
          <a:p>
            <a:pPr lvl="1"/>
            <a:r>
              <a:rPr lang="en-US" dirty="0"/>
              <a:t>RTL vs gates</a:t>
            </a:r>
          </a:p>
          <a:p>
            <a:pPr lvl="1"/>
            <a:r>
              <a:rPr lang="en-US" dirty="0"/>
              <a:t>Configured CGRA vs </a:t>
            </a:r>
            <a:r>
              <a:rPr lang="en-US" dirty="0" err="1"/>
              <a:t>CoreIR</a:t>
            </a:r>
            <a:r>
              <a:rPr lang="en-US" dirty="0"/>
              <a:t> DAG?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53BA2B-167E-CB4C-B9DF-BEF8064B2B06}"/>
              </a:ext>
            </a:extLst>
          </p:cNvPr>
          <p:cNvSpPr/>
          <p:nvPr/>
        </p:nvSpPr>
        <p:spPr>
          <a:xfrm>
            <a:off x="8279295" y="2067339"/>
            <a:ext cx="377687" cy="16101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CA4FF-BD32-974D-864F-67E5F380B6DD}"/>
              </a:ext>
            </a:extLst>
          </p:cNvPr>
          <p:cNvSpPr txBox="1"/>
          <p:nvPr/>
        </p:nvSpPr>
        <p:spPr>
          <a:xfrm>
            <a:off x="8825949" y="2067339"/>
            <a:ext cx="2832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Have to make sure we have enough unit and integration test coverage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-- use testing dashboard</a:t>
            </a:r>
          </a:p>
        </p:txBody>
      </p:sp>
    </p:spTree>
    <p:extLst>
      <p:ext uri="{BB962C8B-B14F-4D97-AF65-F5344CB8AC3E}">
        <p14:creationId xmlns:p14="http://schemas.microsoft.com/office/powerpoint/2010/main" val="200687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96EA-BFC0-8A4D-8753-94364179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FF11-1C08-954D-AEE5-A3FDA581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4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896-2A3C-46D8-8F2D-4802132E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537"/>
            <a:ext cx="10515600" cy="1325563"/>
          </a:xfrm>
        </p:spPr>
        <p:txBody>
          <a:bodyPr/>
          <a:lstStyle/>
          <a:p>
            <a:r>
              <a:rPr lang="en-US" dirty="0"/>
              <a:t>What we’re taping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8221-5BCB-410A-A147-D4A9DEAC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585"/>
            <a:ext cx="3912220" cy="4677863"/>
          </a:xfrm>
        </p:spPr>
        <p:txBody>
          <a:bodyPr/>
          <a:lstStyle/>
          <a:p>
            <a:r>
              <a:rPr lang="en-US" dirty="0"/>
              <a:t>32x16 array of CGRA tiles (possibly larger)</a:t>
            </a:r>
          </a:p>
          <a:p>
            <a:r>
              <a:rPr lang="en-US" dirty="0"/>
              <a:t>4 MB of SRAMs (256 individual macros)</a:t>
            </a:r>
          </a:p>
          <a:p>
            <a:r>
              <a:rPr lang="en-US" dirty="0"/>
              <a:t>Analog block</a:t>
            </a:r>
          </a:p>
          <a:p>
            <a:r>
              <a:rPr lang="en-US" dirty="0"/>
              <a:t>Processor subsystem</a:t>
            </a:r>
          </a:p>
          <a:p>
            <a:pPr lvl="1"/>
            <a:r>
              <a:rPr lang="en-US" dirty="0"/>
              <a:t>Cortex M3</a:t>
            </a:r>
          </a:p>
          <a:p>
            <a:pPr lvl="1"/>
            <a:r>
              <a:rPr lang="en-US" dirty="0"/>
              <a:t>A few SRAMs</a:t>
            </a:r>
          </a:p>
          <a:p>
            <a:pPr lvl="1"/>
            <a:r>
              <a:rPr lang="en-US" dirty="0"/>
              <a:t>Not large (1-2% of total chip area)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B157654-49BE-4656-AC68-152EDE752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5351" y="4096408"/>
            <a:ext cx="2321657" cy="2346096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E906602-7F39-443A-89CE-3DB75C5616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83" b="220"/>
          <a:stretch/>
        </p:blipFill>
        <p:spPr>
          <a:xfrm>
            <a:off x="5556232" y="4098985"/>
            <a:ext cx="2270977" cy="2340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DB205F-FFA2-433B-9685-BF70FB67697D}"/>
              </a:ext>
            </a:extLst>
          </p:cNvPr>
          <p:cNvSpPr/>
          <p:nvPr/>
        </p:nvSpPr>
        <p:spPr>
          <a:xfrm>
            <a:off x="5721350" y="1365567"/>
            <a:ext cx="3912220" cy="252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Buffer SRAM Array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86D24-ACD2-429C-99F3-62C645283E62}"/>
              </a:ext>
            </a:extLst>
          </p:cNvPr>
          <p:cNvSpPr/>
          <p:nvPr/>
        </p:nvSpPr>
        <p:spPr>
          <a:xfrm>
            <a:off x="10360057" y="5196400"/>
            <a:ext cx="1404814" cy="94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processor subsystem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C06A04-15DF-4B44-9406-55779088CE6A}"/>
              </a:ext>
            </a:extLst>
          </p:cNvPr>
          <p:cNvSpPr/>
          <p:nvPr/>
        </p:nvSpPr>
        <p:spPr>
          <a:xfrm>
            <a:off x="5073960" y="1149531"/>
            <a:ext cx="6891617" cy="55349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F2E2C-D86D-4475-9A4B-3DA1464836FF}"/>
              </a:ext>
            </a:extLst>
          </p:cNvPr>
          <p:cNvSpPr/>
          <p:nvPr/>
        </p:nvSpPr>
        <p:spPr>
          <a:xfrm>
            <a:off x="10457622" y="2229167"/>
            <a:ext cx="1073150" cy="7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block</a:t>
            </a:r>
          </a:p>
        </p:txBody>
      </p:sp>
    </p:spTree>
    <p:extLst>
      <p:ext uri="{BB962C8B-B14F-4D97-AF65-F5344CB8AC3E}">
        <p14:creationId xmlns:p14="http://schemas.microsoft.com/office/powerpoint/2010/main" val="15789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5DD-3A57-4C9C-AC8E-B5EF566F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Physical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5145-7A50-4D85-8340-8A8D6C288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Hierarchical physical design flow</a:t>
            </a:r>
          </a:p>
          <a:p>
            <a:endParaRPr lang="en-US" sz="3200" dirty="0"/>
          </a:p>
          <a:p>
            <a:r>
              <a:rPr lang="en-US" sz="3200" dirty="0"/>
              <a:t>Full P&amp;R flow for each tile type (PE and Memory)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Then essentially do everything else at the top-level</a:t>
            </a:r>
          </a:p>
          <a:p>
            <a:pPr lvl="1"/>
            <a:r>
              <a:rPr lang="en-US" sz="2800" dirty="0"/>
              <a:t>Manually place all SRAM macro arrays using flexible/parameterized procedures</a:t>
            </a:r>
          </a:p>
          <a:p>
            <a:pPr lvl="1"/>
            <a:r>
              <a:rPr lang="en-US" sz="2800" dirty="0"/>
              <a:t>Manually abut the tiles</a:t>
            </a:r>
          </a:p>
          <a:p>
            <a:pPr lvl="2"/>
            <a:r>
              <a:rPr lang="en-US" sz="2400" dirty="0"/>
              <a:t>No interconnect routing required because adjacent tiles are connected by abutment</a:t>
            </a:r>
          </a:p>
          <a:p>
            <a:pPr lvl="1"/>
            <a:r>
              <a:rPr lang="en-US" sz="2800" dirty="0"/>
              <a:t>Create soft regions for Global buffer, CGRA, and processor subsystem logic</a:t>
            </a:r>
          </a:p>
          <a:p>
            <a:pPr lvl="1"/>
            <a:r>
              <a:rPr lang="en-US" sz="2800" dirty="0"/>
              <a:t>Tool places and routes all cells for global buffer control, processor subsystem,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28ED-B0D2-4EC2-8E8A-FEFE7C4B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B49D-A41C-4414-918B-86F70D34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abutted CGRA tiles</a:t>
            </a:r>
          </a:p>
          <a:p>
            <a:pPr lvl="1"/>
            <a:r>
              <a:rPr lang="en-US" dirty="0"/>
              <a:t>Need to ensure that connecting pins on adjacent tiles align exactly</a:t>
            </a:r>
          </a:p>
          <a:p>
            <a:r>
              <a:rPr lang="en-US" dirty="0"/>
              <a:t>All kinds of grids</a:t>
            </a:r>
          </a:p>
          <a:p>
            <a:pPr lvl="1"/>
            <a:r>
              <a:rPr lang="en-US" dirty="0"/>
              <a:t>Routing grids for tile pin layers (M3-M6)</a:t>
            </a:r>
          </a:p>
          <a:p>
            <a:pPr lvl="1"/>
            <a:r>
              <a:rPr lang="en-US" dirty="0" err="1"/>
              <a:t>FinFET</a:t>
            </a:r>
            <a:r>
              <a:rPr lang="en-US" dirty="0"/>
              <a:t> grid</a:t>
            </a:r>
          </a:p>
          <a:p>
            <a:pPr lvl="1"/>
            <a:r>
              <a:rPr lang="en-US" dirty="0"/>
              <a:t>Standard cell row grid</a:t>
            </a:r>
          </a:p>
          <a:p>
            <a:pPr lvl="1"/>
            <a:r>
              <a:rPr lang="en-US" dirty="0"/>
              <a:t>Need to place macros such that all pins end up on the preferred routing tracks for their layers</a:t>
            </a:r>
          </a:p>
          <a:p>
            <a:r>
              <a:rPr lang="en-US" dirty="0"/>
              <a:t>Ensure power stripes inside tiles line up with top-level power stripes, so that power grid at top-level is uniform across the chip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4D0722-9C6D-4D92-9ED6-F6264494FB48}"/>
              </a:ext>
            </a:extLst>
          </p:cNvPr>
          <p:cNvGrpSpPr/>
          <p:nvPr/>
        </p:nvGrpSpPr>
        <p:grpSpPr>
          <a:xfrm>
            <a:off x="5100542" y="85725"/>
            <a:ext cx="6805695" cy="6686550"/>
            <a:chOff x="3017219" y="85725"/>
            <a:chExt cx="6805695" cy="66865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8C1F7C-F1C3-47C3-BF6B-4B7D6FB3F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219" y="85725"/>
              <a:ext cx="6695371" cy="668655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6B7306-6A88-4B1C-8EE5-29F694E4800F}"/>
                </a:ext>
              </a:extLst>
            </p:cNvPr>
            <p:cNvSpPr/>
            <p:nvPr/>
          </p:nvSpPr>
          <p:spPr>
            <a:xfrm>
              <a:off x="8024617" y="5186362"/>
              <a:ext cx="1550184" cy="9429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CGRA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180ECA-4529-496E-A401-8B0F9E29D74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7494310" y="5586707"/>
              <a:ext cx="530307" cy="7114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0A6D1-A359-435C-9957-0D8AE98B892E}"/>
                </a:ext>
              </a:extLst>
            </p:cNvPr>
            <p:cNvSpPr/>
            <p:nvPr/>
          </p:nvSpPr>
          <p:spPr>
            <a:xfrm>
              <a:off x="7425179" y="2957512"/>
              <a:ext cx="1666875" cy="9429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Buffer SRAMs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E2E612-7F92-4B91-AED7-0DFFDF9A3AD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 flipV="1">
              <a:off x="6174557" y="3295871"/>
              <a:ext cx="1250622" cy="13312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E72B50-553E-4EE3-97BF-37E48433F6A5}"/>
                </a:ext>
              </a:extLst>
            </p:cNvPr>
            <p:cNvSpPr/>
            <p:nvPr/>
          </p:nvSpPr>
          <p:spPr>
            <a:xfrm>
              <a:off x="8156039" y="2013504"/>
              <a:ext cx="1666875" cy="9429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ARM processor subsystem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2F3F05A-020A-4AA2-BCC7-C6206812E1D9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8461083" y="1671638"/>
              <a:ext cx="528394" cy="34186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F7F6B8D-7B21-4AB6-9460-A41B56590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40" y="452487"/>
            <a:ext cx="4035458" cy="56867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Preliminary floorplan with pads, CGRA tiles, and memory macros placed</a:t>
            </a:r>
          </a:p>
          <a:p>
            <a:r>
              <a:rPr lang="en-US" dirty="0"/>
              <a:t>Analog block will be placed in top center</a:t>
            </a:r>
          </a:p>
          <a:p>
            <a:r>
              <a:rPr lang="en-US" dirty="0"/>
              <a:t>Pad placement still needs to be optimized with package in mind to make RDL routing easier/possible</a:t>
            </a:r>
          </a:p>
          <a:p>
            <a:r>
              <a:rPr lang="en-US" dirty="0"/>
              <a:t>We may be able to make the tile array and global buffer SRAM array larger</a:t>
            </a:r>
          </a:p>
          <a:p>
            <a:r>
              <a:rPr lang="en-US" dirty="0"/>
              <a:t>Changes I’ve already made to this (sorry I couldn’t update the screenshot on the plane):</a:t>
            </a:r>
          </a:p>
          <a:p>
            <a:pPr lvl="1"/>
            <a:r>
              <a:rPr lang="en-US" dirty="0"/>
              <a:t>Moved ARM processor subsystem to bottom right corner Global buffer SRAMs straddle alignment cells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84A241-DF5C-4567-AA30-BCB4ACDF306E}"/>
              </a:ext>
            </a:extLst>
          </p:cNvPr>
          <p:cNvSpPr/>
          <p:nvPr/>
        </p:nvSpPr>
        <p:spPr>
          <a:xfrm>
            <a:off x="8452794" y="1421827"/>
            <a:ext cx="1489868" cy="7707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Alignment cells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309F35-2996-4719-A2D4-E4DA9F68DEB1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8634953" y="2192614"/>
            <a:ext cx="562775" cy="5223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74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C03F-3E8A-4713-ACC7-10EAD978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made to the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FF44-C068-4A16-B15D-7B4FE33C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QoR</a:t>
            </a:r>
            <a:r>
              <a:rPr lang="en-US" dirty="0"/>
              <a:t> improvements:</a:t>
            </a:r>
          </a:p>
          <a:p>
            <a:pPr lvl="1"/>
            <a:r>
              <a:rPr lang="en-US" dirty="0"/>
              <a:t>Targeting much higher </a:t>
            </a:r>
            <a:r>
              <a:rPr lang="en-US" dirty="0" err="1"/>
              <a:t>clk</a:t>
            </a:r>
            <a:r>
              <a:rPr lang="en-US" dirty="0"/>
              <a:t> frequency and area efficiency</a:t>
            </a:r>
          </a:p>
          <a:p>
            <a:r>
              <a:rPr lang="en-US" dirty="0"/>
              <a:t>Trying to make it such that design changes only need to be made in one place using the following techniques:</a:t>
            </a:r>
          </a:p>
          <a:p>
            <a:pPr lvl="1"/>
            <a:r>
              <a:rPr lang="en-US" dirty="0"/>
              <a:t>Introspecting the design rather than using hard-coded values for different physical design parameters</a:t>
            </a:r>
          </a:p>
          <a:p>
            <a:pPr lvl="1"/>
            <a:r>
              <a:rPr lang="en-US" dirty="0"/>
              <a:t>Everything </a:t>
            </a:r>
            <a:r>
              <a:rPr lang="en-US" i="1" dirty="0"/>
              <a:t>technology-</a:t>
            </a:r>
            <a:r>
              <a:rPr lang="en-US" dirty="0"/>
              <a:t>dependent is a parameter (and all of these parameters are in one place in the physical design flow scripts)</a:t>
            </a:r>
          </a:p>
          <a:p>
            <a:pPr lvl="1"/>
            <a:r>
              <a:rPr lang="en-US" dirty="0"/>
              <a:t>(Almost) everything </a:t>
            </a:r>
            <a:r>
              <a:rPr lang="en-US" i="1" dirty="0"/>
              <a:t>design-</a:t>
            </a:r>
            <a:r>
              <a:rPr lang="en-US" dirty="0"/>
              <a:t>dependent is calculated by introspecting the design and taking into account a small set of parameters/constraints: tile sizes, power stripe pitches, tile grid dimensions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1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87F7-6CDC-48A0-8EBB-A5475140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still need to be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55F4-8585-4813-A3A6-D1F6F741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DRCs</a:t>
            </a:r>
          </a:p>
          <a:p>
            <a:pPr lvl="1"/>
            <a:r>
              <a:rPr lang="en-US" dirty="0"/>
              <a:t>Around 20K DRCs at top-level right now (not as scary as it sounds! But still needs to be addressed. Many of them appear to have the same root cause).</a:t>
            </a:r>
          </a:p>
          <a:p>
            <a:endParaRPr lang="en-US" dirty="0"/>
          </a:p>
          <a:p>
            <a:r>
              <a:rPr lang="en-US" dirty="0"/>
              <a:t>Timing Closure</a:t>
            </a:r>
          </a:p>
          <a:p>
            <a:pPr lvl="1"/>
            <a:r>
              <a:rPr lang="en-US" dirty="0"/>
              <a:t>Individual tiles are meeting timing at just above 400 MHz, but top level P&amp;R is running with extremely lax constraints to reduce P&amp;R runtime as I debug/finish the PD flow</a:t>
            </a:r>
          </a:p>
          <a:p>
            <a:endParaRPr lang="en-US" dirty="0"/>
          </a:p>
          <a:p>
            <a:r>
              <a:rPr lang="en-US" dirty="0"/>
              <a:t>Global signal buffer insertion</a:t>
            </a:r>
          </a:p>
          <a:p>
            <a:pPr lvl="1"/>
            <a:r>
              <a:rPr lang="en-US" dirty="0"/>
              <a:t>Need to calculate proper buffer sizes for all global signals and insert at tile-level. Can’t do this at the top because of the abutted tile floorplan.</a:t>
            </a:r>
          </a:p>
        </p:txBody>
      </p:sp>
    </p:spTree>
    <p:extLst>
      <p:ext uri="{BB962C8B-B14F-4D97-AF65-F5344CB8AC3E}">
        <p14:creationId xmlns:p14="http://schemas.microsoft.com/office/powerpoint/2010/main" val="364869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4931-F81C-4D44-BA53-22232BA1F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Tapeout</a:t>
            </a:r>
            <a:r>
              <a:rPr lang="en-US" dirty="0"/>
              <a:t>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C2766-D366-D944-A3E2-FFFF0748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983" y="3602038"/>
            <a:ext cx="10793895" cy="16557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https://github.com/StanfordAHA/garnet/blob/master/docs/tapeout_checklist.md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9FF2-8C51-A84A-84AB-515530C0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25FC-76F5-9F47-8A4E-1D434CBC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Timing</a:t>
            </a:r>
            <a:r>
              <a:rPr lang="en-US" dirty="0"/>
              <a:t> (source: Primetime, </a:t>
            </a:r>
            <a:r>
              <a:rPr lang="en-US" dirty="0" err="1"/>
              <a:t>Innovus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Primetime hold margin across all scenarios &gt;= xx ns</a:t>
            </a:r>
          </a:p>
          <a:p>
            <a:pPr lvl="1"/>
            <a:r>
              <a:rPr lang="en-US" dirty="0"/>
              <a:t>Max clock frequency (TC 0.8 V) &gt; xx MHz, (TC 1.2 V) &gt; xx MHz</a:t>
            </a:r>
          </a:p>
          <a:p>
            <a:pPr lvl="1"/>
            <a:r>
              <a:rPr lang="en-US" dirty="0"/>
              <a:t>JTAG clock always &gt; xx MHz</a:t>
            </a:r>
          </a:p>
          <a:p>
            <a:pPr lvl="1"/>
            <a:r>
              <a:rPr lang="en-US" dirty="0"/>
              <a:t>Report all static timing analysis overrides (false paths, async boundaries, multicycle paths), make sure they are okay</a:t>
            </a:r>
          </a:p>
          <a:p>
            <a:pPr lvl="1"/>
            <a:r>
              <a:rPr lang="en-US" dirty="0"/>
              <a:t>Static timing overrides in gate level simulation verified</a:t>
            </a:r>
          </a:p>
          <a:p>
            <a:pPr lvl="1"/>
            <a:r>
              <a:rPr lang="en-US" dirty="0"/>
              <a:t>Primetime infers clock gating checks</a:t>
            </a:r>
          </a:p>
          <a:p>
            <a:pPr lvl="1"/>
            <a:r>
              <a:rPr lang="en-US" dirty="0"/>
              <a:t>Clock tree report - reasonable tree depth, insertion delay, skew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4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854</Words>
  <Application>Microsoft Macintosh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Physical Design Flow for Garnet SoC</vt:lpstr>
      <vt:lpstr>What we’re taping out</vt:lpstr>
      <vt:lpstr>Current Physical Flow</vt:lpstr>
      <vt:lpstr>Complexities</vt:lpstr>
      <vt:lpstr>PowerPoint Presentation</vt:lpstr>
      <vt:lpstr>Improvements made to the flow</vt:lpstr>
      <vt:lpstr>Problems that still need to be addressed</vt:lpstr>
      <vt:lpstr>Tapeout Checklist</vt:lpstr>
      <vt:lpstr>Physical Design Checklist</vt:lpstr>
      <vt:lpstr>Physical Design Checklist</vt:lpstr>
      <vt:lpstr>Physical Design Checklist</vt:lpstr>
      <vt:lpstr>Functional Verification Checklist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 </dc:title>
  <dc:creator>Alex James Carsello</dc:creator>
  <cp:lastModifiedBy>Priyanka Raina</cp:lastModifiedBy>
  <cp:revision>49</cp:revision>
  <dcterms:created xsi:type="dcterms:W3CDTF">2019-05-10T07:14:36Z</dcterms:created>
  <dcterms:modified xsi:type="dcterms:W3CDTF">2019-05-23T21:53:23Z</dcterms:modified>
</cp:coreProperties>
</file>