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"/>
  </p:sldMasterIdLst>
  <p:notesMasterIdLst>
    <p:notesMasterId r:id="rId54"/>
  </p:notesMasterIdLst>
  <p:sldIdLst>
    <p:sldId id="438" r:id="rId17"/>
    <p:sldId id="500" r:id="rId18"/>
    <p:sldId id="503" r:id="rId19"/>
    <p:sldId id="504" r:id="rId20"/>
    <p:sldId id="508" r:id="rId21"/>
    <p:sldId id="509" r:id="rId22"/>
    <p:sldId id="518" r:id="rId23"/>
    <p:sldId id="519" r:id="rId24"/>
    <p:sldId id="510" r:id="rId25"/>
    <p:sldId id="511" r:id="rId26"/>
    <p:sldId id="520" r:id="rId27"/>
    <p:sldId id="524" r:id="rId28"/>
    <p:sldId id="525" r:id="rId29"/>
    <p:sldId id="521" r:id="rId30"/>
    <p:sldId id="307" r:id="rId31"/>
    <p:sldId id="497" r:id="rId32"/>
    <p:sldId id="522" r:id="rId33"/>
    <p:sldId id="523" r:id="rId34"/>
    <p:sldId id="428" r:id="rId35"/>
    <p:sldId id="526" r:id="rId36"/>
    <p:sldId id="388" r:id="rId37"/>
    <p:sldId id="527" r:id="rId38"/>
    <p:sldId id="528" r:id="rId39"/>
    <p:sldId id="537" r:id="rId40"/>
    <p:sldId id="529" r:id="rId41"/>
    <p:sldId id="530" r:id="rId42"/>
    <p:sldId id="531" r:id="rId43"/>
    <p:sldId id="533" r:id="rId44"/>
    <p:sldId id="534" r:id="rId45"/>
    <p:sldId id="535" r:id="rId46"/>
    <p:sldId id="491" r:id="rId47"/>
    <p:sldId id="490" r:id="rId48"/>
    <p:sldId id="492" r:id="rId49"/>
    <p:sldId id="498" r:id="rId50"/>
    <p:sldId id="536" r:id="rId51"/>
    <p:sldId id="486" r:id="rId52"/>
    <p:sldId id="49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97" autoAdjust="0"/>
    <p:restoredTop sz="86428" autoAdjust="0"/>
  </p:normalViewPr>
  <p:slideViewPr>
    <p:cSldViewPr snapToGrid="0" snapToObjects="1">
      <p:cViewPr varScale="1">
        <p:scale>
          <a:sx n="77" d="100"/>
          <a:sy n="77" d="100"/>
        </p:scale>
        <p:origin x="92" y="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68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35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k\Downloads\GSR1976-July%2020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'Averages 1976 - present'!$O$13:$O$291</c:f>
              <c:numCache>
                <c:formatCode>General</c:formatCode>
                <c:ptCount val="279"/>
                <c:pt idx="0" formatCode="0">
                  <c:v>1976</c:v>
                </c:pt>
                <c:pt idx="7" formatCode="0">
                  <c:v>1977</c:v>
                </c:pt>
                <c:pt idx="14" formatCode="0">
                  <c:v>1978</c:v>
                </c:pt>
                <c:pt idx="21" formatCode="0">
                  <c:v>1979</c:v>
                </c:pt>
                <c:pt idx="28" formatCode="0">
                  <c:v>1980</c:v>
                </c:pt>
                <c:pt idx="35" formatCode="0">
                  <c:v>1981</c:v>
                </c:pt>
                <c:pt idx="42" formatCode="0">
                  <c:v>1982</c:v>
                </c:pt>
                <c:pt idx="50" formatCode="0">
                  <c:v>1983</c:v>
                </c:pt>
                <c:pt idx="57" formatCode="0">
                  <c:v>1984</c:v>
                </c:pt>
                <c:pt idx="64" formatCode="0">
                  <c:v>1985</c:v>
                </c:pt>
                <c:pt idx="71" formatCode="0">
                  <c:v>1986</c:v>
                </c:pt>
                <c:pt idx="78" formatCode="0">
                  <c:v>1987</c:v>
                </c:pt>
                <c:pt idx="85" formatCode="0">
                  <c:v>1988</c:v>
                </c:pt>
                <c:pt idx="92" formatCode="0">
                  <c:v>1989</c:v>
                </c:pt>
                <c:pt idx="99" formatCode="0">
                  <c:v>1990</c:v>
                </c:pt>
                <c:pt idx="107" formatCode="0">
                  <c:v>1991</c:v>
                </c:pt>
                <c:pt idx="114" formatCode="0">
                  <c:v>1992</c:v>
                </c:pt>
                <c:pt idx="121" formatCode="0">
                  <c:v>1993</c:v>
                </c:pt>
                <c:pt idx="128" formatCode="0">
                  <c:v>1994</c:v>
                </c:pt>
                <c:pt idx="135" formatCode="0">
                  <c:v>1995</c:v>
                </c:pt>
                <c:pt idx="142" formatCode="0">
                  <c:v>1996</c:v>
                </c:pt>
                <c:pt idx="149" formatCode="0">
                  <c:v>1997</c:v>
                </c:pt>
                <c:pt idx="156" formatCode="0">
                  <c:v>1998</c:v>
                </c:pt>
                <c:pt idx="164" formatCode="0">
                  <c:v>1999</c:v>
                </c:pt>
                <c:pt idx="171" formatCode="0">
                  <c:v>2000</c:v>
                </c:pt>
                <c:pt idx="178" formatCode="0">
                  <c:v>2001</c:v>
                </c:pt>
                <c:pt idx="185" formatCode="0">
                  <c:v>2002</c:v>
                </c:pt>
                <c:pt idx="192" formatCode="0">
                  <c:v>2003</c:v>
                </c:pt>
                <c:pt idx="199" formatCode="0">
                  <c:v>2004</c:v>
                </c:pt>
                <c:pt idx="206" formatCode="0">
                  <c:v>2005</c:v>
                </c:pt>
                <c:pt idx="213" formatCode="0">
                  <c:v>2006</c:v>
                </c:pt>
                <c:pt idx="221" formatCode="0">
                  <c:v>2007</c:v>
                </c:pt>
                <c:pt idx="228" formatCode="0">
                  <c:v>2008</c:v>
                </c:pt>
                <c:pt idx="235" formatCode="0">
                  <c:v>2009</c:v>
                </c:pt>
                <c:pt idx="242" formatCode="0">
                  <c:v>2010</c:v>
                </c:pt>
                <c:pt idx="249" formatCode="0">
                  <c:v>2011</c:v>
                </c:pt>
                <c:pt idx="256" formatCode="0">
                  <c:v>2012</c:v>
                </c:pt>
                <c:pt idx="263" formatCode="0">
                  <c:v>2013</c:v>
                </c:pt>
                <c:pt idx="270" formatCode="0">
                  <c:v>2014</c:v>
                </c:pt>
                <c:pt idx="278">
                  <c:v>2015</c:v>
                </c:pt>
              </c:numCache>
            </c:numRef>
          </c:xVal>
          <c:yVal>
            <c:numRef>
              <c:f>'Averages 1976 - present'!$P$13:$P$291</c:f>
              <c:numCache>
                <c:formatCode>General</c:formatCode>
                <c:ptCount val="279"/>
                <c:pt idx="0">
                  <c:v>2.8792226666666667</c:v>
                </c:pt>
                <c:pt idx="7">
                  <c:v>3.8028666666666662</c:v>
                </c:pt>
                <c:pt idx="14">
                  <c:v>4.7230840000000001</c:v>
                </c:pt>
                <c:pt idx="21">
                  <c:v>6.4304023333333333</c:v>
                </c:pt>
                <c:pt idx="28">
                  <c:v>9.8309086666666659</c:v>
                </c:pt>
                <c:pt idx="35">
                  <c:v>9.3272239999999993</c:v>
                </c:pt>
                <c:pt idx="42">
                  <c:v>9.3492906666666666</c:v>
                </c:pt>
                <c:pt idx="50">
                  <c:v>10.721709000000001</c:v>
                </c:pt>
                <c:pt idx="57">
                  <c:v>24.796747333333332</c:v>
                </c:pt>
                <c:pt idx="64">
                  <c:v>22.017270666666665</c:v>
                </c:pt>
                <c:pt idx="71">
                  <c:v>25.850829666666673</c:v>
                </c:pt>
                <c:pt idx="78">
                  <c:v>31.637264000000005</c:v>
                </c:pt>
                <c:pt idx="85">
                  <c:v>43.990726999999993</c:v>
                </c:pt>
                <c:pt idx="92">
                  <c:v>48.939964666666661</c:v>
                </c:pt>
                <c:pt idx="99">
                  <c:v>50.025210000000001</c:v>
                </c:pt>
                <c:pt idx="107">
                  <c:v>54.449770666666673</c:v>
                </c:pt>
                <c:pt idx="114">
                  <c:v>59.016975333333335</c:v>
                </c:pt>
                <c:pt idx="121">
                  <c:v>75.654010999999997</c:v>
                </c:pt>
                <c:pt idx="128">
                  <c:v>99.168073000000007</c:v>
                </c:pt>
                <c:pt idx="135">
                  <c:v>140.68909233333332</c:v>
                </c:pt>
                <c:pt idx="142">
                  <c:v>134.17635999999999</c:v>
                </c:pt>
                <c:pt idx="149">
                  <c:v>136.82611833333334</c:v>
                </c:pt>
                <c:pt idx="156">
                  <c:v>125.67950000000002</c:v>
                </c:pt>
                <c:pt idx="164">
                  <c:v>145.39998433333335</c:v>
                </c:pt>
                <c:pt idx="171">
                  <c:v>201.09866500000004</c:v>
                </c:pt>
                <c:pt idx="178">
                  <c:v>147.18469966666669</c:v>
                </c:pt>
                <c:pt idx="185">
                  <c:v>138.33618899999999</c:v>
                </c:pt>
                <c:pt idx="192">
                  <c:v>162.88533700000002</c:v>
                </c:pt>
                <c:pt idx="199">
                  <c:v>210.59990866666666</c:v>
                </c:pt>
                <c:pt idx="200">
                  <c:v>0</c:v>
                </c:pt>
                <c:pt idx="206">
                  <c:v>225.45174466666668</c:v>
                </c:pt>
                <c:pt idx="213">
                  <c:v>246.09189666666668</c:v>
                </c:pt>
                <c:pt idx="220">
                  <c:v>0</c:v>
                </c:pt>
                <c:pt idx="221">
                  <c:v>255.48475333333332</c:v>
                </c:pt>
                <c:pt idx="228">
                  <c:v>255.27161499999997</c:v>
                </c:pt>
                <c:pt idx="235">
                  <c:v>219.69213866666669</c:v>
                </c:pt>
                <c:pt idx="242">
                  <c:v>295.30358100000001</c:v>
                </c:pt>
                <c:pt idx="249">
                  <c:v>300.94387399999999</c:v>
                </c:pt>
                <c:pt idx="256">
                  <c:v>291.08869800000002</c:v>
                </c:pt>
                <c:pt idx="263">
                  <c:v>303.34417966666666</c:v>
                </c:pt>
                <c:pt idx="270">
                  <c:v>333.59152399999999</c:v>
                </c:pt>
                <c:pt idx="278">
                  <c:v>337.28357566666671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A3-4CC4-A1AC-720EB40E9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8273464"/>
        <c:axId val="908278168"/>
      </c:scatterChart>
      <c:valAx>
        <c:axId val="908273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278168"/>
        <c:crosses val="autoZero"/>
        <c:crossBetween val="midCat"/>
      </c:valAx>
      <c:valAx>
        <c:axId val="9082781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273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E2E72-C4AA-374F-9B49-ED23DA3A6757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57AAF-E62B-454C-BF54-78CFBAB94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22A8F-FEB1-4B5A-9C78-E67A52AB0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1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75D4-DEF8-4BD7-BB95-761BD5FE15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75D4-DEF8-4BD7-BB95-761BD5FE15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5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83739"/>
            <a:ext cx="10363200" cy="226271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87798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/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3800" y="6415623"/>
            <a:ext cx="2728384" cy="24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" y="0"/>
            <a:ext cx="12206817" cy="4572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00746"/>
            <a:ext cx="109728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2137836" y="4798696"/>
            <a:ext cx="8079317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3225376"/>
            <a:ext cx="109728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EE-we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4188" y="6026156"/>
            <a:ext cx="3373873" cy="651933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9397" y="6415623"/>
            <a:ext cx="1128183" cy="361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fld id="{DE362883-FEC8-4060-BEAC-81884453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762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87346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12" y="1600201"/>
            <a:ext cx="10264588" cy="4525963"/>
          </a:xfrm>
          <a:prstGeom prst="rect">
            <a:avLst/>
          </a:prstGeom>
        </p:spPr>
        <p:txBody>
          <a:bodyPr lIns="91440" anchor="ctr">
            <a:normAutofit/>
          </a:bodyPr>
          <a:lstStyle>
            <a:lvl1pPr marL="347472" indent="-256032">
              <a:spcBef>
                <a:spcPts val="300"/>
              </a:spcBef>
              <a:defRPr sz="2600"/>
            </a:lvl1pPr>
            <a:lvl2pPr marL="557784" indent="-192024" algn="l">
              <a:spcBef>
                <a:spcPts val="400"/>
              </a:spcBef>
              <a:buSzPct val="46000"/>
              <a:buFont typeface="Lucida Grande"/>
              <a:buChar char="▶"/>
              <a:defRPr sz="2000"/>
            </a:lvl2pPr>
            <a:lvl3pPr>
              <a:spcBef>
                <a:spcPts val="4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76" y="6441016"/>
            <a:ext cx="38608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47" y="644101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defRPr>
            </a:lvl1pPr>
          </a:lstStyle>
          <a:p>
            <a:fld id="{3AF07CC6-2FD7-BD46-8C7B-0893ED97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9" r:id="rId12"/>
    <p:sldLayoutId id="2147483703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846"/>
            <a:ext cx="10972800" cy="19807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/>
              <a:t>Stanford’s AHA (Agile Hardware) Center</a:t>
            </a:r>
            <a:br>
              <a:rPr lang="en-US" sz="4400" b="1" dirty="0" smtClean="0"/>
            </a:br>
            <a:r>
              <a:rPr lang="en-US" sz="3200" b="1" dirty="0" smtClean="0"/>
              <a:t>(A Personal Story)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137836" y="5020949"/>
            <a:ext cx="8079317" cy="274320"/>
          </a:xfrm>
        </p:spPr>
        <p:txBody>
          <a:bodyPr/>
          <a:lstStyle/>
          <a:p>
            <a:fld id="{13751FA9-A6A0-49F6-9DFD-1FF8A6D77480}" type="datetime1">
              <a:rPr lang="en-US" smtClean="0"/>
              <a:t>6/22/2018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6408"/>
            <a:ext cx="10972800" cy="965628"/>
          </a:xfrm>
        </p:spPr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</a:p>
          <a:p>
            <a:r>
              <a:rPr lang="en-US" dirty="0" smtClean="0">
                <a:latin typeface="+mj-lt"/>
              </a:rPr>
              <a:t>Mark Horowitz</a:t>
            </a:r>
            <a:endParaRPr lang="en-US" cap="none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362883-FEC8-4060-BEAC-81884453EC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5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30 Years Later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VLSI is 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87" y="1417638"/>
            <a:ext cx="10264588" cy="1638299"/>
          </a:xfrm>
        </p:spPr>
        <p:txBody>
          <a:bodyPr/>
          <a:lstStyle/>
          <a:p>
            <a:r>
              <a:rPr lang="en-US" dirty="0" smtClean="0"/>
              <a:t>Scaling is not what it used to be </a:t>
            </a:r>
          </a:p>
          <a:p>
            <a:pPr lvl="1"/>
            <a:r>
              <a:rPr lang="en-US" dirty="0" smtClean="0"/>
              <a:t>Dennard scaling is dead, so power is everything</a:t>
            </a:r>
          </a:p>
          <a:p>
            <a:pPr lvl="1"/>
            <a:r>
              <a:rPr lang="en-US" dirty="0" smtClean="0"/>
              <a:t>And scaling no longer has the economic gain it use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776334"/>
              </p:ext>
            </p:extLst>
          </p:nvPr>
        </p:nvGraphicFramePr>
        <p:xfrm>
          <a:off x="3552825" y="2724150"/>
          <a:ext cx="8229600" cy="404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4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VLSI is Stalling,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787" y="1600204"/>
            <a:ext cx="10264588" cy="1543048"/>
          </a:xfrm>
        </p:spPr>
        <p:txBody>
          <a:bodyPr>
            <a:normAutofit lnSpcReduction="10000"/>
          </a:bodyPr>
          <a:lstStyle/>
          <a:p>
            <a:pPr marL="91440" indent="0">
              <a:buNone/>
            </a:pPr>
            <a:endParaRPr lang="en-US" dirty="0"/>
          </a:p>
          <a:p>
            <a:r>
              <a:rPr lang="en-US" dirty="0" smtClean="0"/>
              <a:t>Building complex chips costs lots of money</a:t>
            </a:r>
          </a:p>
          <a:p>
            <a:pPr lvl="1"/>
            <a:r>
              <a:rPr lang="en-US" dirty="0" smtClean="0"/>
              <a:t>So fewer and fewer people can afford it</a:t>
            </a:r>
          </a:p>
          <a:p>
            <a:pPr lvl="1"/>
            <a:r>
              <a:rPr lang="en-US" dirty="0" smtClean="0"/>
              <a:t>And when you build something expensive, the mantra is don’t f*</a:t>
            </a:r>
            <a:r>
              <a:rPr lang="en-US" dirty="0" err="1" smtClean="0"/>
              <a:t>ck</a:t>
            </a:r>
            <a:r>
              <a:rPr lang="en-US" dirty="0" smtClean="0"/>
              <a:t> up.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626"/>
          <a:stretch>
            <a:fillRect/>
          </a:stretch>
        </p:blipFill>
        <p:spPr bwMode="auto">
          <a:xfrm>
            <a:off x="2306750" y="3143252"/>
            <a:ext cx="6475581" cy="3480326"/>
          </a:xfrm>
          <a:prstGeom prst="rect">
            <a:avLst/>
          </a:prstGeom>
          <a:ln w="12700">
            <a:solidFill>
              <a:srgbClr val="A4001D"/>
            </a:solidFill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4951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322513"/>
            <a:ext cx="10972800" cy="1143000"/>
          </a:xfrm>
        </p:spPr>
        <p:txBody>
          <a:bodyPr/>
          <a:lstStyle/>
          <a:p>
            <a:r>
              <a:rPr lang="en-US" dirty="0" smtClean="0"/>
              <a:t>It Was So Depressing 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17812" y="3465513"/>
            <a:ext cx="10264588" cy="2660651"/>
          </a:xfrm>
        </p:spPr>
        <p:txBody>
          <a:bodyPr/>
          <a:lstStyle/>
          <a:p>
            <a:r>
              <a:rPr lang="en-US" dirty="0" smtClean="0"/>
              <a:t>Started looking for new research areas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It Was Clear To 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continue to create innovation silicon solutions</a:t>
            </a:r>
          </a:p>
          <a:p>
            <a:endParaRPr lang="en-US" dirty="0"/>
          </a:p>
          <a:p>
            <a:r>
              <a:rPr lang="en-US" dirty="0"/>
              <a:t>We needed another design revolution</a:t>
            </a:r>
          </a:p>
          <a:p>
            <a:pPr lvl="1"/>
            <a:r>
              <a:rPr lang="en-US" dirty="0"/>
              <a:t>To decrease the cost to </a:t>
            </a:r>
            <a:r>
              <a:rPr lang="en-US" dirty="0" smtClean="0"/>
              <a:t>play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Had an idea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 Holders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3475" y="4513375"/>
            <a:ext cx="2305050" cy="19812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525" y="3454602"/>
            <a:ext cx="1905000" cy="1435100"/>
          </a:xfrm>
        </p:spPr>
      </p:pic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Small additions to a complex product</a:t>
            </a:r>
          </a:p>
          <a:p>
            <a:pPr lvl="1"/>
            <a:r>
              <a:rPr lang="en-US" smtClean="0"/>
              <a:t>With large perceived value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New Challenge: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efficiently create these systems w/ cup holders</a:t>
            </a:r>
          </a:p>
          <a:p>
            <a:pPr lvl="1"/>
            <a:r>
              <a:rPr lang="en-US" dirty="0" smtClean="0"/>
              <a:t>Which is </a:t>
            </a:r>
            <a:r>
              <a:rPr lang="en-US" b="1" dirty="0" smtClean="0"/>
              <a:t>much</a:t>
            </a:r>
            <a:r>
              <a:rPr lang="en-US" dirty="0" smtClean="0"/>
              <a:t> harder than producing the cup holder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Porting an application to hardware</a:t>
            </a:r>
          </a:p>
          <a:p>
            <a:pPr lvl="1"/>
            <a:r>
              <a:rPr lang="en-US" dirty="0" smtClean="0"/>
              <a:t>Is about reframing the algorithm as much as hardware design</a:t>
            </a:r>
          </a:p>
          <a:p>
            <a:pPr lvl="1"/>
            <a:r>
              <a:rPr lang="en-US" dirty="0" smtClean="0"/>
              <a:t>Need expertise in the application area and hardware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buNone/>
            </a:pPr>
            <a:r>
              <a:rPr lang="en-US" dirty="0" smtClean="0"/>
              <a:t>Doing this would require a huge effort in:</a:t>
            </a:r>
          </a:p>
          <a:p>
            <a:endParaRPr lang="en-US" dirty="0" smtClean="0"/>
          </a:p>
          <a:p>
            <a:r>
              <a:rPr lang="en-US" dirty="0" smtClean="0"/>
              <a:t>Creating the base system to add cup holders</a:t>
            </a:r>
          </a:p>
          <a:p>
            <a:endParaRPr lang="en-US" dirty="0" smtClean="0"/>
          </a:p>
          <a:p>
            <a:r>
              <a:rPr lang="en-US" dirty="0" smtClean="0"/>
              <a:t>Tool flows to bring design to the next level</a:t>
            </a:r>
          </a:p>
          <a:p>
            <a:endParaRPr lang="en-US" dirty="0"/>
          </a:p>
          <a:p>
            <a:pPr marL="91440" indent="0">
              <a:buNone/>
            </a:pPr>
            <a:endParaRPr lang="en-US" dirty="0" smtClean="0"/>
          </a:p>
          <a:p>
            <a:pPr marL="91440" indent="0">
              <a:buNone/>
            </a:pPr>
            <a:endParaRPr lang="en-US" dirty="0" smtClean="0"/>
          </a:p>
          <a:p>
            <a:endParaRPr lang="en-US" dirty="0"/>
          </a:p>
          <a:p>
            <a:pPr marL="91440" indent="0">
              <a:buNone/>
            </a:pPr>
            <a:r>
              <a:rPr lang="en-US" dirty="0" smtClean="0"/>
              <a:t>And VLSI tools research is even less popular than VLSI design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12" y="4381500"/>
            <a:ext cx="10264588" cy="17446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 descr="Image result for pat hanrah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9287" y="1417638"/>
            <a:ext cx="28575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ark barrett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62925" y="1422435"/>
            <a:ext cx="2929716" cy="383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ntel logo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7268" y="2663186"/>
            <a:ext cx="2035175" cy="13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software</a:t>
            </a:r>
          </a:p>
          <a:p>
            <a:pPr lvl="1"/>
            <a:r>
              <a:rPr lang="en-US" dirty="0" smtClean="0"/>
              <a:t>Large systems that people leverage for them specialized stuff</a:t>
            </a:r>
          </a:p>
          <a:p>
            <a:pPr lvl="1"/>
            <a:r>
              <a:rPr lang="en-US" dirty="0" smtClean="0"/>
              <a:t>Use both open source tools to create stuff, and open source systems</a:t>
            </a:r>
          </a:p>
          <a:p>
            <a:endParaRPr lang="en-US" dirty="0" smtClean="0"/>
          </a:p>
          <a:p>
            <a:r>
              <a:rPr lang="en-US" dirty="0" smtClean="0"/>
              <a:t>High level languages / Meta-programmed execution</a:t>
            </a:r>
          </a:p>
          <a:p>
            <a:pPr lvl="1"/>
            <a:r>
              <a:rPr lang="en-US" dirty="0" smtClean="0"/>
              <a:t>Templates / Constructor</a:t>
            </a:r>
          </a:p>
          <a:p>
            <a:pPr lvl="1"/>
            <a:r>
              <a:rPr lang="en-US" dirty="0" smtClean="0"/>
              <a:t>Don’t build a library </a:t>
            </a:r>
          </a:p>
          <a:p>
            <a:pPr lvl="2"/>
            <a:r>
              <a:rPr lang="en-US" dirty="0" smtClean="0"/>
              <a:t>Build a tool that can optimize library for your application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Agile Design</a:t>
            </a:r>
          </a:p>
          <a:p>
            <a:pPr lvl="1"/>
            <a:r>
              <a:rPr lang="en-US" dirty="0" smtClean="0"/>
              <a:t>If you don’t know what is going to win, cycle quickly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 descr="Image result for pat hanrah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8912" y="366641"/>
            <a:ext cx="1663513" cy="228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I’ve Worked in VLSI for a Long Time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hardest part of design</a:t>
            </a:r>
          </a:p>
          <a:p>
            <a:pPr lvl="1"/>
            <a:r>
              <a:rPr lang="en-US" dirty="0" smtClean="0"/>
              <a:t>What you spend most of your time doing</a:t>
            </a:r>
          </a:p>
          <a:p>
            <a:pPr lvl="1"/>
            <a:endParaRPr lang="en-US" dirty="0"/>
          </a:p>
          <a:p>
            <a:r>
              <a:rPr lang="en-US" dirty="0" smtClean="0"/>
              <a:t>Built some of the best SMT solvers</a:t>
            </a:r>
          </a:p>
          <a:p>
            <a:pPr lvl="1"/>
            <a:r>
              <a:rPr lang="en-US" dirty="0" smtClean="0"/>
              <a:t>Interested in using this technology in new ways</a:t>
            </a:r>
          </a:p>
          <a:p>
            <a:pPr lvl="1"/>
            <a:r>
              <a:rPr lang="en-US" dirty="0" smtClean="0"/>
              <a:t>Symbolic QED</a:t>
            </a:r>
          </a:p>
          <a:p>
            <a:pPr lvl="1"/>
            <a:endParaRPr lang="en-US" dirty="0"/>
          </a:p>
          <a:p>
            <a:r>
              <a:rPr lang="en-US" dirty="0" smtClean="0"/>
              <a:t>Interested in creating new and better CAD tools, and tool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Image result for clark barrett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84725" y="334833"/>
            <a:ext cx="1453643" cy="190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 ISTC on Agile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Enable application designers to create </a:t>
            </a:r>
            <a:r>
              <a:rPr lang="en-US" dirty="0" err="1" smtClean="0"/>
              <a:t>cupholder</a:t>
            </a:r>
            <a:r>
              <a:rPr lang="en-US" dirty="0" smtClean="0"/>
              <a:t> systems</a:t>
            </a:r>
          </a:p>
          <a:p>
            <a:pPr lvl="1"/>
            <a:r>
              <a:rPr lang="en-US" dirty="0" smtClean="0"/>
              <a:t>Explore custom accelerators for their application</a:t>
            </a:r>
          </a:p>
          <a:p>
            <a:endParaRPr lang="en-US" dirty="0"/>
          </a:p>
          <a:p>
            <a:r>
              <a:rPr lang="en-US" dirty="0" smtClean="0"/>
              <a:t>Requires creating agile (system &amp;) hardware development tools</a:t>
            </a:r>
          </a:p>
          <a:p>
            <a:pPr lvl="1"/>
            <a:r>
              <a:rPr lang="en-US" dirty="0" smtClean="0"/>
              <a:t>No one wants raw hardware</a:t>
            </a:r>
          </a:p>
          <a:p>
            <a:pPr lvl="2"/>
            <a:r>
              <a:rPr lang="en-US" dirty="0" smtClean="0"/>
              <a:t>Need hardware and software to run on it</a:t>
            </a:r>
          </a:p>
          <a:p>
            <a:pPr lvl="2"/>
            <a:r>
              <a:rPr lang="en-US" dirty="0" smtClean="0"/>
              <a:t>And software to seamlessly stitch it into the existing system</a:t>
            </a:r>
          </a:p>
          <a:p>
            <a:pPr lvl="1"/>
            <a:endParaRPr lang="en-US" dirty="0"/>
          </a:p>
          <a:p>
            <a:r>
              <a:rPr lang="en-US" dirty="0" smtClean="0"/>
              <a:t>Use image/video processing as driving app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6" descr="Image result for intel log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3119" y="821807"/>
            <a:ext cx="1173550" cy="77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50000"/>
              </a:lnSpc>
              <a:buNone/>
            </a:pPr>
            <a:r>
              <a:rPr lang="en-US" dirty="0"/>
              <a:t>Aina Niemetz, Ankita Nayak, Artem Vasilyev</a:t>
            </a:r>
            <a:r>
              <a:rPr lang="en-US" dirty="0" smtClean="0"/>
              <a:t>, Caleb </a:t>
            </a:r>
            <a:r>
              <a:rPr lang="en-US" dirty="0"/>
              <a:t>Donovick,  Cristian Mattarei, Dillon Huff, Jeff Setter, Leonard Truong, Makai Michael Mann, Nate Chizgi, Nikhil Bhagdikar, Ross G Daly, Steven Bell, Steve </a:t>
            </a:r>
            <a:r>
              <a:rPr lang="en-US" dirty="0" smtClean="0"/>
              <a:t>Richardson, </a:t>
            </a:r>
            <a:r>
              <a:rPr lang="en-US" dirty="0"/>
              <a:t>Xuan </a:t>
            </a:r>
            <a:r>
              <a:rPr lang="en-US" dirty="0" smtClean="0"/>
              <a:t>Yang, Alex </a:t>
            </a:r>
            <a:r>
              <a:rPr lang="en-US" dirty="0" err="1" smtClean="0"/>
              <a:t>Carsello,Taeyoung</a:t>
            </a:r>
            <a:r>
              <a:rPr lang="en-US" dirty="0" smtClean="0"/>
              <a:t> Kong, Keyi Zhang, David Durst, Qiaoyi Liu, James Thomas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AutoShape 2" descr="Image result for kayvon fatahali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Kayvon pho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5"/>
          <a:stretch/>
        </p:blipFill>
        <p:spPr bwMode="auto">
          <a:xfrm>
            <a:off x="375599" y="1949715"/>
            <a:ext cx="2990850" cy="332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eb.mit.edu/~praina/www/img/hom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6" r="9104" b="36893"/>
          <a:stretch/>
        </p:blipFill>
        <p:spPr bwMode="auto">
          <a:xfrm>
            <a:off x="4555179" y="1949715"/>
            <a:ext cx="3081642" cy="322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ichard G Bah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r="5698"/>
          <a:stretch/>
        </p:blipFill>
        <p:spPr bwMode="auto">
          <a:xfrm>
            <a:off x="8446416" y="1897534"/>
            <a:ext cx="285632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8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buNone/>
            </a:pPr>
            <a:r>
              <a:rPr lang="en-US" dirty="0" smtClean="0"/>
              <a:t>Change the world by: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Showing that hardware/software system design</a:t>
            </a:r>
          </a:p>
          <a:p>
            <a:pPr lvl="1"/>
            <a:r>
              <a:rPr lang="en-US" dirty="0" smtClean="0"/>
              <a:t>Doesn’t need to cost huge amounts of money</a:t>
            </a:r>
          </a:p>
          <a:p>
            <a:pPr lvl="1"/>
            <a:r>
              <a:rPr lang="en-US" dirty="0" smtClean="0"/>
              <a:t>Doesn’t need to be done by silicon specialists</a:t>
            </a:r>
          </a:p>
          <a:p>
            <a:pPr lvl="1"/>
            <a:r>
              <a:rPr lang="en-US" dirty="0" smtClean="0"/>
              <a:t>Doesn’t need to take years to produce</a:t>
            </a:r>
          </a:p>
          <a:p>
            <a:pPr lvl="1"/>
            <a:endParaRPr lang="en-US" dirty="0"/>
          </a:p>
          <a:p>
            <a:r>
              <a:rPr lang="en-US" dirty="0" smtClean="0"/>
              <a:t>Our secret sauce:</a:t>
            </a:r>
          </a:p>
          <a:p>
            <a:pPr lvl="1"/>
            <a:r>
              <a:rPr lang="en-US" dirty="0" smtClean="0"/>
              <a:t>Leveraging the lessons learned from software (again)</a:t>
            </a:r>
          </a:p>
          <a:p>
            <a:pPr lvl="1"/>
            <a:r>
              <a:rPr lang="en-US" dirty="0" smtClean="0"/>
              <a:t>Realizing that we are going to reuse most of the system from last time</a:t>
            </a:r>
            <a:endParaRPr lang="en-US" dirty="0"/>
          </a:p>
          <a:p>
            <a:endParaRPr lang="en-US" dirty="0" smtClean="0"/>
          </a:p>
          <a:p>
            <a:pPr marL="91440" indent="0" algn="ctr">
              <a:buNone/>
            </a:pPr>
            <a:r>
              <a:rPr lang="en-US" b="1" dirty="0" smtClean="0">
                <a:solidFill>
                  <a:schemeClr val="tx2"/>
                </a:solidFill>
              </a:rPr>
              <a:t>Make hardware/software system design fun again!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Hardware Mistake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application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the hardware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write the software for the machine</a:t>
            </a:r>
          </a:p>
          <a:p>
            <a:pPr lvl="1"/>
            <a:r>
              <a:rPr lang="en-US" dirty="0" smtClean="0"/>
              <a:t>And that is the only application this hardware will ever support…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an “ISA”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stable target for compiler and hardware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allows one to continue to optimize each side</a:t>
            </a:r>
          </a:p>
          <a:p>
            <a:pPr lvl="1"/>
            <a:r>
              <a:rPr lang="en-US" dirty="0" smtClean="0"/>
              <a:t>And to run new applications on deployed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12" y="1600201"/>
            <a:ext cx="10264588" cy="925285"/>
          </a:xfrm>
        </p:spPr>
        <p:txBody>
          <a:bodyPr/>
          <a:lstStyle/>
          <a:p>
            <a:r>
              <a:rPr lang="en-US" dirty="0" smtClean="0"/>
              <a:t>Cost of programmability is high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20" y="2708049"/>
            <a:ext cx="5729265" cy="3499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78" y="2708049"/>
            <a:ext cx="5892170" cy="359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880733"/>
          </a:xfrm>
        </p:spPr>
        <p:txBody>
          <a:bodyPr/>
          <a:lstStyle/>
          <a:p>
            <a:r>
              <a:rPr lang="en-US" dirty="0" smtClean="0"/>
              <a:t>Optimizing w/ ISA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sz="3200" dirty="0" smtClean="0"/>
              <a:t>An Agile Approach to Accelerators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12" y="1981200"/>
            <a:ext cx="10264588" cy="4144964"/>
          </a:xfrm>
        </p:spPr>
        <p:txBody>
          <a:bodyPr/>
          <a:lstStyle/>
          <a:p>
            <a:r>
              <a:rPr lang="en-US" dirty="0" smtClean="0"/>
              <a:t>Key idea:</a:t>
            </a:r>
          </a:p>
          <a:p>
            <a:pPr lvl="1"/>
            <a:r>
              <a:rPr lang="en-US" dirty="0" smtClean="0"/>
              <a:t>Maintain end-to-end flow no matter what</a:t>
            </a:r>
          </a:p>
          <a:p>
            <a:pPr lvl="1"/>
            <a:r>
              <a:rPr lang="en-US" dirty="0" smtClean="0"/>
              <a:t>Always be able to compile new applications</a:t>
            </a:r>
          </a:p>
          <a:p>
            <a:pPr lvl="1"/>
            <a:endParaRPr lang="en-US" dirty="0"/>
          </a:p>
          <a:p>
            <a:r>
              <a:rPr lang="en-US" dirty="0" smtClean="0"/>
              <a:t>Incrementally change tools/fabric to improve performance</a:t>
            </a:r>
          </a:p>
          <a:p>
            <a:pPr lvl="1"/>
            <a:endParaRPr lang="en-US" dirty="0"/>
          </a:p>
          <a:p>
            <a:r>
              <a:rPr lang="en-US" dirty="0" smtClean="0"/>
              <a:t>Accelerator becomes optimization of underlying fabric</a:t>
            </a:r>
          </a:p>
          <a:p>
            <a:pPr lvl="1"/>
            <a:r>
              <a:rPr lang="en-US" dirty="0" smtClean="0"/>
              <a:t>Heterogeneous fabric, which may or may not need “new”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1978 – Hello Silicon Valley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738" y="1295401"/>
            <a:ext cx="8001000" cy="14335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Hot new technologies</a:t>
            </a:r>
          </a:p>
          <a:p>
            <a:pPr lvl="1"/>
            <a:r>
              <a:rPr lang="en-US"/>
              <a:t>3</a:t>
            </a:r>
            <a:r>
              <a:rPr lang="en-US">
                <a:latin typeface="Symbol" pitchFamily="18" charset="2"/>
              </a:rPr>
              <a:t>m</a:t>
            </a:r>
            <a:r>
              <a:rPr lang="en-US"/>
              <a:t> nMOS</a:t>
            </a:r>
          </a:p>
          <a:p>
            <a:pPr lvl="1"/>
            <a:r>
              <a:rPr lang="en-US"/>
              <a:t>Depletion loads and 5V operation, TTL I/O</a:t>
            </a:r>
          </a:p>
        </p:txBody>
      </p:sp>
      <p:pic>
        <p:nvPicPr>
          <p:cNvPr id="323588" name="Picture 4" descr="vmosRow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3657600"/>
            <a:ext cx="3886200" cy="2546350"/>
          </a:xfrm>
          <a:prstGeom prst="rect">
            <a:avLst/>
          </a:prstGeom>
          <a:noFill/>
        </p:spPr>
      </p:pic>
      <p:pic>
        <p:nvPicPr>
          <p:cNvPr id="323589" name="Picture 5" descr="2147 Row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3810000" cy="2586038"/>
          </a:xfrm>
          <a:prstGeom prst="rect">
            <a:avLst/>
          </a:prstGeom>
          <a:noFill/>
        </p:spPr>
      </p:pic>
      <p:sp>
        <p:nvSpPr>
          <p:cNvPr id="323590" name="Rectangle 6"/>
          <p:cNvSpPr>
            <a:spLocks noChangeArrowheads="1"/>
          </p:cNvSpPr>
          <p:nvPr/>
        </p:nvSpPr>
        <p:spPr bwMode="invGray">
          <a:xfrm>
            <a:off x="2057401" y="3200401"/>
            <a:ext cx="277402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HMOS –2147 at Intel</a:t>
            </a:r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invGray">
          <a:xfrm>
            <a:off x="7010401" y="3124201"/>
            <a:ext cx="186974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VMOS at AMI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CGRA is the Best Base Substrate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62434" y="1600201"/>
            <a:ext cx="4928965" cy="4784695"/>
            <a:chOff x="1280116" y="1551211"/>
            <a:chExt cx="4928965" cy="4784695"/>
          </a:xfrm>
        </p:grpSpPr>
        <p:sp>
          <p:nvSpPr>
            <p:cNvPr id="6" name="Rectangle 5"/>
            <p:cNvSpPr/>
            <p:nvPr/>
          </p:nvSpPr>
          <p:spPr>
            <a:xfrm>
              <a:off x="4506609" y="3097189"/>
              <a:ext cx="1246643" cy="12411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TILE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3797" y="3080712"/>
              <a:ext cx="1474571" cy="12411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TILE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67288" y="3083453"/>
              <a:ext cx="1364733" cy="12411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TILE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01116" y="1839540"/>
              <a:ext cx="1246643" cy="12411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TILE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8304" y="1823062"/>
              <a:ext cx="1474571" cy="12411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TILE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61795" y="1825804"/>
              <a:ext cx="1364733" cy="12411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TILE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661795" y="1578669"/>
              <a:ext cx="0" cy="304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33191" y="1578669"/>
              <a:ext cx="0" cy="304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21060" y="1578669"/>
              <a:ext cx="0" cy="3048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92455" y="1578669"/>
              <a:ext cx="0" cy="3048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332281" y="1825804"/>
              <a:ext cx="487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32281" y="1897200"/>
              <a:ext cx="487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332281" y="1976832"/>
              <a:ext cx="48768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24044" y="2045484"/>
              <a:ext cx="48768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026528" y="1575928"/>
              <a:ext cx="0" cy="304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097924" y="1575928"/>
              <a:ext cx="0" cy="304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185793" y="1575928"/>
              <a:ext cx="0" cy="3048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57188" y="1575928"/>
              <a:ext cx="0" cy="3048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492875" y="1575925"/>
              <a:ext cx="0" cy="304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64271" y="1575925"/>
              <a:ext cx="0" cy="304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52140" y="1575925"/>
              <a:ext cx="0" cy="3048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23535" y="1575925"/>
              <a:ext cx="0" cy="3048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77976" y="1551211"/>
              <a:ext cx="0" cy="304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49372" y="1551211"/>
              <a:ext cx="0" cy="304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37241" y="1551211"/>
              <a:ext cx="0" cy="3048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8636" y="1551211"/>
              <a:ext cx="0" cy="3048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96585" y="3066973"/>
              <a:ext cx="487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96585" y="3138369"/>
              <a:ext cx="487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296585" y="3218001"/>
              <a:ext cx="48768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288348" y="3286653"/>
              <a:ext cx="48768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288353" y="4220265"/>
              <a:ext cx="487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88353" y="4291661"/>
              <a:ext cx="487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288353" y="4371293"/>
              <a:ext cx="487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280116" y="4439945"/>
              <a:ext cx="48768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38232" y="5302171"/>
              <a:ext cx="4777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17040" y="5032144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16 bit bus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759277" y="5291191"/>
              <a:ext cx="47779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338086" y="5021164"/>
              <a:ext cx="1257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bit bus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06877" y="1790111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88083" y="1795609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37943" y="1779130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31291" y="1795611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04134" y="3031275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85341" y="3036773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35201" y="3020294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28549" y="3036775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12370" y="4192809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3577" y="4198306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43437" y="4181827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36785" y="4198309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28846" y="5714065"/>
              <a:ext cx="310292" cy="2965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17039" y="5566697"/>
              <a:ext cx="1523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Switch box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4134" y="2237688"/>
              <a:ext cx="335004" cy="1070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17041" y="1762655"/>
              <a:ext cx="96695" cy="3130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1393" y="2424413"/>
              <a:ext cx="335004" cy="1070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03763" y="1768155"/>
              <a:ext cx="96695" cy="31305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16353" y="5741520"/>
              <a:ext cx="335004" cy="1070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38086" y="5522762"/>
              <a:ext cx="1298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16 bit CB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916353" y="6088887"/>
              <a:ext cx="335004" cy="1070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18871" y="5874241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 1 bit CB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1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Improved video analysis algorithms</a:t>
            </a:r>
          </a:p>
          <a:p>
            <a:endParaRPr lang="en-US" dirty="0"/>
          </a:p>
          <a:p>
            <a:r>
              <a:rPr lang="en-US" dirty="0" smtClean="0"/>
              <a:t>Improved Halide compiler</a:t>
            </a:r>
          </a:p>
          <a:p>
            <a:pPr lvl="1"/>
            <a:r>
              <a:rPr lang="en-US" dirty="0" smtClean="0"/>
              <a:t>Includes an auto-scheduler</a:t>
            </a:r>
          </a:p>
          <a:p>
            <a:pPr lvl="1"/>
            <a:r>
              <a:rPr lang="en-US" dirty="0" smtClean="0"/>
              <a:t>Includes a hardware back-end and driver/glue software generation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source tool chain for compiling hardware</a:t>
            </a:r>
          </a:p>
          <a:p>
            <a:endParaRPr lang="en-US" dirty="0"/>
          </a:p>
          <a:p>
            <a:r>
              <a:rPr lang="en-US" dirty="0" smtClean="0"/>
              <a:t>Parameterized </a:t>
            </a:r>
            <a:r>
              <a:rPr lang="en-US" dirty="0" err="1" smtClean="0"/>
              <a:t>SoC</a:t>
            </a:r>
            <a:r>
              <a:rPr lang="en-US" dirty="0" smtClean="0"/>
              <a:t> generator</a:t>
            </a:r>
          </a:p>
          <a:p>
            <a:pPr lvl="1"/>
            <a:r>
              <a:rPr lang="en-US" dirty="0" smtClean="0"/>
              <a:t>Including host cores (RISC-V), our CGRA, and other accelerators</a:t>
            </a:r>
          </a:p>
          <a:p>
            <a:pPr lvl="1"/>
            <a:endParaRPr lang="en-US" dirty="0"/>
          </a:p>
          <a:p>
            <a:r>
              <a:rPr lang="en-US" dirty="0" smtClean="0"/>
              <a:t>Formal methods for hardware validation and better SMT solvers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Practice what we preach</a:t>
            </a:r>
          </a:p>
          <a:p>
            <a:pPr lvl="1"/>
            <a:r>
              <a:rPr lang="en-US" dirty="0" smtClean="0"/>
              <a:t>Use agile practices in the design of our tools and hardware</a:t>
            </a:r>
          </a:p>
          <a:p>
            <a:pPr lvl="2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Rapid design cycles</a:t>
            </a:r>
          </a:p>
          <a:p>
            <a:pPr lvl="1"/>
            <a:r>
              <a:rPr lang="en-US" dirty="0" smtClean="0"/>
              <a:t>Plan multiple </a:t>
            </a:r>
            <a:r>
              <a:rPr lang="en-US" dirty="0" err="1" smtClean="0"/>
              <a:t>tapeouts</a:t>
            </a:r>
            <a:r>
              <a:rPr lang="en-US" dirty="0" smtClean="0"/>
              <a:t> / year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Eat our own dogfood</a:t>
            </a:r>
          </a:p>
          <a:p>
            <a:pPr lvl="1"/>
            <a:r>
              <a:rPr lang="en-US" dirty="0" smtClean="0"/>
              <a:t>Use our tools to create our prototypes</a:t>
            </a:r>
          </a:p>
          <a:p>
            <a:pPr lvl="1"/>
            <a:r>
              <a:rPr lang="en-US" dirty="0" smtClean="0"/>
              <a:t>Use our prototypes to create new systems</a:t>
            </a:r>
          </a:p>
          <a:p>
            <a:pPr lvl="1"/>
            <a:endParaRPr lang="en-US" dirty="0"/>
          </a:p>
          <a:p>
            <a:r>
              <a:rPr lang="en-US" dirty="0" smtClean="0"/>
              <a:t> Run a focused project</a:t>
            </a:r>
          </a:p>
          <a:p>
            <a:pPr lvl="1"/>
            <a:r>
              <a:rPr lang="en-US" dirty="0" smtClean="0"/>
              <a:t>Already have </a:t>
            </a:r>
            <a:r>
              <a:rPr lang="en-US" dirty="0" err="1" smtClean="0"/>
              <a:t>taped</a:t>
            </a:r>
            <a:r>
              <a:rPr lang="en-US" dirty="0" smtClean="0"/>
              <a:t> out our first test chip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9C7FC-C48D-4183-B769-843F165775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854" y="3863182"/>
            <a:ext cx="2283693" cy="22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Cloud-scale video data mining</a:t>
            </a:r>
          </a:p>
          <a:p>
            <a:pPr lvl="1"/>
            <a:r>
              <a:rPr lang="en-US" dirty="0" smtClean="0"/>
              <a:t>Image processing and DNN inference on millions of hours of video</a:t>
            </a:r>
          </a:p>
          <a:p>
            <a:pPr lvl="1"/>
            <a:r>
              <a:rPr lang="en-US" dirty="0" smtClean="0"/>
              <a:t>Offline training on video collections</a:t>
            </a:r>
          </a:p>
          <a:p>
            <a:pPr lvl="1"/>
            <a:endParaRPr lang="en-US" dirty="0"/>
          </a:p>
          <a:p>
            <a:r>
              <a:rPr lang="en-US" dirty="0" smtClean="0"/>
              <a:t>Real-time video stream (&amp; multi-stream) processing</a:t>
            </a:r>
          </a:p>
          <a:p>
            <a:pPr lvl="1"/>
            <a:r>
              <a:rPr lang="en-US" dirty="0" smtClean="0"/>
              <a:t>Computational photography, autonomous vehicles, VR</a:t>
            </a:r>
          </a:p>
          <a:p>
            <a:pPr lvl="1"/>
            <a:endParaRPr lang="en-US" dirty="0"/>
          </a:p>
          <a:p>
            <a:r>
              <a:rPr lang="en-US" dirty="0" smtClean="0"/>
              <a:t>Low latency, ultra-low power deployments</a:t>
            </a:r>
          </a:p>
          <a:p>
            <a:pPr lvl="1"/>
            <a:r>
              <a:rPr lang="en-US" dirty="0" smtClean="0"/>
              <a:t>Always on sensing/wakeboarding, sense/process/display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Halide Compiler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Auto-schedulers</a:t>
            </a:r>
          </a:p>
          <a:p>
            <a:pPr lvl="1"/>
            <a:r>
              <a:rPr lang="en-US" dirty="0" smtClean="0"/>
              <a:t>Both for Halide and for Halide like IR (joint work with Google)</a:t>
            </a:r>
          </a:p>
          <a:p>
            <a:pPr lvl="1"/>
            <a:endParaRPr lang="en-US" dirty="0"/>
          </a:p>
          <a:p>
            <a:r>
              <a:rPr lang="en-US" dirty="0" smtClean="0"/>
              <a:t>Generating hardware from Halide</a:t>
            </a:r>
          </a:p>
          <a:p>
            <a:pPr lvl="1"/>
            <a:r>
              <a:rPr lang="en-US" dirty="0" smtClean="0"/>
              <a:t>Jing’s work for line buffered pipelines</a:t>
            </a:r>
          </a:p>
          <a:p>
            <a:pPr lvl="1"/>
            <a:r>
              <a:rPr lang="en-US" dirty="0" smtClean="0"/>
              <a:t>Xuan’s work for dense linear algebra (</a:t>
            </a:r>
            <a:r>
              <a:rPr lang="en-US" dirty="0" err="1" smtClean="0"/>
              <a:t>xNN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Steven’s system glue to connect them to user applications</a:t>
            </a:r>
          </a:p>
          <a:p>
            <a:pPr lvl="1"/>
            <a:endParaRPr lang="en-US" dirty="0"/>
          </a:p>
          <a:p>
            <a:r>
              <a:rPr lang="en-US" dirty="0" smtClean="0"/>
              <a:t>Extending the framework to more dynamic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1989947" y="2227710"/>
            <a:ext cx="1936673" cy="720328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28" name="Rectangle"/>
          <p:cNvSpPr/>
          <p:nvPr/>
        </p:nvSpPr>
        <p:spPr>
          <a:xfrm>
            <a:off x="4425416" y="4008468"/>
            <a:ext cx="4255090" cy="124922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29" name="AHA toolchain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5600"/>
            </a:lvl1pPr>
          </a:lstStyle>
          <a:p>
            <a:pPr algn="ctr"/>
            <a:r>
              <a:rPr lang="en-US" sz="4400" dirty="0" smtClean="0"/>
              <a:t>AHA toolchain</a:t>
            </a:r>
            <a:endParaRPr lang="en-US" sz="4400" dirty="0"/>
          </a:p>
        </p:txBody>
      </p:sp>
      <p:sp>
        <p:nvSpPr>
          <p:cNvPr id="130" name="Stanford CGRA…"/>
          <p:cNvSpPr txBox="1"/>
          <p:nvPr/>
        </p:nvSpPr>
        <p:spPr>
          <a:xfrm>
            <a:off x="5149941" y="5776546"/>
            <a:ext cx="2770320" cy="69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sz="1828"/>
              <a:t>Stanford CGRA</a:t>
            </a:r>
          </a:p>
          <a:p>
            <a:pPr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sz="1547"/>
              <a:t>(with accelerators)</a:t>
            </a:r>
          </a:p>
        </p:txBody>
      </p:sp>
      <p:sp>
        <p:nvSpPr>
          <p:cNvPr id="131" name="ASIC"/>
          <p:cNvSpPr txBox="1"/>
          <p:nvPr/>
        </p:nvSpPr>
        <p:spPr>
          <a:xfrm>
            <a:off x="7638348" y="5776546"/>
            <a:ext cx="1970369" cy="37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28"/>
              <a:t>ASIC</a:t>
            </a:r>
          </a:p>
        </p:txBody>
      </p:sp>
      <p:sp>
        <p:nvSpPr>
          <p:cNvPr id="132" name="FPGA"/>
          <p:cNvSpPr txBox="1"/>
          <p:nvPr/>
        </p:nvSpPr>
        <p:spPr>
          <a:xfrm>
            <a:off x="2097518" y="5133704"/>
            <a:ext cx="1358536" cy="37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28" dirty="0" smtClean="0"/>
              <a:t>Host code</a:t>
            </a:r>
            <a:endParaRPr sz="1828" dirty="0"/>
          </a:p>
        </p:txBody>
      </p:sp>
      <p:sp>
        <p:nvSpPr>
          <p:cNvPr id="133" name="CoreIR (LLVM for HW)"/>
          <p:cNvSpPr txBox="1"/>
          <p:nvPr/>
        </p:nvSpPr>
        <p:spPr>
          <a:xfrm>
            <a:off x="4896957" y="4082882"/>
            <a:ext cx="3312008" cy="48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250" dirty="0"/>
              <a:t>CoreIR (LLVM for HW)</a:t>
            </a:r>
          </a:p>
        </p:txBody>
      </p:sp>
      <p:sp>
        <p:nvSpPr>
          <p:cNvPr id="134" name="Fast simulation…"/>
          <p:cNvSpPr txBox="1"/>
          <p:nvPr/>
        </p:nvSpPr>
        <p:spPr>
          <a:xfrm>
            <a:off x="4515724" y="4432110"/>
            <a:ext cx="4074473" cy="842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Fast simulation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SMT-based verification / PNR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Optimization/Analysis Passes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Technology/Mapping Passes</a:t>
            </a:r>
          </a:p>
        </p:txBody>
      </p:sp>
      <p:sp>
        <p:nvSpPr>
          <p:cNvPr id="135" name="Dataflow / Tensor…"/>
          <p:cNvSpPr txBox="1"/>
          <p:nvPr/>
        </p:nvSpPr>
        <p:spPr>
          <a:xfrm>
            <a:off x="2302810" y="2353383"/>
            <a:ext cx="1970369" cy="62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1406" dirty="0"/>
              <a:t>Dataflow / Tensor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1406" dirty="0" err="1"/>
              <a:t>autoscheduler</a:t>
            </a:r>
            <a:endParaRPr sz="1406" dirty="0"/>
          </a:p>
        </p:txBody>
      </p:sp>
      <p:sp>
        <p:nvSpPr>
          <p:cNvPr id="136" name="Image processing DSLs: e.g., Halide, DNN IRs"/>
          <p:cNvSpPr txBox="1"/>
          <p:nvPr/>
        </p:nvSpPr>
        <p:spPr>
          <a:xfrm>
            <a:off x="738745" y="1409860"/>
            <a:ext cx="3214805" cy="661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28" dirty="0"/>
              <a:t>Image processing DSLs: e.g., Halide, DNN IRs</a:t>
            </a:r>
          </a:p>
        </p:txBody>
      </p:sp>
      <p:sp>
        <p:nvSpPr>
          <p:cNvPr id="137" name="Magma/Chisel"/>
          <p:cNvSpPr txBox="1"/>
          <p:nvPr/>
        </p:nvSpPr>
        <p:spPr>
          <a:xfrm>
            <a:off x="5212736" y="2871362"/>
            <a:ext cx="1033914" cy="62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28" dirty="0"/>
              <a:t>Magma/Chisel</a:t>
            </a:r>
          </a:p>
        </p:txBody>
      </p:sp>
      <p:sp>
        <p:nvSpPr>
          <p:cNvPr id="138" name="Line"/>
          <p:cNvSpPr/>
          <p:nvPr/>
        </p:nvSpPr>
        <p:spPr>
          <a:xfrm>
            <a:off x="2630131" y="1793707"/>
            <a:ext cx="293311" cy="38678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39" name="Line"/>
          <p:cNvSpPr/>
          <p:nvPr/>
        </p:nvSpPr>
        <p:spPr>
          <a:xfrm>
            <a:off x="3604846" y="4015380"/>
            <a:ext cx="861646" cy="3691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40" name="Line"/>
          <p:cNvSpPr/>
          <p:nvPr/>
        </p:nvSpPr>
        <p:spPr>
          <a:xfrm>
            <a:off x="5606508" y="3581140"/>
            <a:ext cx="1" cy="42041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41" name="Verilog"/>
          <p:cNvSpPr txBox="1"/>
          <p:nvPr/>
        </p:nvSpPr>
        <p:spPr>
          <a:xfrm>
            <a:off x="7638348" y="2863125"/>
            <a:ext cx="1033914" cy="37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28" dirty="0" smtClean="0"/>
              <a:t>Gensis2</a:t>
            </a:r>
          </a:p>
          <a:p>
            <a:r>
              <a:rPr sz="1828" dirty="0" smtClean="0"/>
              <a:t>Verilog</a:t>
            </a:r>
            <a:endParaRPr sz="1828" dirty="0"/>
          </a:p>
        </p:txBody>
      </p:sp>
      <p:sp>
        <p:nvSpPr>
          <p:cNvPr id="142" name="Line"/>
          <p:cNvSpPr/>
          <p:nvPr/>
        </p:nvSpPr>
        <p:spPr>
          <a:xfrm>
            <a:off x="8084565" y="3549996"/>
            <a:ext cx="1" cy="42041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43" name="Line"/>
          <p:cNvSpPr/>
          <p:nvPr/>
        </p:nvSpPr>
        <p:spPr>
          <a:xfrm>
            <a:off x="6535101" y="5295750"/>
            <a:ext cx="1" cy="48103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44" name="Line"/>
          <p:cNvSpPr/>
          <p:nvPr/>
        </p:nvSpPr>
        <p:spPr>
          <a:xfrm>
            <a:off x="7767397" y="5309145"/>
            <a:ext cx="640821" cy="40534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45" name="Line"/>
          <p:cNvSpPr/>
          <p:nvPr/>
        </p:nvSpPr>
        <p:spPr>
          <a:xfrm flipH="1">
            <a:off x="4519619" y="5322339"/>
            <a:ext cx="896296" cy="40243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pSp>
        <p:nvGrpSpPr>
          <p:cNvPr id="2" name="Group 1"/>
          <p:cNvGrpSpPr/>
          <p:nvPr/>
        </p:nvGrpSpPr>
        <p:grpSpPr>
          <a:xfrm>
            <a:off x="1955105" y="3288140"/>
            <a:ext cx="1936673" cy="720328"/>
            <a:chOff x="1905079" y="3234562"/>
            <a:chExt cx="1936673" cy="720328"/>
          </a:xfrm>
        </p:grpSpPr>
        <p:sp>
          <p:nvSpPr>
            <p:cNvPr id="21" name="Rectangle"/>
            <p:cNvSpPr/>
            <p:nvPr/>
          </p:nvSpPr>
          <p:spPr>
            <a:xfrm>
              <a:off x="1905079" y="3234562"/>
              <a:ext cx="1936673" cy="720328"/>
            </a:xfrm>
            <a:prstGeom prst="rect">
              <a:avLst/>
            </a:prstGeom>
            <a:solidFill>
              <a:srgbClr val="D6D5D5"/>
            </a:solidFill>
            <a:ln w="127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47"/>
            </a:p>
          </p:txBody>
        </p:sp>
        <p:sp>
          <p:nvSpPr>
            <p:cNvPr id="22" name="Dataflow / Tensor…"/>
            <p:cNvSpPr txBox="1"/>
            <p:nvPr/>
          </p:nvSpPr>
          <p:spPr>
            <a:xfrm>
              <a:off x="2128302" y="3425708"/>
              <a:ext cx="1590279" cy="4331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/>
            <a:lstStyle/>
            <a:p>
              <a:pPr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1406" dirty="0" smtClean="0"/>
                <a:t>Halide backend</a:t>
              </a:r>
              <a:endParaRPr sz="1406" dirty="0"/>
            </a:p>
          </p:txBody>
        </p:sp>
      </p:grpSp>
      <p:sp>
        <p:nvSpPr>
          <p:cNvPr id="24" name="Line"/>
          <p:cNvSpPr/>
          <p:nvPr/>
        </p:nvSpPr>
        <p:spPr>
          <a:xfrm>
            <a:off x="3001352" y="2968550"/>
            <a:ext cx="0" cy="31959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2" name="Line"/>
          <p:cNvSpPr/>
          <p:nvPr/>
        </p:nvSpPr>
        <p:spPr>
          <a:xfrm flipH="1">
            <a:off x="2675501" y="4015380"/>
            <a:ext cx="0" cy="105084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3" name="FPGA"/>
          <p:cNvSpPr txBox="1"/>
          <p:nvPr/>
        </p:nvSpPr>
        <p:spPr>
          <a:xfrm>
            <a:off x="4044337" y="5777949"/>
            <a:ext cx="1970369" cy="377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28" dirty="0"/>
              <a:t>FPGA</a:t>
            </a:r>
          </a:p>
        </p:txBody>
      </p:sp>
      <p:sp>
        <p:nvSpPr>
          <p:cNvPr id="34" name="Rectangle"/>
          <p:cNvSpPr/>
          <p:nvPr/>
        </p:nvSpPr>
        <p:spPr>
          <a:xfrm>
            <a:off x="9501076" y="4001556"/>
            <a:ext cx="1828291" cy="124922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" name="CoreIR (LLVM for HW)"/>
          <p:cNvSpPr txBox="1"/>
          <p:nvPr/>
        </p:nvSpPr>
        <p:spPr>
          <a:xfrm>
            <a:off x="9869006" y="4246884"/>
            <a:ext cx="1987421" cy="48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250" dirty="0" smtClean="0"/>
              <a:t>SMT </a:t>
            </a:r>
          </a:p>
          <a:p>
            <a:r>
              <a:rPr lang="en-US" sz="2250" dirty="0" smtClean="0"/>
              <a:t>Checking</a:t>
            </a:r>
            <a:endParaRPr sz="2250" dirty="0"/>
          </a:p>
        </p:txBody>
      </p:sp>
      <p:sp>
        <p:nvSpPr>
          <p:cNvPr id="36" name="Line"/>
          <p:cNvSpPr/>
          <p:nvPr/>
        </p:nvSpPr>
        <p:spPr>
          <a:xfrm>
            <a:off x="8680506" y="4246885"/>
            <a:ext cx="820570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7" name="Line"/>
          <p:cNvSpPr/>
          <p:nvPr/>
        </p:nvSpPr>
        <p:spPr>
          <a:xfrm>
            <a:off x="8680506" y="4919497"/>
            <a:ext cx="820570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7820" y="2369808"/>
            <a:ext cx="3543337" cy="35020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9C7FC-C48D-4183-B769-843F1657755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6825" y="1770399"/>
            <a:ext cx="4451974" cy="43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2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Journey is Just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helping with this project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so nice to be excited about VLSI design again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at Signetics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on bipolar designs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kbit</a:t>
            </a:r>
            <a:r>
              <a:rPr lang="en-US" dirty="0"/>
              <a:t> ECL CAM, ISL gate </a:t>
            </a:r>
            <a:r>
              <a:rPr lang="en-US" dirty="0" smtClean="0"/>
              <a:t>array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Flow</a:t>
            </a:r>
          </a:p>
          <a:p>
            <a:pPr lvl="1"/>
            <a:r>
              <a:rPr lang="en-US" dirty="0"/>
              <a:t>We did have circuit </a:t>
            </a:r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And I never used </a:t>
            </a:r>
            <a:r>
              <a:rPr lang="en-US" dirty="0" err="1" smtClean="0"/>
              <a:t>rubylith</a:t>
            </a:r>
            <a:endParaRPr lang="en-US" dirty="0"/>
          </a:p>
        </p:txBody>
      </p:sp>
      <p:pic>
        <p:nvPicPr>
          <p:cNvPr id="324612" name="Picture 4" descr="ca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422525"/>
            <a:ext cx="4906963" cy="2881313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Experienced the Innovative 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Schematic capture</a:t>
            </a:r>
          </a:p>
          <a:p>
            <a:pPr lvl="1"/>
            <a:r>
              <a:rPr lang="en-US" dirty="0" smtClean="0"/>
              <a:t>Mentor, Daisy, Valid</a:t>
            </a:r>
          </a:p>
          <a:p>
            <a:pPr lvl="2"/>
            <a:endParaRPr lang="en-US" dirty="0" smtClean="0"/>
          </a:p>
          <a:p>
            <a:r>
              <a:rPr lang="en-US" dirty="0"/>
              <a:t>Academic </a:t>
            </a:r>
            <a:r>
              <a:rPr lang="en-US" dirty="0" smtClean="0"/>
              <a:t>design revolution</a:t>
            </a:r>
          </a:p>
          <a:p>
            <a:pPr lvl="1"/>
            <a:r>
              <a:rPr lang="en-US" dirty="0" smtClean="0"/>
              <a:t>Mead and Conway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Gate arrays</a:t>
            </a:r>
          </a:p>
          <a:p>
            <a:pPr lvl="1"/>
            <a:r>
              <a:rPr lang="en-US" dirty="0" smtClean="0"/>
              <a:t>Stick diagrams </a:t>
            </a:r>
          </a:p>
          <a:p>
            <a:pPr lvl="1"/>
            <a:r>
              <a:rPr lang="en-US" dirty="0" smtClean="0"/>
              <a:t>Silicon compilers</a:t>
            </a:r>
          </a:p>
        </p:txBody>
      </p:sp>
      <p:pic>
        <p:nvPicPr>
          <p:cNvPr id="34406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8447" y="1417638"/>
            <a:ext cx="3581400" cy="521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Solutions (a.k.a.) </a:t>
            </a:r>
            <a:r>
              <a:rPr lang="en-US" dirty="0" smtClean="0"/>
              <a:t>Synopsys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Started as a logic optimization company</a:t>
            </a:r>
          </a:p>
          <a:p>
            <a:pPr lvl="1"/>
            <a:r>
              <a:rPr lang="en-US" dirty="0" err="1" smtClean="0"/>
              <a:t>Netlist</a:t>
            </a:r>
            <a:r>
              <a:rPr lang="en-US" dirty="0" smtClean="0"/>
              <a:t> to better </a:t>
            </a:r>
            <a:r>
              <a:rPr lang="en-US" dirty="0" err="1" smtClean="0"/>
              <a:t>netlist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When Verilog was a simulation language</a:t>
            </a:r>
          </a:p>
          <a:p>
            <a:endParaRPr lang="en-US" dirty="0" smtClean="0"/>
          </a:p>
          <a:p>
            <a:r>
              <a:rPr lang="en-US" dirty="0" smtClean="0"/>
              <a:t>Place and route was what you did on boards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Designers Were Skeptical of 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should know, I was one of them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They were ignoring tons of critical issues</a:t>
            </a:r>
          </a:p>
          <a:p>
            <a:pPr lvl="1"/>
            <a:r>
              <a:rPr lang="en-US" dirty="0" smtClean="0"/>
              <a:t>Wires were important, set speed, </a:t>
            </a:r>
            <a:r>
              <a:rPr lang="en-US" dirty="0" err="1" smtClean="0"/>
              <a:t>routability</a:t>
            </a:r>
            <a:endParaRPr lang="en-US" dirty="0" smtClean="0"/>
          </a:p>
          <a:p>
            <a:pPr lvl="1"/>
            <a:r>
              <a:rPr lang="en-US" dirty="0" smtClean="0"/>
              <a:t>There were a lot of circuit “tricks” that they couldn’t do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were right and completely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716087"/>
          </a:xfrm>
        </p:spPr>
        <p:txBody>
          <a:bodyPr>
            <a:normAutofit/>
          </a:bodyPr>
          <a:lstStyle/>
          <a:p>
            <a:r>
              <a:rPr lang="en-US" dirty="0" smtClean="0"/>
              <a:t>Why ASICs Won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No One Does Custom Design Today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812" y="1990725"/>
            <a:ext cx="10264588" cy="4135439"/>
          </a:xfrm>
        </p:spPr>
        <p:txBody>
          <a:bodyPr/>
          <a:lstStyle/>
          <a:p>
            <a:r>
              <a:rPr lang="en-US" dirty="0" smtClean="0"/>
              <a:t>It allowed system designs to create the chips they wanted</a:t>
            </a:r>
          </a:p>
          <a:p>
            <a:pPr lvl="1"/>
            <a:r>
              <a:rPr lang="en-US" dirty="0" smtClean="0"/>
              <a:t>Faster application performance using slower circuits</a:t>
            </a:r>
          </a:p>
          <a:p>
            <a:pPr lvl="1"/>
            <a:endParaRPr lang="en-US" dirty="0"/>
          </a:p>
          <a:p>
            <a:r>
              <a:rPr lang="en-US" dirty="0" smtClean="0"/>
              <a:t>For the same reason few people write assembly code today</a:t>
            </a:r>
          </a:p>
          <a:p>
            <a:pPr lvl="1"/>
            <a:r>
              <a:rPr lang="en-US" dirty="0" smtClean="0"/>
              <a:t>And yes, libraries are still customized (for both)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Synthesis, Place and Route Won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 smtClean="0"/>
          </a:p>
          <a:p>
            <a:r>
              <a:rPr lang="en-US" dirty="0" smtClean="0"/>
              <a:t>It was a very clean abstraction layer</a:t>
            </a:r>
          </a:p>
          <a:p>
            <a:pPr lvl="1"/>
            <a:r>
              <a:rPr lang="en-US" dirty="0" smtClean="0"/>
              <a:t>You abstracted away all layout issues</a:t>
            </a:r>
          </a:p>
          <a:p>
            <a:pPr lvl="1"/>
            <a:r>
              <a:rPr lang="en-US" dirty="0" smtClean="0"/>
              <a:t>Allowed many people to start designing chips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Leveraged the entire industry</a:t>
            </a:r>
          </a:p>
          <a:p>
            <a:pPr lvl="1"/>
            <a:r>
              <a:rPr lang="en-US" dirty="0" smtClean="0"/>
              <a:t>New routers, and placers were constantly being created</a:t>
            </a:r>
          </a:p>
          <a:p>
            <a:pPr lvl="1"/>
            <a:r>
              <a:rPr lang="en-US" dirty="0" smtClean="0"/>
              <a:t>No one company had all the good ideas</a:t>
            </a:r>
          </a:p>
          <a:p>
            <a:pPr lvl="2"/>
            <a:r>
              <a:rPr lang="en-US" dirty="0" smtClean="0"/>
              <a:t>Or resources to do all the steps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Silicon compilers bit off too much in one go</a:t>
            </a:r>
          </a:p>
          <a:p>
            <a:pPr lvl="1"/>
            <a:r>
              <a:rPr lang="en-US" dirty="0" smtClean="0"/>
              <a:t>Had to create the libraries, and all the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F07CC6-2FD7-BD46-8C7B-0893ED9709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athena xmlns="http://schemas.microsoft.com/edu/athena" version="0.1.2500.0"/>
</file>

<file path=customXml/item10.xml><?xml version="1.0" encoding="utf-8"?>
<athena xmlns="http://schemas.microsoft.com/edu/athena" version="0.1.2500.0"/>
</file>

<file path=customXml/item11.xml><?xml version="1.0" encoding="utf-8"?>
<athena xmlns="http://schemas.microsoft.com/edu/athena" version="0.1.2500.0"/>
</file>

<file path=customXml/item12.xml><?xml version="1.0" encoding="utf-8"?>
<athena xmlns="http://schemas.microsoft.com/edu/athena" version="0.1.2500.0"/>
</file>

<file path=customXml/item13.xml><?xml version="1.0" encoding="utf-8"?>
<athena xmlns="http://schemas.microsoft.com/edu/athena" version="0.1.2500.0"/>
</file>

<file path=customXml/item14.xml><?xml version="1.0" encoding="utf-8"?>
<athena xmlns="http://schemas.microsoft.com/edu/athena" version="0.1.2500.0"/>
</file>

<file path=customXml/item15.xml><?xml version="1.0" encoding="utf-8"?>
<athena xmlns="http://schemas.microsoft.com/edu/athena" version="0.1.2500.0"/>
</file>

<file path=customXml/item2.xml><?xml version="1.0" encoding="utf-8"?>
<athena xmlns="http://schemas.microsoft.com/edu/athena" version="0.1.2500.0"/>
</file>

<file path=customXml/item3.xml><?xml version="1.0" encoding="utf-8"?>
<athena xmlns="http://schemas.microsoft.com/edu/athena" version="0.1.2500.0"/>
</file>

<file path=customXml/item4.xml><?xml version="1.0" encoding="utf-8"?>
<athena xmlns="http://schemas.microsoft.com/edu/athena" version="0.1.2500.0"/>
</file>

<file path=customXml/item5.xml><?xml version="1.0" encoding="utf-8"?>
<athena xmlns="http://schemas.microsoft.com/edu/athena" version="0.1.2500.0"/>
</file>

<file path=customXml/item6.xml><?xml version="1.0" encoding="utf-8"?>
<athena xmlns="http://schemas.microsoft.com/edu/athena" version="0.1.2500.0"/>
</file>

<file path=customXml/item7.xml><?xml version="1.0" encoding="utf-8"?>
<athena xmlns="http://schemas.microsoft.com/edu/athena" version="0.1.2500.0"/>
</file>

<file path=customXml/item8.xml><?xml version="1.0" encoding="utf-8"?>
<athena xmlns="http://schemas.microsoft.com/edu/athena" version="0.1.2500.0"/>
</file>

<file path=customXml/item9.xml><?xml version="1.0" encoding="utf-8"?>
<athena xmlns="http://schemas.microsoft.com/edu/athena" version="0.1.2500.0"/>
</file>

<file path=customXml/itemProps1.xml><?xml version="1.0" encoding="utf-8"?>
<ds:datastoreItem xmlns:ds="http://schemas.openxmlformats.org/officeDocument/2006/customXml" ds:itemID="{5785AFB6-461A-44B5-8C1F-B12366BCDAE7}">
  <ds:schemaRefs>
    <ds:schemaRef ds:uri="http://schemas.microsoft.com/edu/athena"/>
  </ds:schemaRefs>
</ds:datastoreItem>
</file>

<file path=customXml/itemProps10.xml><?xml version="1.0" encoding="utf-8"?>
<ds:datastoreItem xmlns:ds="http://schemas.openxmlformats.org/officeDocument/2006/customXml" ds:itemID="{D2303F15-C5FC-4687-9715-33142F926879}">
  <ds:schemaRefs>
    <ds:schemaRef ds:uri="http://schemas.microsoft.com/edu/athena"/>
  </ds:schemaRefs>
</ds:datastoreItem>
</file>

<file path=customXml/itemProps11.xml><?xml version="1.0" encoding="utf-8"?>
<ds:datastoreItem xmlns:ds="http://schemas.openxmlformats.org/officeDocument/2006/customXml" ds:itemID="{28DC3D0A-7569-4009-AF98-374449A3B7FC}">
  <ds:schemaRefs>
    <ds:schemaRef ds:uri="http://schemas.microsoft.com/edu/athena"/>
  </ds:schemaRefs>
</ds:datastoreItem>
</file>

<file path=customXml/itemProps12.xml><?xml version="1.0" encoding="utf-8"?>
<ds:datastoreItem xmlns:ds="http://schemas.openxmlformats.org/officeDocument/2006/customXml" ds:itemID="{9AC2C363-9A89-463C-975E-3F2A64F275CF}">
  <ds:schemaRefs>
    <ds:schemaRef ds:uri="http://schemas.microsoft.com/edu/athena"/>
  </ds:schemaRefs>
</ds:datastoreItem>
</file>

<file path=customXml/itemProps13.xml><?xml version="1.0" encoding="utf-8"?>
<ds:datastoreItem xmlns:ds="http://schemas.openxmlformats.org/officeDocument/2006/customXml" ds:itemID="{BEF7B9E3-930C-4AB0-98EC-6BC6EBEED21A}">
  <ds:schemaRefs>
    <ds:schemaRef ds:uri="http://schemas.microsoft.com/edu/athena"/>
  </ds:schemaRefs>
</ds:datastoreItem>
</file>

<file path=customXml/itemProps14.xml><?xml version="1.0" encoding="utf-8"?>
<ds:datastoreItem xmlns:ds="http://schemas.openxmlformats.org/officeDocument/2006/customXml" ds:itemID="{42996E9C-2A00-4C6D-B4D8-15C1BD4AD175}">
  <ds:schemaRefs>
    <ds:schemaRef ds:uri="http://schemas.microsoft.com/edu/athena"/>
  </ds:schemaRefs>
</ds:datastoreItem>
</file>

<file path=customXml/itemProps15.xml><?xml version="1.0" encoding="utf-8"?>
<ds:datastoreItem xmlns:ds="http://schemas.openxmlformats.org/officeDocument/2006/customXml" ds:itemID="{860698EA-2E1E-4785-93DA-360037941ACD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53A27135-0AD5-4329-898F-C7BB2430E5E4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48BEA190-0755-4179-A7DE-576623C45D79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F9929462-BD0C-47E7-BA0B-9B0889E56314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6984A9BD-1ACE-48AA-B4D4-FC211D690FAB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0998F45E-740D-479F-8615-B018AC4140DF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CA19A775-63D3-436F-8367-54B2FF56FEBA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55381205-B257-4126-905F-807BD8B1FEDE}">
  <ds:schemaRefs>
    <ds:schemaRef ds:uri="http://schemas.microsoft.com/edu/athena"/>
  </ds:schemaRefs>
</ds:datastoreItem>
</file>

<file path=customXml/itemProps9.xml><?xml version="1.0" encoding="utf-8"?>
<ds:datastoreItem xmlns:ds="http://schemas.openxmlformats.org/officeDocument/2006/customXml" ds:itemID="{384AB786-B7B8-445B-A1B8-FC0C6B9A9DD4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1211</Words>
  <Application>Microsoft Office PowerPoint</Application>
  <PresentationFormat>Widescreen</PresentationFormat>
  <Paragraphs>311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Helvetica</vt:lpstr>
      <vt:lpstr>Helvetica Neue Medium</vt:lpstr>
      <vt:lpstr>Lucida Grande</vt:lpstr>
      <vt:lpstr>Symbol</vt:lpstr>
      <vt:lpstr>Wingdings</vt:lpstr>
      <vt:lpstr>Office Theme</vt:lpstr>
      <vt:lpstr>Stanford’s AHA (Agile Hardware) Center (A Personal Story)</vt:lpstr>
      <vt:lpstr>I’ve Worked in VLSI for a Long Time</vt:lpstr>
      <vt:lpstr>1978 – Hello Silicon Valley</vt:lpstr>
      <vt:lpstr>Worked at Signetics</vt:lpstr>
      <vt:lpstr>Experienced the Innovative 1980s</vt:lpstr>
      <vt:lpstr>Optimal Solutions (a.k.a.) Synopsys</vt:lpstr>
      <vt:lpstr>Chip Designers Were Skeptical of ASICs</vt:lpstr>
      <vt:lpstr>Why ASICs Won   No One Does Custom Design Today</vt:lpstr>
      <vt:lpstr>Why Synthesis, Place and Route Won</vt:lpstr>
      <vt:lpstr>30 Years Later</vt:lpstr>
      <vt:lpstr>VLSI is Stalling</vt:lpstr>
      <vt:lpstr>VLSI is Stalling, cont’d</vt:lpstr>
      <vt:lpstr>It Was So Depressing …</vt:lpstr>
      <vt:lpstr>But, It Was Clear To Me…</vt:lpstr>
      <vt:lpstr>Cup Holders</vt:lpstr>
      <vt:lpstr>The New Challenge:</vt:lpstr>
      <vt:lpstr>But …</vt:lpstr>
      <vt:lpstr>My Saviors</vt:lpstr>
      <vt:lpstr>Software Techniques</vt:lpstr>
      <vt:lpstr>Validation</vt:lpstr>
      <vt:lpstr>Intel ISTC on Agile Hardware</vt:lpstr>
      <vt:lpstr>Real Saviors</vt:lpstr>
      <vt:lpstr>Reinforcements</vt:lpstr>
      <vt:lpstr>PowerPoint Presentation</vt:lpstr>
      <vt:lpstr>Vision</vt:lpstr>
      <vt:lpstr>Specialized Hardware Mistake</vt:lpstr>
      <vt:lpstr>Need an “ISA”</vt:lpstr>
      <vt:lpstr>But</vt:lpstr>
      <vt:lpstr>Optimizing w/ ISA  An Agile Approach to Accelerators</vt:lpstr>
      <vt:lpstr>CGRA is the Best Base Substrate</vt:lpstr>
      <vt:lpstr>What We Are Going To Do</vt:lpstr>
      <vt:lpstr>Our Design Philosophy</vt:lpstr>
      <vt:lpstr>Video Analysis</vt:lpstr>
      <vt:lpstr>Halide Compiler Work</vt:lpstr>
      <vt:lpstr>AHA toolchain</vt:lpstr>
      <vt:lpstr>CGRA</vt:lpstr>
      <vt:lpstr>The Journey is Just Beginning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dc:creator>Philip Levis</dc:creator>
  <cp:lastModifiedBy>Mark Horowitz</cp:lastModifiedBy>
  <cp:revision>132</cp:revision>
  <cp:lastPrinted>2014-08-12T04:29:17Z</cp:lastPrinted>
  <dcterms:created xsi:type="dcterms:W3CDTF">2014-07-24T00:27:56Z</dcterms:created>
  <dcterms:modified xsi:type="dcterms:W3CDTF">2018-06-23T04:54:35Z</dcterms:modified>
</cp:coreProperties>
</file>