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  <p:sldMasterId id="2147484111" r:id="rId3"/>
  </p:sldMasterIdLst>
  <p:notesMasterIdLst>
    <p:notesMasterId r:id="rId10"/>
  </p:notesMasterIdLst>
  <p:handoutMasterIdLst>
    <p:handoutMasterId r:id="rId11"/>
  </p:handoutMasterIdLst>
  <p:sldIdLst>
    <p:sldId id="335" r:id="rId4"/>
    <p:sldId id="332" r:id="rId5"/>
    <p:sldId id="336" r:id="rId6"/>
    <p:sldId id="337" r:id="rId7"/>
    <p:sldId id="333" r:id="rId8"/>
    <p:sldId id="331" r:id="rId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A44"/>
    <a:srgbClr val="D0A760"/>
    <a:srgbClr val="8C1515"/>
    <a:srgbClr val="D6DDD3"/>
    <a:srgbClr val="EDE8DD"/>
    <a:srgbClr val="C2B7A1"/>
    <a:srgbClr val="918873"/>
    <a:srgbClr val="3C36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94BEDB5-EB35-4159-B11A-4B4DED399F40}" type="datetimeFigureOut">
              <a:rPr lang="en-US" altLang="en-US"/>
              <a:pPr/>
              <a:t>6/20/2018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BEA0B7A-3B3C-4F73-A5A2-0A04366982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84568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C3B15C3-BFF5-4E21-8F99-1D5C1CE4E780}" type="datetimeFigureOut">
              <a:rPr lang="en-US" altLang="en-US"/>
              <a:pPr/>
              <a:t>6/20/2018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6FDADC1-4453-48E3-939F-60763B41C6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3014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DADC1-4453-48E3-939F-60763B41C610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4199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92517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0990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2384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1572796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97240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1EF41707-9C31-49C2-9AAD-C5C764DDA4F8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025476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726873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20206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23545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" y="4807744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13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666" y="4882757"/>
            <a:ext cx="1819275" cy="16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97878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25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7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013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6349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25" cap="small" spc="169">
                <a:solidFill>
                  <a:srgbClr val="A4001D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9527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" y="4807744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13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4882757"/>
            <a:ext cx="1817688" cy="16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80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1125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80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675" cap="all" spc="169">
                <a:solidFill>
                  <a:srgbClr val="A4001D"/>
                </a:solidFill>
              </a:defRPr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675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6727116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7" y="359545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135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81" y="908685"/>
            <a:ext cx="7700963" cy="37590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20730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8335"/>
            <a:ext cx="457200" cy="457200"/>
          </a:xfrm>
          <a:prstGeom prst="rect">
            <a:avLst/>
          </a:prstGeom>
        </p:spPr>
        <p:txBody>
          <a:bodyPr wrap="none" lIns="25718" tIns="0" rIns="25718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324F5F8C-B990-4A11-94C1-1AAC48C86D04}" type="slidenum">
              <a:rPr lang="en-US" altLang="en-US" sz="563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563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7" y="359545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135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31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3509689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284102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7" y="359545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135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9"/>
            <a:ext cx="7707862" cy="18166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31" y="2841317"/>
            <a:ext cx="7707313" cy="18166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2838419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7" y="359545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135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31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7"/>
            <a:ext cx="3779838" cy="18230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500"/>
            <a:ext cx="3779838" cy="18302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9203382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7" y="359545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135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31" y="908687"/>
            <a:ext cx="3787775" cy="18230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80" y="2840613"/>
            <a:ext cx="3781425" cy="1827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7"/>
            <a:ext cx="3779838" cy="18230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3934693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34787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2pPr marL="0" indent="0">
              <a:buFont typeface="Arial"/>
              <a:buNone/>
              <a:defRPr baseline="0"/>
            </a:lvl2pPr>
            <a:lvl3pPr marL="344488" indent="0">
              <a:buNone/>
              <a:defRPr/>
            </a:lvl3pPr>
            <a:lvl4pPr marL="687387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8243680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6C91894-6E43-4CE6-BA3C-83534D75C0DD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3132712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0987295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2544034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2795148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811713"/>
            <a:ext cx="20462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68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E9D76CFC-87D3-42CE-8441-1DFBDD95F0E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514985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030" name="Picture 10" title="Stanford University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</p:sldLayoutIdLst>
  <p:transition spd="slow">
    <p:fade/>
  </p:transition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defRPr kern="1200" spc="20">
          <a:solidFill>
            <a:schemeClr val="tx1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C1B5176E-B7B6-4E8F-A30A-8575FBBCF8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-11113" y="0"/>
            <a:ext cx="9155113" cy="3429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</p:sldLayoutIdLst>
  <p:transition spd="slow">
    <p:fade/>
  </p:transition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1600" kern="1200" cap="small" spc="20">
          <a:solidFill>
            <a:schemeClr val="tx1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8" y="359572"/>
            <a:ext cx="7707313" cy="488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8" y="903688"/>
            <a:ext cx="7707313" cy="37635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41" y="4811319"/>
            <a:ext cx="846137" cy="27265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563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D253D4AA-CB94-40D7-9DB2-A2659751E1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3"/>
            <a:ext cx="457200" cy="5150644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13" dirty="0">
              <a:latin typeface="Arial"/>
            </a:endParaRPr>
          </a:p>
        </p:txBody>
      </p:sp>
      <p:pic>
        <p:nvPicPr>
          <p:cNvPr id="1030" name="Picture 10" title="Stanford University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91" y="4856563"/>
            <a:ext cx="1817687" cy="16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358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</p:sldLayoutIdLst>
  <p:transition spd="slow">
    <p:fade/>
  </p:transition>
  <p:hf sldNum="0" hdr="0" ftr="0" dt="0"/>
  <p:txStyles>
    <p:titleStyle>
      <a:lvl1pPr algn="l" defTabSz="25717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350" kern="1200">
          <a:solidFill>
            <a:schemeClr val="bg2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algn="l" defTabSz="25717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35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25717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35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25717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35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25717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35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257175" algn="l" defTabSz="25717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35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514350" algn="l" defTabSz="25717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35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771525" algn="l" defTabSz="25717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35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028700" algn="l" defTabSz="25717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35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192881" indent="-192881" algn="l" defTabSz="25717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defRPr kern="1200" spc="11">
          <a:solidFill>
            <a:schemeClr val="tx1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marL="162521" indent="-162521" algn="l" defTabSz="25717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2pPr>
      <a:lvl3pPr marL="320576" indent="-126802" algn="l" defTabSz="25717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3pPr>
      <a:lvl4pPr marL="514350" indent="-127695" algn="l" defTabSz="25717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4pPr>
      <a:lvl5pPr marL="708125" indent="-127695" algn="l" defTabSz="25717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5pPr>
      <a:lvl6pPr marL="1414463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F47411-948D-4998-A7C2-C63A979E4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Next-Gen CGRA Architecture</a:t>
            </a:r>
          </a:p>
        </p:txBody>
      </p:sp>
    </p:spTree>
    <p:extLst>
      <p:ext uri="{BB962C8B-B14F-4D97-AF65-F5344CB8AC3E}">
        <p14:creationId xmlns:p14="http://schemas.microsoft.com/office/powerpoint/2010/main" val="1778113840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F4C6-4FF8-4228-BB40-9D4AF7BD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7E82B-6C8F-469C-8661-6B4FE7588B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69411" y="908685"/>
            <a:ext cx="4369856" cy="375904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Clock domain based CGRA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Allow different part of the chips to operate at different frequencies</a:t>
            </a:r>
          </a:p>
          <a:p>
            <a:pPr marL="344488" lvl="2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Power domain based CGRA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Multiple power domains on the chip – Low-voltage, Always-on, Shut-down</a:t>
            </a:r>
          </a:p>
          <a:p>
            <a:pPr marL="344488" lvl="2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DVFS (Dynamic voltage frequency scaling) support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Variable operating voltage &amp; frequency. DVFS can be used for non-timing critical applications</a:t>
            </a:r>
          </a:p>
          <a:p>
            <a:pPr marL="0" lvl="1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3B9FC9-57B8-4FB9-8837-0658C190C1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9" t="4748" r="10964" b="8391"/>
          <a:stretch/>
        </p:blipFill>
        <p:spPr>
          <a:xfrm>
            <a:off x="5325533" y="1256929"/>
            <a:ext cx="3627486" cy="30625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26E7C3-15F0-40C1-B76C-FD88619A4FC6}"/>
              </a:ext>
            </a:extLst>
          </p:cNvPr>
          <p:cNvSpPr txBox="1"/>
          <p:nvPr/>
        </p:nvSpPr>
        <p:spPr>
          <a:xfrm>
            <a:off x="6070714" y="4261698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Power Domain based CGRA</a:t>
            </a:r>
          </a:p>
        </p:txBody>
      </p:sp>
    </p:spTree>
    <p:extLst>
      <p:ext uri="{BB962C8B-B14F-4D97-AF65-F5344CB8AC3E}">
        <p14:creationId xmlns:p14="http://schemas.microsoft.com/office/powerpoint/2010/main" val="2854381099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F4C6-4FF8-4228-BB40-9D4AF7BD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7E82B-6C8F-469C-8661-6B4FE7588B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77594" y="928370"/>
            <a:ext cx="4712736" cy="375904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500" spc="20" dirty="0">
                <a:solidFill>
                  <a:schemeClr val="tx1"/>
                </a:solidFill>
              </a:rPr>
              <a:t>Fast reconfiguration/Run-time reconfigurability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500" dirty="0"/>
              <a:t>Configuration currently takes ~100 JTAG clock cycles per configuration register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500" dirty="0"/>
              <a:t>Ability to swap out applications quickly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500" dirty="0"/>
              <a:t>E.g. mapping different convolution layers in CNN</a:t>
            </a:r>
          </a:p>
          <a:p>
            <a:pPr marL="344488" lvl="2" indent="0">
              <a:buNone/>
            </a:pPr>
            <a:endParaRPr lang="en-US" sz="1500" dirty="0"/>
          </a:p>
          <a:p>
            <a:pPr marL="344488" lvl="2" indent="0">
              <a:buNone/>
            </a:pPr>
            <a:endParaRPr lang="en-US" sz="15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spc="20" dirty="0">
                <a:solidFill>
                  <a:schemeClr val="tx1"/>
                </a:solidFill>
              </a:rPr>
              <a:t>CGRA Hardware Virtualization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500" dirty="0"/>
              <a:t>Resource re-use when application size is bigger than available hardware resources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500" dirty="0"/>
              <a:t>Multi-rate support for different applications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500" dirty="0"/>
              <a:t>State machine based design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A3A5C4-FCE7-4558-88FE-F18BFFBCDA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3" t="6977" r="2773" b="6212"/>
          <a:stretch/>
        </p:blipFill>
        <p:spPr>
          <a:xfrm>
            <a:off x="5672666" y="2819652"/>
            <a:ext cx="3412067" cy="1730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222AEA-A726-4D2B-A351-01BDCC2DED84}"/>
              </a:ext>
            </a:extLst>
          </p:cNvPr>
          <p:cNvSpPr txBox="1"/>
          <p:nvPr/>
        </p:nvSpPr>
        <p:spPr>
          <a:xfrm>
            <a:off x="6455129" y="4550128"/>
            <a:ext cx="2034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Resource sharing in CGRA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80A956-FEEB-4E00-8767-8FDAFB2617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32" t="4062" r="3682" b="6644"/>
          <a:stretch/>
        </p:blipFill>
        <p:spPr>
          <a:xfrm>
            <a:off x="6267660" y="363686"/>
            <a:ext cx="2388978" cy="20404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46707-2247-403A-93BA-F61D4FB7D535}"/>
              </a:ext>
            </a:extLst>
          </p:cNvPr>
          <p:cNvSpPr txBox="1"/>
          <p:nvPr/>
        </p:nvSpPr>
        <p:spPr>
          <a:xfrm>
            <a:off x="5668413" y="2404153"/>
            <a:ext cx="3416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Representative fast-reconfiguration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3589547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E44C19-FB50-40AD-B3BE-60764A188A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5" t="2469" r="12592" b="8864"/>
          <a:stretch/>
        </p:blipFill>
        <p:spPr>
          <a:xfrm>
            <a:off x="5483745" y="1538099"/>
            <a:ext cx="3172893" cy="2778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C20A65-503B-4083-9BC3-1459080CC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7" y="258286"/>
            <a:ext cx="7707862" cy="488024"/>
          </a:xfrm>
        </p:spPr>
        <p:txBody>
          <a:bodyPr/>
          <a:lstStyle/>
          <a:p>
            <a:r>
              <a:rPr lang="en-US" dirty="0"/>
              <a:t>PE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7E1E7-B36E-42E1-A171-A4309427D6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8677" y="847565"/>
            <a:ext cx="4835523" cy="4234815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Analyze the target applications to find frequently occurring common patterns/compute kernels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 compute density for PEs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Current version uses 2 input-PE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3-input based PE design</a:t>
            </a:r>
          </a:p>
          <a:p>
            <a:pPr lvl="3"/>
            <a:r>
              <a:rPr lang="en-US" dirty="0"/>
              <a:t>Absolute difference addition, FMA</a:t>
            </a:r>
          </a:p>
          <a:p>
            <a:pPr marL="687387" lvl="3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 new operations – division, modulo, saturation etc. </a:t>
            </a:r>
          </a:p>
          <a:p>
            <a:pPr marL="687387" lvl="3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Super-PE architecture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Multi-precision handling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Virtualization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pc="20" dirty="0">
                <a:solidFill>
                  <a:schemeClr val="tx1"/>
                </a:solidFill>
              </a:rPr>
              <a:t>Homogeneous vs Heterogeneous PE tiles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500" dirty="0"/>
              <a:t>All PEs do not need to support all the functionalities – Improve compute density E.g. LUTs, register files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B85AF-A30F-4C8C-AE54-71128D7984EE}"/>
              </a:ext>
            </a:extLst>
          </p:cNvPr>
          <p:cNvSpPr txBox="1"/>
          <p:nvPr/>
        </p:nvSpPr>
        <p:spPr>
          <a:xfrm>
            <a:off x="6599207" y="4333849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PE Clustering</a:t>
            </a:r>
          </a:p>
        </p:txBody>
      </p:sp>
    </p:spTree>
    <p:extLst>
      <p:ext uri="{BB962C8B-B14F-4D97-AF65-F5344CB8AC3E}">
        <p14:creationId xmlns:p14="http://schemas.microsoft.com/office/powerpoint/2010/main" val="695341069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05AE-5514-4E7F-8EBB-B8C5F9A8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56E4F-B8B4-4433-924F-993B6525A7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4175123" cy="3759042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Dual ported memory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Flexible and simpler design compared to single-ported SRAM and additional logic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Enable irregular access patterns</a:t>
            </a:r>
          </a:p>
          <a:p>
            <a:pPr marL="344488" lvl="2" indent="0">
              <a:buNone/>
            </a:pP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spc="20" dirty="0">
                <a:solidFill>
                  <a:schemeClr val="tx1"/>
                </a:solidFill>
              </a:rPr>
              <a:t>Double buffering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Supply operands out of one buffer while performing LD/ST operations on the other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A</a:t>
            </a:r>
            <a:r>
              <a:rPr lang="en-US" sz="1600" dirty="0">
                <a:solidFill>
                  <a:srgbClr val="595959"/>
                </a:solidFill>
                <a:cs typeface="+mn-cs"/>
              </a:rPr>
              <a:t>llow hardware to overlap computation and memory loads </a:t>
            </a:r>
          </a:p>
          <a:p>
            <a:pPr marL="344488" lvl="2" indent="0">
              <a:buNone/>
            </a:pPr>
            <a:endParaRPr lang="en-US" sz="1600" dirty="0">
              <a:solidFill>
                <a:srgbClr val="595959"/>
              </a:solidFill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spc="20" dirty="0">
                <a:solidFill>
                  <a:schemeClr val="tx1"/>
                </a:solidFill>
              </a:rPr>
              <a:t>Memory hierarchies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Optimize data locality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1600" spc="2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spc="20" dirty="0">
                <a:solidFill>
                  <a:schemeClr val="tx1"/>
                </a:solidFill>
              </a:rPr>
              <a:t>DMA Engine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Mem-tile to Mem-tile copying or moving of data within memory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595959"/>
              </a:solidFill>
              <a:cs typeface="+mn-cs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C:\Users\ankitan\AppData\Local\Temp\msohtmlclip1\01\clip_image001.png">
            <a:extLst>
              <a:ext uri="{FF2B5EF4-FFF2-40B4-BE49-F238E27FC236}">
                <a16:creationId xmlns:a16="http://schemas.microsoft.com/office/drawing/2014/main" id="{B237AB3F-0721-4C25-B71F-39AF284B5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865" y="1207819"/>
            <a:ext cx="2230438" cy="255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DBE22D-5F25-4D23-82BE-6DE7B2E965D6}"/>
              </a:ext>
            </a:extLst>
          </p:cNvPr>
          <p:cNvSpPr txBox="1"/>
          <p:nvPr/>
        </p:nvSpPr>
        <p:spPr>
          <a:xfrm>
            <a:off x="5887585" y="3854883"/>
            <a:ext cx="27045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Architecture template with double buffer </a:t>
            </a:r>
          </a:p>
          <a:p>
            <a:pPr algn="ctr"/>
            <a:r>
              <a:rPr lang="en-US" sz="1100" dirty="0"/>
              <a:t>&amp; memory hierarchy</a:t>
            </a:r>
          </a:p>
        </p:txBody>
      </p:sp>
    </p:spTree>
    <p:extLst>
      <p:ext uri="{BB962C8B-B14F-4D97-AF65-F5344CB8AC3E}">
        <p14:creationId xmlns:p14="http://schemas.microsoft.com/office/powerpoint/2010/main" val="2751213188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D10B-695E-4286-A80A-AB71EBF2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CGRA Connectivity/Routing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28744-5B60-4EFB-94C0-79000EDC3EC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50" dirty="0"/>
              <a:t>Explore dataflows/customized connectivity patterns for a class of applications</a:t>
            </a:r>
          </a:p>
          <a:p>
            <a:pPr marL="0" indent="0"/>
            <a:endParaRPr lang="en-US" sz="165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650" spc="20" dirty="0">
                <a:solidFill>
                  <a:schemeClr val="tx1"/>
                </a:solidFill>
              </a:rPr>
              <a:t>Interconnect architecture exploration</a:t>
            </a:r>
          </a:p>
          <a:p>
            <a:pPr marL="623888" lvl="2" indent="-342900">
              <a:buFont typeface="Arial" panose="020B0604020202020204" pitchFamily="34" charset="0"/>
              <a:buChar char="•"/>
            </a:pPr>
            <a:r>
              <a:rPr lang="en-US" sz="1650" dirty="0"/>
              <a:t>Trade-offs between flexibility, fanouts and different topologies</a:t>
            </a:r>
          </a:p>
          <a:p>
            <a:pPr marL="280988" lvl="2" indent="0">
              <a:buNone/>
            </a:pPr>
            <a:endParaRPr lang="en-US" sz="165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50" dirty="0"/>
              <a:t>Routing Profile Extraction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50" dirty="0"/>
              <a:t>List of key switchbox parameters needed for P&amp;R to better evaluate metrics like IO utilization, wirelength length stats, routing density etc. </a:t>
            </a:r>
          </a:p>
          <a:p>
            <a:pPr marL="344488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71054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U_Preso_16x9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SU_Preso_4x3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SU_Preso_16x9_v7</Template>
  <TotalTime>4341</TotalTime>
  <Words>337</Words>
  <Application>Microsoft Office PowerPoint</Application>
  <PresentationFormat>On-screen Show (16:9)</PresentationFormat>
  <Paragraphs>68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MS PGothic</vt:lpstr>
      <vt:lpstr>MS PGothic</vt:lpstr>
      <vt:lpstr>Arial</vt:lpstr>
      <vt:lpstr>Calibri</vt:lpstr>
      <vt:lpstr>Source Sans Pro</vt:lpstr>
      <vt:lpstr>Source Sans Pro Semibold</vt:lpstr>
      <vt:lpstr>Wingdings</vt:lpstr>
      <vt:lpstr>SU_Preso_16x9_v6</vt:lpstr>
      <vt:lpstr>SU_Template_TopBar</vt:lpstr>
      <vt:lpstr>SU_Preso_4x3_v6</vt:lpstr>
      <vt:lpstr>Next-Gen CGRA Architecture</vt:lpstr>
      <vt:lpstr>System Architecture (1/2)</vt:lpstr>
      <vt:lpstr>System Architecture (2/2)</vt:lpstr>
      <vt:lpstr>PE Architecture </vt:lpstr>
      <vt:lpstr>Memory Architecture</vt:lpstr>
      <vt:lpstr>CGRA Connectivity/Routing</vt:lpstr>
    </vt:vector>
  </TitlesOfParts>
  <Company>Stanford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Guidelines</dc:title>
  <dc:creator>Nikhil Bhagdikar</dc:creator>
  <dc:description>2012 PowerPoint template redesign</dc:description>
  <cp:lastModifiedBy>Ankita Nayak</cp:lastModifiedBy>
  <cp:revision>130</cp:revision>
  <dcterms:created xsi:type="dcterms:W3CDTF">2016-10-20T18:43:09Z</dcterms:created>
  <dcterms:modified xsi:type="dcterms:W3CDTF">2018-06-21T22:26:34Z</dcterms:modified>
</cp:coreProperties>
</file>