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1"/>
  </p:notesMasterIdLst>
  <p:handoutMasterIdLst>
    <p:handoutMasterId r:id="rId12"/>
  </p:handoutMasterIdLst>
  <p:sldIdLst>
    <p:sldId id="312" r:id="rId3"/>
    <p:sldId id="313" r:id="rId4"/>
    <p:sldId id="314" r:id="rId5"/>
    <p:sldId id="315" r:id="rId6"/>
    <p:sldId id="256" r:id="rId7"/>
    <p:sldId id="276" r:id="rId8"/>
    <p:sldId id="272" r:id="rId9"/>
    <p:sldId id="274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Tapeout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A7-44D1-9E05-C0BD530C6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A7-44D1-9E05-C0BD530C6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A7-44D1-9E05-C0BD530C6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A7-44D1-9E05-C0BD530C67F8}"/>
              </c:ext>
            </c:extLst>
          </c:dPt>
          <c:dLbls>
            <c:dLbl>
              <c:idx val="0"/>
              <c:layout>
                <c:manualLayout>
                  <c:x val="-0.19191429457425394"/>
                  <c:y val="0.175009249120866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251237822577793"/>
                      <c:h val="0.110285489530742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1A7-44D1-9E05-C0BD530C67F8}"/>
                </c:ext>
              </c:extLst>
            </c:dLbl>
            <c:dLbl>
              <c:idx val="1"/>
              <c:layout>
                <c:manualLayout>
                  <c:x val="-0.17230638952196153"/>
                  <c:y val="-6.22914276531897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EDA</a:t>
                    </a:r>
                  </a:p>
                  <a:p>
                    <a:pPr>
                      <a:defRPr sz="1400">
                        <a:solidFill>
                          <a:schemeClr val="tx1"/>
                        </a:solidFill>
                      </a:defRPr>
                    </a:pPr>
                    <a:r>
                      <a:rPr lang="en-US" dirty="0" err="1">
                        <a:solidFill>
                          <a:schemeClr val="tx1"/>
                        </a:solidFill>
                      </a:rPr>
                      <a:t>Bringup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A7-44D1-9E05-C0BD530C67F8}"/>
                </c:ext>
              </c:extLst>
            </c:dLbl>
            <c:dLbl>
              <c:idx val="2"/>
              <c:layout>
                <c:manualLayout>
                  <c:x val="-7.8554528184180836E-2"/>
                  <c:y val="-0.180941766040217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7472035794179"/>
                      <c:h val="0.110285489530742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1A7-44D1-9E05-C0BD530C67F8}"/>
                </c:ext>
              </c:extLst>
            </c:dLbl>
            <c:dLbl>
              <c:idx val="3"/>
              <c:layout>
                <c:manualLayout>
                  <c:x val="0.16669280655601848"/>
                  <c:y val="0.114200833915685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880140035298799"/>
                      <c:h val="0.122417486630816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1A7-44D1-9E05-C0BD530C67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Sheet1!$G$12:$G$15</c:f>
              <c:strCache>
                <c:ptCount val="4"/>
                <c:pt idx="0">
                  <c:v>Technology Bringup</c:v>
                </c:pt>
                <c:pt idx="1">
                  <c:v>Flow Bringup</c:v>
                </c:pt>
                <c:pt idx="2">
                  <c:v>Design Bringup</c:v>
                </c:pt>
                <c:pt idx="3">
                  <c:v>DRC/LVS/Finishing Iterations</c:v>
                </c:pt>
              </c:strCache>
            </c:strRef>
          </c:cat>
          <c:val>
            <c:numRef>
              <c:f>Sheet1!$H$12:$H$15</c:f>
              <c:numCache>
                <c:formatCode>General</c:formatCode>
                <c:ptCount val="4"/>
                <c:pt idx="0">
                  <c:v>25</c:v>
                </c:pt>
                <c:pt idx="1">
                  <c:v>10</c:v>
                </c:pt>
                <c:pt idx="2">
                  <c:v>25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A7-44D1-9E05-C0BD530C67F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94BEDB5-EB35-4159-B11A-4B4DED399F40}" type="datetimeFigureOut">
              <a:rPr lang="en-US" altLang="en-US"/>
              <a:pPr/>
              <a:t>6/21/2018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BEA0B7A-3B3C-4F73-A5A2-0A04366982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C3B15C3-BFF5-4E21-8F99-1D5C1CE4E780}" type="datetimeFigureOut">
              <a:rPr lang="en-US" altLang="en-US"/>
              <a:pPr/>
              <a:t>6/21/2018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FDADC1-4453-48E3-939F-60763B41C6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79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38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8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57279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2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EF41707-9C31-49C2-9AAD-C5C764DDA4F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547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26873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2020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354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8410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78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2436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6C91894-6E43-4CE6-BA3C-83534D75C0DD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1327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872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54403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951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DE9C-E07C-4121-B9F3-F4A95CB1A294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EFC-5098-4C3B-B039-9193081F9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2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9D76CFC-87D3-42CE-8441-1DFBDD95F0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9" r:id="rId9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C1B5176E-B7B6-4E8F-A30A-8575FBBCF8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980682" y="2366324"/>
            <a:ext cx="934982" cy="930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PTILE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68573" y="2353966"/>
            <a:ext cx="1105928" cy="930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MTILE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51191" y="2356022"/>
            <a:ext cx="1023550" cy="930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PTILE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6562" y="1423087"/>
            <a:ext cx="934982" cy="930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PTILE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64453" y="1410729"/>
            <a:ext cx="1105928" cy="930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MTILE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47071" y="1412785"/>
            <a:ext cx="1023550" cy="930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PTILE</a:t>
            </a:r>
          </a:p>
        </p:txBody>
      </p:sp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605077" y="4722"/>
            <a:ext cx="7707313" cy="488950"/>
          </a:xfrm>
        </p:spPr>
        <p:txBody>
          <a:bodyPr/>
          <a:lstStyle/>
          <a:p>
            <a:pPr lvl="1"/>
            <a:r>
              <a:rPr lang="en-US" altLang="en-US" dirty="0">
                <a:latin typeface="Arial" panose="020B0604020202020204" pitchFamily="34" charset="0"/>
              </a:rPr>
              <a:t>CGRA Architecture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47071" y="1227435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00618" y="1227435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66520" y="1227435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20066" y="1227435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99936" y="1412786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99936" y="1466333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99936" y="1526057"/>
            <a:ext cx="36576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93758" y="1577546"/>
            <a:ext cx="36576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0621" y="1225379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4168" y="1225379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90070" y="1225379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3616" y="1225379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70381" y="1225377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23928" y="1225377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9830" y="1225377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43376" y="1225377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34207" y="1206841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7754" y="1206841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53656" y="1206841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07202" y="1206841"/>
            <a:ext cx="0" cy="2286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73164" y="2343663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73164" y="2397210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73164" y="2456934"/>
            <a:ext cx="36576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66986" y="2508423"/>
            <a:ext cx="36576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66990" y="3208632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66990" y="3262179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66990" y="3321903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60812" y="3373392"/>
            <a:ext cx="36576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754399" y="4020061"/>
            <a:ext cx="358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88505" y="381754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 bus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5420183" y="4011826"/>
            <a:ext cx="35834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54289" y="380930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bit bus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05882" y="1386016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41787" y="1390139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929182" y="1377780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99193" y="1390141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803825" y="2316889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839730" y="2321012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927125" y="2308653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97136" y="2321014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810002" y="3188039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845907" y="3192162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933302" y="3179803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903313" y="3192164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22359" y="4328981"/>
            <a:ext cx="232719" cy="2224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88504" y="421845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box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803825" y="1721699"/>
            <a:ext cx="251253" cy="80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88505" y="1365424"/>
            <a:ext cx="72521" cy="234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01769" y="1861743"/>
            <a:ext cx="251253" cy="80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28547" y="1369549"/>
            <a:ext cx="72521" cy="2347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37989" y="4349573"/>
            <a:ext cx="251253" cy="80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54289" y="41855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 CB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537989" y="4610098"/>
            <a:ext cx="251253" cy="80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39878" y="444911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 bit CB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036AF-A5F5-41A6-BCDC-5A679351763D}"/>
              </a:ext>
            </a:extLst>
          </p:cNvPr>
          <p:cNvSpPr/>
          <p:nvPr/>
        </p:nvSpPr>
        <p:spPr>
          <a:xfrm>
            <a:off x="1124441" y="2032692"/>
            <a:ext cx="467505" cy="930877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</a:t>
            </a:r>
          </a:p>
          <a:p>
            <a:pPr algn="ctr"/>
            <a:r>
              <a:rPr lang="en-US" sz="1200" dirty="0"/>
              <a:t>T</a:t>
            </a:r>
          </a:p>
          <a:p>
            <a:pPr algn="ctr"/>
            <a:r>
              <a:rPr lang="en-US" sz="1200" dirty="0"/>
              <a:t>A</a:t>
            </a:r>
          </a:p>
          <a:p>
            <a:pPr algn="ctr"/>
            <a:r>
              <a:rPr lang="en-US" sz="1200" dirty="0"/>
              <a:t>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90B97D-FA51-44A9-9296-1C759A493114}"/>
              </a:ext>
            </a:extLst>
          </p:cNvPr>
          <p:cNvSpPr/>
          <p:nvPr/>
        </p:nvSpPr>
        <p:spPr>
          <a:xfrm>
            <a:off x="1593994" y="2038016"/>
            <a:ext cx="957668" cy="925551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795448-784B-4BFD-B266-6718ACEA0146}"/>
              </a:ext>
            </a:extLst>
          </p:cNvPr>
          <p:cNvCxnSpPr/>
          <p:nvPr/>
        </p:nvCxnSpPr>
        <p:spPr>
          <a:xfrm>
            <a:off x="840259" y="2502243"/>
            <a:ext cx="290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F30028-EFCA-4AB5-A94B-6915B159F7EE}"/>
              </a:ext>
            </a:extLst>
          </p:cNvPr>
          <p:cNvSpPr txBox="1"/>
          <p:nvPr/>
        </p:nvSpPr>
        <p:spPr>
          <a:xfrm>
            <a:off x="653854" y="218727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Host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260305-8539-4217-9613-B6D5282FAB73}"/>
              </a:ext>
            </a:extLst>
          </p:cNvPr>
          <p:cNvCxnSpPr/>
          <p:nvPr/>
        </p:nvCxnSpPr>
        <p:spPr>
          <a:xfrm>
            <a:off x="2557833" y="2502243"/>
            <a:ext cx="290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0132A55-599C-497A-AF5F-50940D3E35DA}"/>
              </a:ext>
            </a:extLst>
          </p:cNvPr>
          <p:cNvSpPr txBox="1"/>
          <p:nvPr/>
        </p:nvSpPr>
        <p:spPr>
          <a:xfrm>
            <a:off x="2503236" y="2187274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CGRA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89" grpId="0" animBg="1"/>
      <p:bldP spid="103" grpId="0" animBg="1"/>
      <p:bldP spid="106" grpId="0" animBg="1"/>
      <p:bldP spid="107" grpId="0" animBg="1"/>
      <p:bldP spid="108" grpId="0" animBg="1"/>
      <p:bldP spid="109" grpId="0"/>
      <p:bldP spid="110" grpId="0" animBg="1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A4F-1F94-495C-B760-73385BC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8" y="6692"/>
            <a:ext cx="7707862" cy="488024"/>
          </a:xfrm>
        </p:spPr>
        <p:txBody>
          <a:bodyPr/>
          <a:lstStyle/>
          <a:p>
            <a:r>
              <a:rPr lang="en-US" dirty="0"/>
              <a:t>CGRA Specifications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2D2A3-FCF2-449A-A3FE-072876715B8F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571999" y="871129"/>
            <a:ext cx="4399005" cy="418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TSMC 16nm FFC PODE 10 ML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5mm x 5mm ; Flip Chip ; PIO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16x16 CGRA grid (192 PE : 64 Mem)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64 programmable IOs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Tile addressable JTAG configuration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2KB per tile, 128KB total on-chip memory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Single, always-on, power domain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Uni-clock architecture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Four 1-bit programmable global signals</a:t>
            </a:r>
          </a:p>
          <a:p>
            <a:pPr marL="0" indent="0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7E592-340F-442C-9CEC-04135373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3" y="908050"/>
            <a:ext cx="3854716" cy="3759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84005-8FB9-43FA-B892-B6A411277013}"/>
              </a:ext>
            </a:extLst>
          </p:cNvPr>
          <p:cNvSpPr txBox="1"/>
          <p:nvPr/>
        </p:nvSpPr>
        <p:spPr>
          <a:xfrm>
            <a:off x="1450236" y="4717945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CGRA Final Layout</a:t>
            </a:r>
          </a:p>
        </p:txBody>
      </p:sp>
    </p:spTree>
    <p:extLst>
      <p:ext uri="{BB962C8B-B14F-4D97-AF65-F5344CB8AC3E}">
        <p14:creationId xmlns:p14="http://schemas.microsoft.com/office/powerpoint/2010/main" val="32720701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A4F-1F94-495C-B760-73385BC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8" y="6692"/>
            <a:ext cx="7707862" cy="488024"/>
          </a:xfrm>
        </p:spPr>
        <p:txBody>
          <a:bodyPr/>
          <a:lstStyle/>
          <a:p>
            <a:r>
              <a:rPr lang="en-US" dirty="0"/>
              <a:t>Automating Physical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2D2A3-FCF2-449A-A3FE-072876715B8F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127157" y="698135"/>
            <a:ext cx="4744993" cy="430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Eight weeks from RTL to </a:t>
            </a:r>
            <a:r>
              <a:rPr lang="en-US" sz="1600" dirty="0" err="1"/>
              <a:t>Tapeout</a:t>
            </a:r>
            <a:endParaRPr 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Significant effort spent in getting a DRC clean PAD ring and core area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PnR</a:t>
            </a:r>
            <a:r>
              <a:rPr lang="en-US" sz="1600" dirty="0"/>
              <a:t> challenges when routing global signals across a die with non-boundary tile macros and long narrow channels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Regular grid structure can be exploited to simplify </a:t>
            </a:r>
            <a:r>
              <a:rPr lang="en-US" sz="1600" dirty="0" err="1"/>
              <a:t>PnR</a:t>
            </a:r>
            <a:endParaRPr 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CGRA Verilog generator can also generate collateral for directing the </a:t>
            </a:r>
            <a:r>
              <a:rPr lang="en-US" sz="1600" dirty="0" err="1"/>
              <a:t>PnR</a:t>
            </a:r>
            <a:r>
              <a:rPr lang="en-US" sz="1600" dirty="0"/>
              <a:t> tool (UPF/CTS/etc.)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2D09D5A-D829-46C6-956E-FAD4D0112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139603"/>
              </p:ext>
            </p:extLst>
          </p:nvPr>
        </p:nvGraphicFramePr>
        <p:xfrm>
          <a:off x="102458" y="494716"/>
          <a:ext cx="4469542" cy="428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801751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23758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5984" y="133350"/>
            <a:ext cx="3731903" cy="37147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Innovus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Calibre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Mismatch</a:t>
            </a:r>
            <a:endParaRPr lang="ko-KR" alt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650" y="571500"/>
            <a:ext cx="90662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Arial Narrow" panose="020B0606020202030204" pitchFamily="34" charset="0"/>
              </a:rPr>
              <a:t>There were many issues in recent Tape-out(16nm </a:t>
            </a:r>
            <a:r>
              <a:rPr lang="en-US" altLang="ko-KR" sz="2100" dirty="0" err="1">
                <a:latin typeface="Arial Narrow" panose="020B0606020202030204" pitchFamily="34" charset="0"/>
              </a:rPr>
              <a:t>FinFET</a:t>
            </a:r>
            <a:r>
              <a:rPr lang="en-US" altLang="ko-KR" sz="2100" dirty="0">
                <a:latin typeface="Arial Narrow" panose="020B0606020202030204" pitchFamily="34" charset="0"/>
              </a:rPr>
              <a:t>) when running Full-Chip DRC </a:t>
            </a:r>
            <a:endParaRPr lang="ko-KR" altLang="en-US" sz="21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650" y="917749"/>
            <a:ext cx="5263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Arial Narrow" panose="020B0606020202030204" pitchFamily="34" charset="0"/>
              </a:rPr>
              <a:t>All these errors </a:t>
            </a:r>
            <a:r>
              <a:rPr lang="en-US" altLang="ko-KR" sz="2100" b="1" i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couldn’t be detected in </a:t>
            </a:r>
            <a:r>
              <a:rPr lang="en-US" altLang="ko-KR" sz="2100" b="1" i="1" u="sng" dirty="0" err="1">
                <a:solidFill>
                  <a:srgbClr val="FF0000"/>
                </a:solidFill>
                <a:latin typeface="Arial Narrow" panose="020B0606020202030204" pitchFamily="34" charset="0"/>
              </a:rPr>
              <a:t>Innovus</a:t>
            </a:r>
            <a:endParaRPr lang="ko-KR" altLang="en-US" sz="2100" b="1" i="1" u="sng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938" y="1263997"/>
            <a:ext cx="13744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Arial Narrow" panose="020B0606020202030204" pitchFamily="34" charset="0"/>
              </a:rPr>
              <a:t>Examples</a:t>
            </a:r>
            <a:endParaRPr lang="ko-KR" altLang="en-US" sz="21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402" y="1607078"/>
            <a:ext cx="305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1) FIN / OD off-grid error ( &gt; # 1M)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55" y="1978266"/>
            <a:ext cx="3140511" cy="31525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74" y="1978266"/>
            <a:ext cx="3340157" cy="31525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33426" y="1619548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2) Pin off-grid error ( ~ #100)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5984" y="133350"/>
            <a:ext cx="3731903" cy="37147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Innovus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Calibre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Mismatch</a:t>
            </a:r>
            <a:endParaRPr lang="ko-KR" alt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984" y="52711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3) Metal spacing errors (~ #200)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15" y="3057094"/>
            <a:ext cx="2710536" cy="20118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5" y="3057094"/>
            <a:ext cx="2880812" cy="20118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86" y="848427"/>
            <a:ext cx="2880812" cy="2075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194" y="821532"/>
            <a:ext cx="2702921" cy="21025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194" y="3057094"/>
            <a:ext cx="2702921" cy="20118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44528" r="4738"/>
          <a:stretch/>
        </p:blipFill>
        <p:spPr>
          <a:xfrm>
            <a:off x="6298605" y="848426"/>
            <a:ext cx="2712047" cy="20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5984" y="133350"/>
            <a:ext cx="3731903" cy="37147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Innovus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Calibre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Mismatch</a:t>
            </a:r>
            <a:endParaRPr lang="ko-KR" alt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46" y="527117"/>
            <a:ext cx="406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4) Bumps are not connected to PADs (~ #150)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5321" y="504825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5) Power shortage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482" y="822499"/>
            <a:ext cx="2008354" cy="199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60" y="822499"/>
            <a:ext cx="1994143" cy="200438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8646" y="844791"/>
            <a:ext cx="2878275" cy="1695012"/>
            <a:chOff x="-5757862" y="-1745456"/>
            <a:chExt cx="5012334" cy="384651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757862" y="-1745456"/>
              <a:ext cx="4665142" cy="384651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-5365673" y="1123400"/>
              <a:ext cx="1415863" cy="83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bump</a:t>
              </a:r>
              <a:endPara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781744" y="-1576399"/>
              <a:ext cx="1036216" cy="83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endParaRPr lang="ko-KR" alt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-1484226" y="-901508"/>
              <a:ext cx="297518" cy="2887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>
              <a:off x="-2352040" y="-757129"/>
              <a:ext cx="8678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-3679417" y="-1029749"/>
              <a:ext cx="1706181" cy="83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no via8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7746" y="252233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6) Cell misplacements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07" y="2865360"/>
            <a:ext cx="2582466" cy="22781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15665" y="31676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endParaRPr lang="ko-KR" altLang="en-US" sz="105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8366" y="40358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  <a:endParaRPr lang="ko-KR" altLang="en-US" sz="105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30" idx="1"/>
            <a:endCxn id="24" idx="3"/>
          </p:cNvCxnSpPr>
          <p:nvPr/>
        </p:nvCxnSpPr>
        <p:spPr>
          <a:xfrm flipH="1">
            <a:off x="3152473" y="3601116"/>
            <a:ext cx="2845430" cy="403314"/>
          </a:xfrm>
          <a:prstGeom prst="straightConnector1">
            <a:avLst/>
          </a:prstGeom>
          <a:ln w="635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627444" y="2869422"/>
            <a:ext cx="5278616" cy="2274078"/>
            <a:chOff x="4836591" y="3825896"/>
            <a:chExt cx="7038154" cy="303210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591" y="3825896"/>
              <a:ext cx="6870293" cy="303210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7997204" y="4442426"/>
              <a:ext cx="1838425" cy="718123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08374" y="4328817"/>
              <a:ext cx="8959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filler</a:t>
              </a:r>
              <a:endParaRPr lang="ko-KR" altLang="en-US" sz="82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978773" y="4328817"/>
              <a:ext cx="8959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filler</a:t>
              </a:r>
              <a:endParaRPr lang="ko-KR" altLang="en-US" sz="82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90908" y="5228339"/>
              <a:ext cx="8959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filler</a:t>
              </a:r>
              <a:endParaRPr lang="ko-KR" altLang="en-US" sz="82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843308" y="6127861"/>
              <a:ext cx="8959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filler</a:t>
              </a:r>
              <a:endParaRPr lang="ko-KR" altLang="en-US" sz="82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50132" y="6127861"/>
              <a:ext cx="8959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filler</a:t>
              </a:r>
              <a:endParaRPr lang="ko-KR" altLang="en-US" sz="82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7466" y="5197967"/>
              <a:ext cx="8959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filler</a:t>
              </a:r>
              <a:endParaRPr lang="ko-KR" altLang="en-US" sz="82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82395" y="5189781"/>
              <a:ext cx="11353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decap</a:t>
              </a:r>
              <a:endParaRPr lang="ko-KR" altLang="en-US" sz="825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8423" y="5171056"/>
              <a:ext cx="1182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boundary</a:t>
              </a:r>
              <a:endParaRPr lang="ko-KR" altLang="en-US" sz="788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88423" y="4749714"/>
              <a:ext cx="1117614" cy="107944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31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5984" y="133350"/>
            <a:ext cx="3731903" cy="37147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Innovus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altLang="ko-K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Calibre</a:t>
            </a: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 Mismatch</a:t>
            </a:r>
            <a:endParaRPr lang="ko-KR" alt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453" y="574742"/>
            <a:ext cx="478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7) Voltage dependent metal spacing / ESD  ( &gt; #300M)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51632" y="920991"/>
            <a:ext cx="4083260" cy="2603259"/>
            <a:chOff x="775893" y="1169932"/>
            <a:chExt cx="5030860" cy="31344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893" y="1169932"/>
              <a:ext cx="5030860" cy="3134462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3001127" y="1842610"/>
              <a:ext cx="580392" cy="504349"/>
              <a:chOff x="6117432" y="1850231"/>
              <a:chExt cx="271462" cy="26193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6117432" y="1869281"/>
                <a:ext cx="271462" cy="22621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6143625" y="1850231"/>
                <a:ext cx="219076" cy="26193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4246994" y="1066884"/>
            <a:ext cx="4837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 Absence of back-to-back diode between two grounds causes </a:t>
            </a:r>
            <a:r>
              <a:rPr lang="en-US" altLang="ko-KR" b="1" i="1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ESD errors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and </a:t>
            </a:r>
            <a:r>
              <a:rPr lang="en-US" altLang="ko-KR" b="1" i="1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voltage dependent metal spacing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errors</a:t>
            </a:r>
            <a:endParaRPr lang="ko-KR" altLang="en-US" sz="1500" dirty="0">
              <a:latin typeface="Arial Narrow" panose="020B0606020202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90" y="1831823"/>
            <a:ext cx="2872849" cy="182773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51632" y="4069115"/>
            <a:ext cx="7586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2100" dirty="0" err="1">
                <a:latin typeface="Arial Narrow" panose="020B0606020202030204" pitchFamily="34" charset="0"/>
              </a:rPr>
              <a:t>Innovus</a:t>
            </a:r>
            <a:r>
              <a:rPr lang="en-US" altLang="ko-KR" sz="2100" dirty="0">
                <a:latin typeface="Arial Narrow" panose="020B0606020202030204" pitchFamily="34" charset="0"/>
              </a:rPr>
              <a:t> cannot detect all DRC errors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2100" dirty="0">
                <a:latin typeface="Arial Narrow" panose="020B0606020202030204" pitchFamily="34" charset="0"/>
              </a:rPr>
              <a:t>More than 3 weeks are taken to fix these errors by manual layout revision</a:t>
            </a:r>
          </a:p>
        </p:txBody>
      </p:sp>
    </p:spTree>
    <p:extLst>
      <p:ext uri="{BB962C8B-B14F-4D97-AF65-F5344CB8AC3E}">
        <p14:creationId xmlns:p14="http://schemas.microsoft.com/office/powerpoint/2010/main" val="1856966688"/>
      </p:ext>
    </p:extLst>
  </p:cSld>
  <p:clrMapOvr>
    <a:masterClrMapping/>
  </p:clrMapOvr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168</TotalTime>
  <Words>321</Words>
  <Application>Microsoft Office PowerPoint</Application>
  <PresentationFormat>On-screen Show (16:9)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MS PGothic</vt:lpstr>
      <vt:lpstr>Arial</vt:lpstr>
      <vt:lpstr>Arial Narrow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CGRA Architecture </vt:lpstr>
      <vt:lpstr>CGRA Specifications</vt:lpstr>
      <vt:lpstr>Automating Physical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Nikhil Bhagdikar</dc:creator>
  <dc:description>2012 PowerPoint template redesign</dc:description>
  <cp:lastModifiedBy>Nikhil Bhagdikar</cp:lastModifiedBy>
  <cp:revision>32</cp:revision>
  <dcterms:created xsi:type="dcterms:W3CDTF">2016-10-20T18:43:09Z</dcterms:created>
  <dcterms:modified xsi:type="dcterms:W3CDTF">2018-06-21T22:22:30Z</dcterms:modified>
</cp:coreProperties>
</file>