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79525" indent="-1422343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760638" indent="-284627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641750" indent="-427020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522862" indent="-5694136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1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200" y="-54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llon/Documents/FlashG_05_2018_speciali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llon/Documents/FlashG_05_2018_speciali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llon/Documents/FlashG_05_2018_speciali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Sheet5!$AK$14</c:f>
              <c:strCache>
                <c:ptCount val="1"/>
                <c:pt idx="0">
                  <c:v>s1 speedup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38100">
                <a:solidFill>
                  <a:srgbClr val="7030A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7030A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Sheet5!$AL$13:$AQ$13</c:f>
              <c:numCache>
                <c:formatCode>General</c:formatCode>
                <c:ptCount val="6"/>
                <c:pt idx="0">
                  <c:v>6.5972222222222224E-2</c:v>
                </c:pt>
                <c:pt idx="1">
                  <c:v>5.5780933062880331E-2</c:v>
                </c:pt>
                <c:pt idx="2">
                  <c:v>0.12964728312678742</c:v>
                </c:pt>
                <c:pt idx="3">
                  <c:v>0.34239130434782611</c:v>
                </c:pt>
                <c:pt idx="4">
                  <c:v>0.12989690721649486</c:v>
                </c:pt>
                <c:pt idx="5">
                  <c:v>0.17921686746987953</c:v>
                </c:pt>
              </c:numCache>
            </c:numRef>
          </c:xVal>
          <c:yVal>
            <c:numRef>
              <c:f>Sheet5!$AL$14:$AQ$14</c:f>
              <c:numCache>
                <c:formatCode>General</c:formatCode>
                <c:ptCount val="6"/>
                <c:pt idx="0">
                  <c:v>9.375</c:v>
                </c:pt>
                <c:pt idx="1">
                  <c:v>6</c:v>
                </c:pt>
                <c:pt idx="2">
                  <c:v>16.3</c:v>
                </c:pt>
                <c:pt idx="3">
                  <c:v>46.333333333333336</c:v>
                </c:pt>
                <c:pt idx="4">
                  <c:v>14.947368421052632</c:v>
                </c:pt>
                <c:pt idx="5">
                  <c:v>23.114285714285714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7C-0846-8063-9DFFCCA0901B}"/>
            </c:ext>
          </c:extLst>
        </c:ser>
        <c:ser>
          <c:idx val="1"/>
          <c:order val="1"/>
          <c:tx>
            <c:strRef>
              <c:f>Sheet5!$AK$15</c:f>
              <c:strCache>
                <c:ptCount val="1"/>
                <c:pt idx="0">
                  <c:v>s2 speedup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Sheet5!$AL$13:$AQ$13</c:f>
              <c:numCache>
                <c:formatCode>General</c:formatCode>
                <c:ptCount val="6"/>
                <c:pt idx="0">
                  <c:v>6.5972222222222224E-2</c:v>
                </c:pt>
                <c:pt idx="1">
                  <c:v>5.5780933062880331E-2</c:v>
                </c:pt>
                <c:pt idx="2">
                  <c:v>0.12964728312678742</c:v>
                </c:pt>
                <c:pt idx="3">
                  <c:v>0.34239130434782611</c:v>
                </c:pt>
                <c:pt idx="4">
                  <c:v>0.12989690721649486</c:v>
                </c:pt>
                <c:pt idx="5">
                  <c:v>0.17921686746987953</c:v>
                </c:pt>
              </c:numCache>
            </c:numRef>
          </c:xVal>
          <c:yVal>
            <c:numRef>
              <c:f>Sheet5!$AL$15:$AQ$15</c:f>
              <c:numCache>
                <c:formatCode>General</c:formatCode>
                <c:ptCount val="6"/>
                <c:pt idx="0">
                  <c:v>4.666666666666667</c:v>
                </c:pt>
                <c:pt idx="1">
                  <c:v>3.6666666666666665</c:v>
                </c:pt>
                <c:pt idx="2">
                  <c:v>7.3636363636363633</c:v>
                </c:pt>
                <c:pt idx="3">
                  <c:v>18.029411764705884</c:v>
                </c:pt>
                <c:pt idx="4">
                  <c:v>7.5632183908045976</c:v>
                </c:pt>
                <c:pt idx="5">
                  <c:v>9.9202127659574462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87C-0846-8063-9DFFCCA09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683472"/>
        <c:axId val="189874480"/>
      </c:scatterChart>
      <c:valAx>
        <c:axId val="253683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baseline="0">
                    <a:solidFill>
                      <a:schemeClr val="tx1"/>
                    </a:solidFill>
                  </a:rPr>
                  <a:t>Total Route Length / Datapath Compute Logic Size</a:t>
                </a:r>
              </a:p>
            </c:rich>
          </c:tx>
          <c:layout>
            <c:manualLayout>
              <c:xMode val="edge"/>
              <c:yMode val="edge"/>
              <c:x val="0.21046711495863962"/>
              <c:y val="0.8092478109890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74480"/>
        <c:crosses val="autoZero"/>
        <c:crossBetween val="midCat"/>
      </c:valAx>
      <c:valAx>
        <c:axId val="18987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baseline="0">
                    <a:solidFill>
                      <a:schemeClr val="tx1"/>
                    </a:solidFill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683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8.7360225042905151E-2"/>
          <c:y val="6.8868369770003143E-3"/>
          <c:w val="0.31833178852703936"/>
          <c:h val="0.260609411224032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aseline="0" dirty="0">
                <a:solidFill>
                  <a:schemeClr val="tx1"/>
                </a:solidFill>
              </a:rPr>
              <a:t>Simulation Speed (Hz) of s1, s2, and JIT on 16 x 16 CGRA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Sheet3!$N$33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Sheet3!$O$32:$T$32</c:f>
              <c:strCache>
                <c:ptCount val="6"/>
                <c:pt idx="0">
                  <c:v>conv 2 x 1</c:v>
                </c:pt>
                <c:pt idx="1">
                  <c:v>conv 3 x 1</c:v>
                </c:pt>
                <c:pt idx="2">
                  <c:v>conv 3 x 3</c:v>
                </c:pt>
                <c:pt idx="3">
                  <c:v>add snake</c:v>
                </c:pt>
                <c:pt idx="4">
                  <c:v>add/mem snake</c:v>
                </c:pt>
                <c:pt idx="5">
                  <c:v>harris</c:v>
                </c:pt>
              </c:strCache>
            </c:strRef>
          </c:cat>
          <c:val>
            <c:numRef>
              <c:f>Sheet3!$O$33:$T$33</c:f>
              <c:numCache>
                <c:formatCode>General</c:formatCode>
                <c:ptCount val="6"/>
                <c:pt idx="0">
                  <c:v>13333.333333333334</c:v>
                </c:pt>
                <c:pt idx="1">
                  <c:v>8333.3333333333339</c:v>
                </c:pt>
                <c:pt idx="2">
                  <c:v>3067.4846625766872</c:v>
                </c:pt>
                <c:pt idx="3">
                  <c:v>1798.5611510791366</c:v>
                </c:pt>
                <c:pt idx="4">
                  <c:v>1760.5633802816901</c:v>
                </c:pt>
                <c:pt idx="5">
                  <c:v>412.03131437989288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99-DB42-92E4-84AB15EC7513}"/>
            </c:ext>
          </c:extLst>
        </c:ser>
        <c:ser>
          <c:idx val="1"/>
          <c:order val="1"/>
          <c:tx>
            <c:strRef>
              <c:f>Sheet3!$N$34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Sheet3!$O$32:$T$32</c:f>
              <c:strCache>
                <c:ptCount val="6"/>
                <c:pt idx="0">
                  <c:v>conv 2 x 1</c:v>
                </c:pt>
                <c:pt idx="1">
                  <c:v>conv 3 x 1</c:v>
                </c:pt>
                <c:pt idx="2">
                  <c:v>conv 3 x 3</c:v>
                </c:pt>
                <c:pt idx="3">
                  <c:v>add snake</c:v>
                </c:pt>
                <c:pt idx="4">
                  <c:v>add/mem snake</c:v>
                </c:pt>
                <c:pt idx="5">
                  <c:v>harris</c:v>
                </c:pt>
              </c:strCache>
            </c:strRef>
          </c:cat>
          <c:val>
            <c:numRef>
              <c:f>Sheet3!$O$34:$T$34</c:f>
              <c:numCache>
                <c:formatCode>General</c:formatCode>
                <c:ptCount val="6"/>
                <c:pt idx="0">
                  <c:v>11904.761904761905</c:v>
                </c:pt>
                <c:pt idx="1">
                  <c:v>8264.4628099173551</c:v>
                </c:pt>
                <c:pt idx="2">
                  <c:v>3086.4197530864199</c:v>
                </c:pt>
                <c:pt idx="3">
                  <c:v>1631.3213703099511</c:v>
                </c:pt>
                <c:pt idx="4">
                  <c:v>1519.7568389057751</c:v>
                </c:pt>
                <c:pt idx="5">
                  <c:v>536.1930294906166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99-DB42-92E4-84AB15EC7513}"/>
            </c:ext>
          </c:extLst>
        </c:ser>
        <c:ser>
          <c:idx val="2"/>
          <c:order val="2"/>
          <c:tx>
            <c:strRef>
              <c:f>Sheet3!$N$35</c:f>
              <c:strCache>
                <c:ptCount val="1"/>
                <c:pt idx="0">
                  <c:v>SJIT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Sheet3!$O$32:$T$32</c:f>
              <c:strCache>
                <c:ptCount val="6"/>
                <c:pt idx="0">
                  <c:v>conv 2 x 1</c:v>
                </c:pt>
                <c:pt idx="1">
                  <c:v>conv 3 x 1</c:v>
                </c:pt>
                <c:pt idx="2">
                  <c:v>conv 3 x 3</c:v>
                </c:pt>
                <c:pt idx="3">
                  <c:v>add snake</c:v>
                </c:pt>
                <c:pt idx="4">
                  <c:v>add/mem snake</c:v>
                </c:pt>
                <c:pt idx="5">
                  <c:v>harris</c:v>
                </c:pt>
              </c:strCache>
            </c:strRef>
          </c:cat>
          <c:val>
            <c:numRef>
              <c:f>Sheet3!$O$35:$T$35</c:f>
              <c:numCache>
                <c:formatCode>General</c:formatCode>
                <c:ptCount val="6"/>
                <c:pt idx="0">
                  <c:v>27777.777777777777</c:v>
                </c:pt>
                <c:pt idx="1">
                  <c:v>19230.76923076923</c:v>
                </c:pt>
                <c:pt idx="2">
                  <c:v>18867.924528301886</c:v>
                </c:pt>
                <c:pt idx="3">
                  <c:v>30303.030303030304</c:v>
                </c:pt>
                <c:pt idx="4">
                  <c:v>11363.636363636364</c:v>
                </c:pt>
                <c:pt idx="5">
                  <c:v>4761.9047619047615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99-DB42-92E4-84AB15EC7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103424"/>
        <c:axId val="253208384"/>
      </c:barChart>
      <c:catAx>
        <c:axId val="23110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208384"/>
        <c:crosses val="autoZero"/>
        <c:auto val="1"/>
        <c:lblAlgn val="ctr"/>
        <c:lblOffset val="100"/>
        <c:noMultiLvlLbl val="0"/>
      </c:catAx>
      <c:valAx>
        <c:axId val="25320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0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098553352137607"/>
          <c:y val="0.17910862482470127"/>
          <c:w val="0.23479627662008545"/>
          <c:h val="0.100547912043272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aseline="0" dirty="0">
                <a:solidFill>
                  <a:schemeClr val="tx1"/>
                </a:solidFill>
              </a:rPr>
              <a:t>Specialized Code Simulation Speeds (Hz) on 16 x 16 CGRA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Sheet4!$E$25</c:f>
              <c:strCache>
                <c:ptCount val="1"/>
                <c:pt idx="0">
                  <c:v>s1 specialized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Sheet4!$F$24:$K$24</c:f>
              <c:strCache>
                <c:ptCount val="6"/>
                <c:pt idx="0">
                  <c:v>conv 2 x 1</c:v>
                </c:pt>
                <c:pt idx="1">
                  <c:v>conv 3 x 1</c:v>
                </c:pt>
                <c:pt idx="2">
                  <c:v>conv 3 x 3</c:v>
                </c:pt>
                <c:pt idx="3">
                  <c:v>add snake</c:v>
                </c:pt>
                <c:pt idx="4">
                  <c:v>add / mem snake</c:v>
                </c:pt>
                <c:pt idx="5">
                  <c:v>harris</c:v>
                </c:pt>
              </c:strCache>
            </c:strRef>
          </c:cat>
          <c:val>
            <c:numRef>
              <c:f>Sheet4!$F$25:$K$25</c:f>
              <c:numCache>
                <c:formatCode>General</c:formatCode>
                <c:ptCount val="6"/>
                <c:pt idx="0">
                  <c:v>125000</c:v>
                </c:pt>
                <c:pt idx="1">
                  <c:v>50000</c:v>
                </c:pt>
                <c:pt idx="2">
                  <c:v>50000</c:v>
                </c:pt>
                <c:pt idx="3">
                  <c:v>83333.333333333328</c:v>
                </c:pt>
                <c:pt idx="4">
                  <c:v>26315.78947368421</c:v>
                </c:pt>
                <c:pt idx="5">
                  <c:v>9523.8095238095229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E-6B44-B2C3-CE3E36A46738}"/>
            </c:ext>
          </c:extLst>
        </c:ser>
        <c:ser>
          <c:idx val="1"/>
          <c:order val="1"/>
          <c:tx>
            <c:strRef>
              <c:f>Sheet4!$E$26</c:f>
              <c:strCache>
                <c:ptCount val="1"/>
                <c:pt idx="0">
                  <c:v>s2 specialized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Sheet4!$F$24:$K$24</c:f>
              <c:strCache>
                <c:ptCount val="6"/>
                <c:pt idx="0">
                  <c:v>conv 2 x 1</c:v>
                </c:pt>
                <c:pt idx="1">
                  <c:v>conv 3 x 1</c:v>
                </c:pt>
                <c:pt idx="2">
                  <c:v>conv 3 x 3</c:v>
                </c:pt>
                <c:pt idx="3">
                  <c:v>add snake</c:v>
                </c:pt>
                <c:pt idx="4">
                  <c:v>add / mem snake</c:v>
                </c:pt>
                <c:pt idx="5">
                  <c:v>harris</c:v>
                </c:pt>
              </c:strCache>
            </c:strRef>
          </c:cat>
          <c:val>
            <c:numRef>
              <c:f>Sheet4!$F$26:$K$26</c:f>
              <c:numCache>
                <c:formatCode>General</c:formatCode>
                <c:ptCount val="6"/>
                <c:pt idx="0">
                  <c:v>55555.555555555555</c:v>
                </c:pt>
                <c:pt idx="1">
                  <c:v>30303.030303030304</c:v>
                </c:pt>
                <c:pt idx="2">
                  <c:v>22727.272727272728</c:v>
                </c:pt>
                <c:pt idx="3">
                  <c:v>29411.764705882353</c:v>
                </c:pt>
                <c:pt idx="4">
                  <c:v>11494.252873563219</c:v>
                </c:pt>
                <c:pt idx="5">
                  <c:v>5319.1489361702124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BE-6B44-B2C3-CE3E36A46738}"/>
            </c:ext>
          </c:extLst>
        </c:ser>
        <c:ser>
          <c:idx val="2"/>
          <c:order val="2"/>
          <c:tx>
            <c:strRef>
              <c:f>Sheet4!$E$27</c:f>
              <c:strCache>
                <c:ptCount val="1"/>
                <c:pt idx="0">
                  <c:v>SJIT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Sheet4!$F$24:$K$24</c:f>
              <c:strCache>
                <c:ptCount val="6"/>
                <c:pt idx="0">
                  <c:v>conv 2 x 1</c:v>
                </c:pt>
                <c:pt idx="1">
                  <c:v>conv 3 x 1</c:v>
                </c:pt>
                <c:pt idx="2">
                  <c:v>conv 3 x 3</c:v>
                </c:pt>
                <c:pt idx="3">
                  <c:v>add snake</c:v>
                </c:pt>
                <c:pt idx="4">
                  <c:v>add / mem snake</c:v>
                </c:pt>
                <c:pt idx="5">
                  <c:v>harris</c:v>
                </c:pt>
              </c:strCache>
            </c:strRef>
          </c:cat>
          <c:val>
            <c:numRef>
              <c:f>Sheet4!$F$27:$K$27</c:f>
              <c:numCache>
                <c:formatCode>General</c:formatCode>
                <c:ptCount val="6"/>
                <c:pt idx="0">
                  <c:v>27777.777777777777</c:v>
                </c:pt>
                <c:pt idx="1">
                  <c:v>19230.76923076923</c:v>
                </c:pt>
                <c:pt idx="2">
                  <c:v>18867.924528301886</c:v>
                </c:pt>
                <c:pt idx="3">
                  <c:v>30303.030303030304</c:v>
                </c:pt>
                <c:pt idx="4">
                  <c:v>11363.636363636364</c:v>
                </c:pt>
                <c:pt idx="5">
                  <c:v>4761.9047619047615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BE-6B44-B2C3-CE3E36A46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65792"/>
        <c:axId val="187738848"/>
      </c:barChart>
      <c:catAx>
        <c:axId val="18646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38848"/>
        <c:crosses val="autoZero"/>
        <c:auto val="1"/>
        <c:lblAlgn val="ctr"/>
        <c:lblOffset val="100"/>
        <c:noMultiLvlLbl val="0"/>
      </c:catAx>
      <c:valAx>
        <c:axId val="18773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6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06565103847719"/>
          <c:y val="0.14318706697459585"/>
          <c:w val="0.21138370122199351"/>
          <c:h val="0.276336309577930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3008-7BE9-4DF7-87C4-DCB9D5D9865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8D2D8-8E39-4705-8EAF-AB569921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7A203-D1C2-4CF0-93E6-C4D9D899AC1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386FE-7C2F-4541-972D-1311018D0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1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386FE-7C2F-4541-972D-1311018D05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2918400" cy="219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71475" y="182881"/>
            <a:ext cx="32204025" cy="21613178"/>
          </a:xfrm>
          <a:prstGeom prst="roundRect">
            <a:avLst>
              <a:gd name="adj" fmla="val 1059"/>
            </a:avLst>
          </a:prstGeom>
          <a:noFill/>
          <a:ln w="63500">
            <a:solidFill>
              <a:srgbClr val="3D7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03226" y="239713"/>
            <a:ext cx="32134174" cy="17668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8" name="Picture 6" descr="https://www.aepona.com/wp-content/uploads/2013/04/intel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8978763"/>
            <a:ext cx="3784599" cy="2558850"/>
          </a:xfrm>
          <a:prstGeom prst="rect">
            <a:avLst/>
          </a:prstGeom>
          <a:noFill/>
        </p:spPr>
      </p:pic>
      <p:pic>
        <p:nvPicPr>
          <p:cNvPr id="15" name="Picture 2" descr="Image result for Stanford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975" y="18978763"/>
            <a:ext cx="2282825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10485" y="19202182"/>
            <a:ext cx="1846263" cy="1846263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27156261" y="19677386"/>
            <a:ext cx="4555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ISTC Agile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5D1A-330A-48D5-B143-B4F593B4E041}" type="datetimeFigureOut">
              <a:rPr lang="en-US"/>
              <a:pPr>
                <a:defRPr/>
              </a:pPr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F9F7-0E78-4669-B140-4772748FE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69548" y="4688844"/>
            <a:ext cx="23700104" cy="99862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9231" y="4688844"/>
            <a:ext cx="70551678" cy="99862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CC1B-62C8-423A-BC90-532F8469D8D5}" type="datetimeFigureOut">
              <a:rPr lang="en-US"/>
              <a:pPr>
                <a:defRPr/>
              </a:pPr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832F-0DF8-478A-9536-C8A4F3A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F8F5-C70F-4705-AA76-3B642ABD3BB3}" type="datetimeFigureOut">
              <a:rPr lang="en-US"/>
              <a:pPr>
                <a:defRPr/>
              </a:pPr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69AC-09AB-47F6-B1D6-68DD7BBE7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9231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763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C1C-4807-4E12-AA76-F1D02EECB849}" type="datetimeFigureOut">
              <a:rPr lang="en-US"/>
              <a:pPr>
                <a:defRPr/>
              </a:pPr>
              <a:t>10/11/18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7BE5-311B-493A-8563-AB3EE54A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9942-771A-4B15-9A35-8B573C4AF227}" type="datetimeFigureOut">
              <a:rPr lang="en-US"/>
              <a:pPr>
                <a:defRPr/>
              </a:pPr>
              <a:t>10/11/18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22B4-8D21-4348-BF38-EAA9480D6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1"/>
            <a:ext cx="1975104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0936" indent="0">
              <a:buNone/>
              <a:defRPr sz="11500"/>
            </a:lvl2pPr>
            <a:lvl3pPr marL="3761874" indent="0">
              <a:buNone/>
              <a:defRPr sz="9800"/>
            </a:lvl3pPr>
            <a:lvl4pPr marL="5642812" indent="0">
              <a:buNone/>
              <a:defRPr sz="8200"/>
            </a:lvl4pPr>
            <a:lvl5pPr marL="7523748" indent="0">
              <a:buNone/>
              <a:defRPr sz="8200"/>
            </a:lvl5pPr>
            <a:lvl6pPr marL="9404684" indent="0">
              <a:buNone/>
              <a:defRPr sz="8200"/>
            </a:lvl6pPr>
            <a:lvl7pPr marL="11285622" indent="0">
              <a:buNone/>
              <a:defRPr sz="8200"/>
            </a:lvl7pPr>
            <a:lvl8pPr marL="13166560" indent="0">
              <a:buNone/>
              <a:defRPr sz="8200"/>
            </a:lvl8pPr>
            <a:lvl9pPr marL="15047496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3"/>
            <a:ext cx="1975104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0936" indent="0">
              <a:buNone/>
              <a:defRPr sz="4900"/>
            </a:lvl2pPr>
            <a:lvl3pPr marL="3761874" indent="0">
              <a:buNone/>
              <a:defRPr sz="4100"/>
            </a:lvl3pPr>
            <a:lvl4pPr marL="5642812" indent="0">
              <a:buNone/>
              <a:defRPr sz="3700"/>
            </a:lvl4pPr>
            <a:lvl5pPr marL="7523748" indent="0">
              <a:buNone/>
              <a:defRPr sz="3700"/>
            </a:lvl5pPr>
            <a:lvl6pPr marL="9404684" indent="0">
              <a:buNone/>
              <a:defRPr sz="3700"/>
            </a:lvl6pPr>
            <a:lvl7pPr marL="11285622" indent="0">
              <a:buNone/>
              <a:defRPr sz="3700"/>
            </a:lvl7pPr>
            <a:lvl8pPr marL="13166560" indent="0">
              <a:buNone/>
              <a:defRPr sz="3700"/>
            </a:lvl8pPr>
            <a:lvl9pPr marL="15047496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7FFE-05BD-4985-87DA-BF71C188165E}" type="datetimeFigureOut">
              <a:rPr lang="en-US"/>
              <a:pPr>
                <a:defRPr/>
              </a:pPr>
              <a:t>10/11/18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4A17-5FAA-4C0D-B542-60BF746E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35" y="879158"/>
            <a:ext cx="296251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35" y="5120640"/>
            <a:ext cx="29625132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34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l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05718-701C-4AE5-A3B8-255F9934FD23}" type="datetimeFigureOut">
              <a:rPr lang="en-US"/>
              <a:pPr>
                <a:defRPr/>
              </a:pPr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835" y="20340638"/>
            <a:ext cx="104227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ctr" defTabSz="376187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35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r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E1AC1-B525-4EF8-8984-3C1B6A8D7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73" r:id="rId5"/>
    <p:sldLayoutId id="2147483674" r:id="rId6"/>
    <p:sldLayoutId id="2147483667" r:id="rId7"/>
    <p:sldLayoutId id="2147483675" r:id="rId8"/>
    <p:sldLayoutId id="2147483668" r:id="rId9"/>
    <p:sldLayoutId id="2147483669" r:id="rId10"/>
    <p:sldLayoutId id="2147483670" r:id="rId11"/>
  </p:sldLayoutIdLst>
  <p:txStyles>
    <p:titleStyle>
      <a:lvl1pPr algn="ctr" defTabSz="376063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182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364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545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727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644" indent="-1409644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16" indent="-1174703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86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99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212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153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091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027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965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3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87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1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748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68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62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49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971551" y="157163"/>
            <a:ext cx="31293706" cy="14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8500" b="1" dirty="0">
                <a:solidFill>
                  <a:schemeClr val="bg1"/>
                </a:solidFill>
                <a:latin typeface="Calibri" pitchFamily="34" charset="0"/>
              </a:rPr>
              <a:t>Using Runtime Circuit Specialization Accelerate CGRA Simulations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305615" y="1122046"/>
            <a:ext cx="6346473" cy="8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Calibri" pitchFamily="34" charset="0"/>
              </a:rPr>
              <a:t>Dilon</a:t>
            </a:r>
            <a:r>
              <a:rPr lang="en-US" sz="4800" dirty="0">
                <a:solidFill>
                  <a:schemeClr val="bg1"/>
                </a:solidFill>
                <a:latin typeface="Calibri" pitchFamily="34" charset="0"/>
              </a:rPr>
              <a:t> Huff, Pat Hanrahan</a:t>
            </a:r>
          </a:p>
        </p:txBody>
      </p:sp>
      <p:grpSp>
        <p:nvGrpSpPr>
          <p:cNvPr id="7172" name="Group 11"/>
          <p:cNvGrpSpPr>
            <a:grpSpLocks/>
          </p:cNvGrpSpPr>
          <p:nvPr/>
        </p:nvGrpSpPr>
        <p:grpSpPr bwMode="auto">
          <a:xfrm>
            <a:off x="971550" y="2128521"/>
            <a:ext cx="14986000" cy="1015663"/>
            <a:chOff x="1625600" y="4013200"/>
            <a:chExt cx="13320888" cy="1692209"/>
          </a:xfrm>
        </p:grpSpPr>
        <p:sp>
          <p:nvSpPr>
            <p:cNvPr id="7177" name="TextBox 4"/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>
                  <a:solidFill>
                    <a:srgbClr val="3D71B8"/>
                  </a:solidFill>
                  <a:latin typeface="Calibri" pitchFamily="34" charset="0"/>
                </a:rPr>
                <a:t>Simulating Reconfigurable Architectures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36889" y="5443591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3" name="Group 14"/>
          <p:cNvGrpSpPr>
            <a:grpSpLocks/>
          </p:cNvGrpSpPr>
          <p:nvPr/>
        </p:nvGrpSpPr>
        <p:grpSpPr bwMode="auto">
          <a:xfrm>
            <a:off x="16802100" y="2052321"/>
            <a:ext cx="15113000" cy="1015663"/>
            <a:chOff x="1625600" y="4013200"/>
            <a:chExt cx="13433777" cy="1692209"/>
          </a:xfrm>
        </p:grpSpPr>
        <p:sp>
          <p:nvSpPr>
            <p:cNvPr id="7175" name="TextBox 15"/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>
                  <a:solidFill>
                    <a:srgbClr val="3D71B8"/>
                  </a:solidFill>
                  <a:latin typeface="Calibri" pitchFamily="34" charset="0"/>
                </a:rPr>
                <a:t>Performance Analysis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749778" y="5570549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4" name="TextBox 17"/>
          <p:cNvSpPr txBox="1">
            <a:spLocks noChangeArrowheads="1"/>
          </p:cNvSpPr>
          <p:nvPr/>
        </p:nvSpPr>
        <p:spPr bwMode="auto">
          <a:xfrm>
            <a:off x="984250" y="3414665"/>
            <a:ext cx="14887575" cy="329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 Problem: Statically programmable </a:t>
            </a:r>
            <a:r>
              <a:rPr lang="en-US" sz="4000" dirty="0" err="1">
                <a:latin typeface="Calibri" pitchFamily="34" charset="0"/>
              </a:rPr>
              <a:t>datapaths</a:t>
            </a:r>
            <a:r>
              <a:rPr lang="en-US" sz="4000" dirty="0">
                <a:latin typeface="Calibri" pitchFamily="34" charset="0"/>
              </a:rPr>
              <a:t> are not handled well by modern event based simulators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  <a:cs typeface="Arial" pitchFamily="34" charset="0"/>
              </a:rPr>
              <a:t> Solution: Compile specialized version of architecture at runtime after configuration is loaded</a:t>
            </a: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1B2E798-E4E7-8A4C-8DA0-BEEC4F2FF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762291"/>
              </p:ext>
            </p:extLst>
          </p:nvPr>
        </p:nvGraphicFramePr>
        <p:xfrm>
          <a:off x="17855042" y="14094885"/>
          <a:ext cx="13542662" cy="5532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6D1648-12C2-9545-A808-773BFFE8B09C}"/>
              </a:ext>
            </a:extLst>
          </p:cNvPr>
          <p:cNvCxnSpPr/>
          <p:nvPr/>
        </p:nvCxnSpPr>
        <p:spPr bwMode="auto">
          <a:xfrm>
            <a:off x="1126482" y="11883441"/>
            <a:ext cx="14973300" cy="0"/>
          </a:xfrm>
          <a:prstGeom prst="line">
            <a:avLst/>
          </a:prstGeom>
          <a:ln w="127000" cap="rnd">
            <a:solidFill>
              <a:srgbClr val="3D7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5">
            <a:extLst>
              <a:ext uri="{FF2B5EF4-FFF2-40B4-BE49-F238E27FC236}">
                <a16:creationId xmlns:a16="http://schemas.microsoft.com/office/drawing/2014/main" id="{527AC832-D09F-A944-9948-5554C10D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878696"/>
            <a:ext cx="135731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b="1" dirty="0">
                <a:solidFill>
                  <a:srgbClr val="3D71B8"/>
                </a:solidFill>
                <a:latin typeface="Calibri" pitchFamily="34" charset="0"/>
              </a:rPr>
              <a:t>Speed Improvements for a Real CGRA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F851B3B-5AAC-C544-8EFE-926C8F49C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92405"/>
              </p:ext>
            </p:extLst>
          </p:nvPr>
        </p:nvGraphicFramePr>
        <p:xfrm>
          <a:off x="971550" y="12577673"/>
          <a:ext cx="14757400" cy="5796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D340504D-C58B-CC4B-A8CB-9196F6581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651292"/>
              </p:ext>
            </p:extLst>
          </p:nvPr>
        </p:nvGraphicFramePr>
        <p:xfrm>
          <a:off x="17206762" y="3497263"/>
          <a:ext cx="12733337" cy="5370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570C289-85A1-F040-B4FB-3B49B49BDF19}"/>
              </a:ext>
            </a:extLst>
          </p:cNvPr>
          <p:cNvGrpSpPr/>
          <p:nvPr/>
        </p:nvGrpSpPr>
        <p:grpSpPr>
          <a:xfrm>
            <a:off x="14063351" y="7141679"/>
            <a:ext cx="1747619" cy="1288948"/>
            <a:chOff x="3657082" y="3105770"/>
            <a:chExt cx="1747619" cy="128894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3E37165-27F5-EB43-8BAC-AA8BB5999F57}"/>
                </a:ext>
              </a:extLst>
            </p:cNvPr>
            <p:cNvSpPr txBox="1"/>
            <p:nvPr/>
          </p:nvSpPr>
          <p:spPr>
            <a:xfrm>
              <a:off x="4367798" y="3963427"/>
              <a:ext cx="895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8D4AFEC-B1FF-794E-BA59-EDD1B43F082F}"/>
                </a:ext>
              </a:extLst>
            </p:cNvPr>
            <p:cNvGrpSpPr/>
            <p:nvPr/>
          </p:nvGrpSpPr>
          <p:grpSpPr>
            <a:xfrm>
              <a:off x="3657082" y="3105770"/>
              <a:ext cx="1747619" cy="1288948"/>
              <a:chOff x="3657082" y="3105770"/>
              <a:chExt cx="1747619" cy="128894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86FE04F-07B6-5B4D-8592-FA1DDC2A0A4C}"/>
                  </a:ext>
                </a:extLst>
              </p:cNvPr>
              <p:cNvSpPr txBox="1"/>
              <p:nvPr/>
            </p:nvSpPr>
            <p:spPr>
              <a:xfrm>
                <a:off x="4509527" y="3105770"/>
                <a:ext cx="8951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in1</a:t>
                </a: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22162D3-93AC-124F-A6CB-DBDB0D59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9314" y="3167729"/>
                <a:ext cx="0" cy="34996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11B5425-1A03-6D41-B777-29728BFBA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680" y="3167729"/>
                <a:ext cx="0" cy="34996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ECF74C0-B86E-344F-BF3C-49AC8A746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7798" y="3824928"/>
                <a:ext cx="0" cy="56979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9955BDC-A4AC-0043-8751-B6E0FB39D5E6}"/>
                  </a:ext>
                </a:extLst>
              </p:cNvPr>
              <p:cNvSpPr txBox="1"/>
              <p:nvPr/>
            </p:nvSpPr>
            <p:spPr>
              <a:xfrm>
                <a:off x="3657082" y="3149167"/>
                <a:ext cx="566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in0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6402B15-0355-CC44-B8DB-DAA14D60FE89}"/>
                  </a:ext>
                </a:extLst>
              </p:cNvPr>
              <p:cNvSpPr/>
              <p:nvPr/>
            </p:nvSpPr>
            <p:spPr>
              <a:xfrm>
                <a:off x="4105205" y="3517697"/>
                <a:ext cx="509325" cy="425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 dirty="0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5325F5E-C0FF-1B47-9266-DD61600A6FDC}"/>
                </a:ext>
              </a:extLst>
            </p:cNvPr>
            <p:cNvSpPr txBox="1"/>
            <p:nvPr/>
          </p:nvSpPr>
          <p:spPr>
            <a:xfrm>
              <a:off x="4101253" y="3579517"/>
              <a:ext cx="8558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ADD</a:t>
              </a:r>
            </a:p>
          </p:txBody>
        </p:sp>
      </p:grp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F3CA570D-93BD-3841-B73C-01E530D0BEF3}"/>
              </a:ext>
            </a:extLst>
          </p:cNvPr>
          <p:cNvSpPr/>
          <p:nvPr/>
        </p:nvSpPr>
        <p:spPr>
          <a:xfrm>
            <a:off x="10361676" y="7267319"/>
            <a:ext cx="1649244" cy="63322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537C62-2D0F-E74E-8B40-07FE5458EF82}"/>
              </a:ext>
            </a:extLst>
          </p:cNvPr>
          <p:cNvSpPr txBox="1"/>
          <p:nvPr/>
        </p:nvSpPr>
        <p:spPr>
          <a:xfrm>
            <a:off x="9918977" y="8137195"/>
            <a:ext cx="37288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Specialize for config:</a:t>
            </a:r>
          </a:p>
          <a:p>
            <a:r>
              <a:rPr lang="en-US" sz="2500" dirty="0"/>
              <a:t>cd0 == 0</a:t>
            </a:r>
          </a:p>
          <a:p>
            <a:r>
              <a:rPr lang="en-US" sz="2500" dirty="0"/>
              <a:t>cd1 == 0</a:t>
            </a:r>
          </a:p>
          <a:p>
            <a:r>
              <a:rPr lang="en-US" sz="2500" dirty="0"/>
              <a:t>cd2 == 0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F5B18CA-EF03-2E47-A3B2-6246D170D8BE}"/>
              </a:ext>
            </a:extLst>
          </p:cNvPr>
          <p:cNvGrpSpPr/>
          <p:nvPr/>
        </p:nvGrpSpPr>
        <p:grpSpPr>
          <a:xfrm>
            <a:off x="1030700" y="6748447"/>
            <a:ext cx="7700528" cy="2810042"/>
            <a:chOff x="434154" y="2664905"/>
            <a:chExt cx="7700528" cy="281004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7E95CC-3886-A140-AF1D-14579D044963}"/>
                </a:ext>
              </a:extLst>
            </p:cNvPr>
            <p:cNvCxnSpPr>
              <a:cxnSpLocks/>
            </p:cNvCxnSpPr>
            <p:nvPr/>
          </p:nvCxnSpPr>
          <p:spPr>
            <a:xfrm>
              <a:off x="1970103" y="3728020"/>
              <a:ext cx="0" cy="617265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DD72301-D2F1-8044-8BD3-76334CCB9C6E}"/>
                </a:ext>
              </a:extLst>
            </p:cNvPr>
            <p:cNvSpPr txBox="1"/>
            <p:nvPr/>
          </p:nvSpPr>
          <p:spPr>
            <a:xfrm>
              <a:off x="5334927" y="5074837"/>
              <a:ext cx="895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60FDE1-0546-3045-9D78-A83B01E1008C}"/>
                </a:ext>
              </a:extLst>
            </p:cNvPr>
            <p:cNvGrpSpPr/>
            <p:nvPr/>
          </p:nvGrpSpPr>
          <p:grpSpPr>
            <a:xfrm>
              <a:off x="946938" y="3914611"/>
              <a:ext cx="3525176" cy="1113226"/>
              <a:chOff x="1663861" y="3839257"/>
              <a:chExt cx="4173872" cy="1113226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CD89408-C8DE-EB4A-8EFD-35B03054D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698" y="3839257"/>
                <a:ext cx="0" cy="111322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AE551C3-0E35-DB45-B7B1-060271B43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3861" y="4946326"/>
                <a:ext cx="4173872" cy="40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5BD62C5-E8EA-FC4A-968C-A3FCE317A4E0}"/>
                </a:ext>
              </a:extLst>
            </p:cNvPr>
            <p:cNvSpPr txBox="1"/>
            <p:nvPr/>
          </p:nvSpPr>
          <p:spPr>
            <a:xfrm>
              <a:off x="434154" y="2944031"/>
              <a:ext cx="789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cd0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908594B-A1BC-744E-898E-C9B9A4C10416}"/>
                </a:ext>
              </a:extLst>
            </p:cNvPr>
            <p:cNvCxnSpPr>
              <a:cxnSpLocks/>
            </p:cNvCxnSpPr>
            <p:nvPr/>
          </p:nvCxnSpPr>
          <p:spPr>
            <a:xfrm>
              <a:off x="7087459" y="4343062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C53D945-4AF3-1B40-B1BE-AEC77459A480}"/>
                </a:ext>
              </a:extLst>
            </p:cNvPr>
            <p:cNvCxnSpPr>
              <a:cxnSpLocks/>
            </p:cNvCxnSpPr>
            <p:nvPr/>
          </p:nvCxnSpPr>
          <p:spPr>
            <a:xfrm>
              <a:off x="5741751" y="4693551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F8BE67C-812B-DB4B-B596-B1695E463224}"/>
                </a:ext>
              </a:extLst>
            </p:cNvPr>
            <p:cNvCxnSpPr>
              <a:cxnSpLocks/>
            </p:cNvCxnSpPr>
            <p:nvPr/>
          </p:nvCxnSpPr>
          <p:spPr>
            <a:xfrm>
              <a:off x="4915990" y="4670689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4634688-F1EA-E74F-945B-4428F70FFD27}"/>
                </a:ext>
              </a:extLst>
            </p:cNvPr>
            <p:cNvCxnSpPr>
              <a:cxnSpLocks/>
            </p:cNvCxnSpPr>
            <p:nvPr/>
          </p:nvCxnSpPr>
          <p:spPr>
            <a:xfrm>
              <a:off x="3566558" y="4324745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924EEB0-433F-8E4F-8810-739CD35E7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5583" y="4992594"/>
              <a:ext cx="0" cy="3888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28131FA-31A7-D049-91EE-0A191C4684BF}"/>
                </a:ext>
              </a:extLst>
            </p:cNvPr>
            <p:cNvCxnSpPr>
              <a:cxnSpLocks/>
            </p:cNvCxnSpPr>
            <p:nvPr/>
          </p:nvCxnSpPr>
          <p:spPr>
            <a:xfrm>
              <a:off x="3548519" y="4692779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3482E68-5C38-754E-9E5A-0765CD448AF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36" y="4681621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BC9B6DB-C3E8-4141-A4C4-B84752ED5825}"/>
                </a:ext>
              </a:extLst>
            </p:cNvPr>
            <p:cNvGrpSpPr/>
            <p:nvPr/>
          </p:nvGrpSpPr>
          <p:grpSpPr>
            <a:xfrm>
              <a:off x="1404779" y="2754719"/>
              <a:ext cx="3047997" cy="1677748"/>
              <a:chOff x="2784631" y="2679365"/>
              <a:chExt cx="3047997" cy="1677748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52050AE-8D94-A94E-9AC4-FA8C1BC37355}"/>
                  </a:ext>
                </a:extLst>
              </p:cNvPr>
              <p:cNvSpPr txBox="1"/>
              <p:nvPr/>
            </p:nvSpPr>
            <p:spPr>
              <a:xfrm>
                <a:off x="4510527" y="2679365"/>
                <a:ext cx="8951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in1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3967D75-9B4D-CE47-8EBD-6C87EB0B3CE3}"/>
                  </a:ext>
                </a:extLst>
              </p:cNvPr>
              <p:cNvSpPr txBox="1"/>
              <p:nvPr/>
            </p:nvSpPr>
            <p:spPr>
              <a:xfrm>
                <a:off x="2784631" y="2871369"/>
                <a:ext cx="7200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cd1</a:t>
                </a:r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CFB3ED54-A058-AF4A-93EE-7BE4DDF8EB84}"/>
                  </a:ext>
                </a:extLst>
              </p:cNvPr>
              <p:cNvGrpSpPr/>
              <p:nvPr/>
            </p:nvGrpSpPr>
            <p:grpSpPr>
              <a:xfrm>
                <a:off x="3349956" y="2900432"/>
                <a:ext cx="778960" cy="1361840"/>
                <a:chOff x="3980910" y="1893619"/>
                <a:chExt cx="3219908" cy="2662081"/>
              </a:xfrm>
            </p:grpSpPr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E415B466-EF6E-8C47-B864-7EF0CA5D9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9669" y="1893619"/>
                  <a:ext cx="0" cy="12066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E716006E-3650-B340-A270-96E108A58630}"/>
                    </a:ext>
                  </a:extLst>
                </p:cNvPr>
                <p:cNvCxnSpPr>
                  <a:cxnSpLocks/>
                  <a:stCxn id="173" idx="3"/>
                </p:cNvCxnSpPr>
                <p:nvPr/>
              </p:nvCxnSpPr>
              <p:spPr>
                <a:xfrm flipH="1">
                  <a:off x="3980910" y="4555696"/>
                  <a:ext cx="3219908" cy="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296A2AA-8C56-6943-96C1-217E3AE5D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9314" y="2817761"/>
                <a:ext cx="0" cy="6999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BF0C7D8-563F-1848-86A0-A7238A210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680" y="2817761"/>
                <a:ext cx="0" cy="6999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2ABA3BE-66D7-CB4B-A391-DC287636B7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8300" y="3110005"/>
                <a:ext cx="1149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9F8B4D2-3DE4-D346-8BEC-CACE546352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7544" y="3099625"/>
                <a:ext cx="0" cy="41807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FDB0D21-0299-D94A-ACA4-B4904D999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3680" y="3302556"/>
                <a:ext cx="1149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A5712A3-332E-454E-9BED-138EA3F7D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924" y="3291855"/>
                <a:ext cx="2620" cy="21362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E7B387C-736B-8340-A776-CDCF8BD6D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8889" y="3839257"/>
                <a:ext cx="0" cy="32817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93CAB5D1-B097-424E-8B65-712633DF66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7798" y="3824927"/>
                <a:ext cx="0" cy="34250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8A6D9DB-92F3-874A-B5DF-BF00F43611FE}"/>
                  </a:ext>
                </a:extLst>
              </p:cNvPr>
              <p:cNvSpPr txBox="1"/>
              <p:nvPr/>
            </p:nvSpPr>
            <p:spPr>
              <a:xfrm>
                <a:off x="3690912" y="2747553"/>
                <a:ext cx="566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in0</a:t>
                </a:r>
              </a:p>
            </p:txBody>
          </p:sp>
          <p:sp>
            <p:nvSpPr>
              <p:cNvPr id="173" name="Trapezoid 172">
                <a:extLst>
                  <a:ext uri="{FF2B5EF4-FFF2-40B4-BE49-F238E27FC236}">
                    <a16:creationId xmlns:a16="http://schemas.microsoft.com/office/drawing/2014/main" id="{57C77CF8-DC33-9A4F-9137-7DD1089F3019}"/>
                  </a:ext>
                </a:extLst>
              </p:cNvPr>
              <p:cNvSpPr/>
              <p:nvPr/>
            </p:nvSpPr>
            <p:spPr>
              <a:xfrm rot="10800000">
                <a:off x="4105205" y="4167428"/>
                <a:ext cx="1727423" cy="189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556869DB-0AD3-FA43-89FE-BBAA8230A928}"/>
                  </a:ext>
                </a:extLst>
              </p:cNvPr>
              <p:cNvSpPr/>
              <p:nvPr/>
            </p:nvSpPr>
            <p:spPr>
              <a:xfrm>
                <a:off x="3264038" y="3500571"/>
                <a:ext cx="509325" cy="425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200895E-ECF7-4543-8DF4-9998CCD6D8A7}"/>
                  </a:ext>
                </a:extLst>
              </p:cNvPr>
              <p:cNvSpPr/>
              <p:nvPr/>
            </p:nvSpPr>
            <p:spPr>
              <a:xfrm>
                <a:off x="4105205" y="3517697"/>
                <a:ext cx="509325" cy="425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011136C-649C-E748-8E0D-233C168DD9C3}"/>
                  </a:ext>
                </a:extLst>
              </p:cNvPr>
              <p:cNvSpPr/>
              <p:nvPr/>
            </p:nvSpPr>
            <p:spPr>
              <a:xfrm>
                <a:off x="5190050" y="3517697"/>
                <a:ext cx="509325" cy="425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/>
                  <a:t>*</a:t>
                </a:r>
              </a:p>
            </p:txBody>
          </p:sp>
        </p:grp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E60CE42F-7F5A-F44E-8486-3D199E715F0E}"/>
                </a:ext>
              </a:extLst>
            </p:cNvPr>
            <p:cNvSpPr/>
            <p:nvPr/>
          </p:nvSpPr>
          <p:spPr>
            <a:xfrm rot="10800000">
              <a:off x="4453334" y="4923104"/>
              <a:ext cx="1727423" cy="189685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0EEC593-4B69-4544-A436-49658D79D352}"/>
                </a:ext>
              </a:extLst>
            </p:cNvPr>
            <p:cNvSpPr/>
            <p:nvPr/>
          </p:nvSpPr>
          <p:spPr>
            <a:xfrm>
              <a:off x="867503" y="3566084"/>
              <a:ext cx="509325" cy="4253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Triangle 129">
              <a:extLst>
                <a:ext uri="{FF2B5EF4-FFF2-40B4-BE49-F238E27FC236}">
                  <a16:creationId xmlns:a16="http://schemas.microsoft.com/office/drawing/2014/main" id="{DE39117E-0CBC-BD42-9B7C-44D3D9A7BEF2}"/>
                </a:ext>
              </a:extLst>
            </p:cNvPr>
            <p:cNvSpPr/>
            <p:nvPr/>
          </p:nvSpPr>
          <p:spPr>
            <a:xfrm rot="10800000">
              <a:off x="1129083" y="3573994"/>
              <a:ext cx="166097" cy="11637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riangle 130">
              <a:extLst>
                <a:ext uri="{FF2B5EF4-FFF2-40B4-BE49-F238E27FC236}">
                  <a16:creationId xmlns:a16="http://schemas.microsoft.com/office/drawing/2014/main" id="{3FA59DAB-3C40-6E4A-B927-39647E5AE81D}"/>
                </a:ext>
              </a:extLst>
            </p:cNvPr>
            <p:cNvSpPr/>
            <p:nvPr/>
          </p:nvSpPr>
          <p:spPr>
            <a:xfrm rot="10800000">
              <a:off x="2170705" y="3577387"/>
              <a:ext cx="166097" cy="11637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A651BD-534C-334F-B50E-EC3600483482}"/>
                </a:ext>
              </a:extLst>
            </p:cNvPr>
            <p:cNvSpPr txBox="1"/>
            <p:nvPr/>
          </p:nvSpPr>
          <p:spPr>
            <a:xfrm>
              <a:off x="843035" y="3580831"/>
              <a:ext cx="509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FDD6DDB-D1D3-9F4D-A45B-0B3036A3F8B3}"/>
                </a:ext>
              </a:extLst>
            </p:cNvPr>
            <p:cNvSpPr txBox="1"/>
            <p:nvPr/>
          </p:nvSpPr>
          <p:spPr>
            <a:xfrm>
              <a:off x="1885196" y="3598844"/>
              <a:ext cx="509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99BF9B7-D125-0849-B74A-54F51E524D02}"/>
                </a:ext>
              </a:extLst>
            </p:cNvPr>
            <p:cNvSpPr txBox="1"/>
            <p:nvPr/>
          </p:nvSpPr>
          <p:spPr>
            <a:xfrm>
              <a:off x="3744103" y="3654300"/>
              <a:ext cx="7154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MULT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CB0C736-28A1-1145-971C-3701CF4CB921}"/>
                </a:ext>
              </a:extLst>
            </p:cNvPr>
            <p:cNvCxnSpPr>
              <a:cxnSpLocks/>
            </p:cNvCxnSpPr>
            <p:nvPr/>
          </p:nvCxnSpPr>
          <p:spPr>
            <a:xfrm>
              <a:off x="951868" y="2975786"/>
              <a:ext cx="0" cy="60504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FB8FBEE-253B-B44E-A9AC-91AA6B2921DF}"/>
                </a:ext>
              </a:extLst>
            </p:cNvPr>
            <p:cNvCxnSpPr>
              <a:cxnSpLocks/>
            </p:cNvCxnSpPr>
            <p:nvPr/>
          </p:nvCxnSpPr>
          <p:spPr>
            <a:xfrm>
              <a:off x="5498864" y="3681738"/>
              <a:ext cx="0" cy="617265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FFF4F68-4269-8945-9E19-9A76A25843EE}"/>
                </a:ext>
              </a:extLst>
            </p:cNvPr>
            <p:cNvGrpSpPr/>
            <p:nvPr/>
          </p:nvGrpSpPr>
          <p:grpSpPr>
            <a:xfrm>
              <a:off x="4792113" y="2664905"/>
              <a:ext cx="3189424" cy="1721280"/>
              <a:chOff x="2643204" y="2635833"/>
              <a:chExt cx="3189424" cy="1721280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A1BB049-0BB5-5B49-BEB4-BE852D87890A}"/>
                  </a:ext>
                </a:extLst>
              </p:cNvPr>
              <p:cNvSpPr txBox="1"/>
              <p:nvPr/>
            </p:nvSpPr>
            <p:spPr>
              <a:xfrm>
                <a:off x="4461861" y="2635833"/>
                <a:ext cx="8951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in3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438B98F-E0EA-2848-AC8B-A3A6AC6C569D}"/>
                  </a:ext>
                </a:extLst>
              </p:cNvPr>
              <p:cNvSpPr txBox="1"/>
              <p:nvPr/>
            </p:nvSpPr>
            <p:spPr>
              <a:xfrm>
                <a:off x="2643204" y="3031855"/>
                <a:ext cx="7033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cd2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67695F6-69EF-A644-9C63-9BE74A2AF3A1}"/>
                  </a:ext>
                </a:extLst>
              </p:cNvPr>
              <p:cNvGrpSpPr/>
              <p:nvPr/>
            </p:nvGrpSpPr>
            <p:grpSpPr>
              <a:xfrm>
                <a:off x="3349956" y="2900432"/>
                <a:ext cx="778960" cy="1361840"/>
                <a:chOff x="3980910" y="1893619"/>
                <a:chExt cx="3219908" cy="2662081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8CA2699B-2FF9-9148-9000-D59AEA10D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9669" y="1893619"/>
                  <a:ext cx="0" cy="12066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3CA7B204-CCF5-3D4D-8237-9F702B3872EA}"/>
                    </a:ext>
                  </a:extLst>
                </p:cNvPr>
                <p:cNvCxnSpPr>
                  <a:cxnSpLocks/>
                  <a:stCxn id="155" idx="3"/>
                </p:cNvCxnSpPr>
                <p:nvPr/>
              </p:nvCxnSpPr>
              <p:spPr>
                <a:xfrm flipH="1">
                  <a:off x="3980910" y="4555696"/>
                  <a:ext cx="3219908" cy="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F093BDF-C642-FB4D-A698-436C38200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9314" y="2817761"/>
                <a:ext cx="0" cy="6999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51E5B425-4002-2A4F-B278-F5BDA2AFD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680" y="2817761"/>
                <a:ext cx="0" cy="6999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2D8A295-6C40-6F48-B9B5-F5C4105674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8300" y="3110005"/>
                <a:ext cx="1149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57F67C4-1656-0841-9EE9-88EAB379DC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7544" y="3099625"/>
                <a:ext cx="0" cy="41807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7F911EC-1CD2-C942-B75C-ADC50E453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3680" y="3302556"/>
                <a:ext cx="1149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A889549-E4BE-A141-BC0A-0FA73D8FD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924" y="3291855"/>
                <a:ext cx="2620" cy="213622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9D4CDC3-46C9-884E-84A9-C2631AA823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8889" y="3839257"/>
                <a:ext cx="0" cy="32817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4C79B84-DAA9-BA4D-ADF2-5D88B667D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7798" y="3824927"/>
                <a:ext cx="0" cy="34250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C8A166B-4F86-BB43-BBA6-05D0AE24B15F}"/>
                  </a:ext>
                </a:extLst>
              </p:cNvPr>
              <p:cNvSpPr txBox="1"/>
              <p:nvPr/>
            </p:nvSpPr>
            <p:spPr>
              <a:xfrm>
                <a:off x="3724376" y="2692064"/>
                <a:ext cx="8951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in2</a:t>
                </a:r>
              </a:p>
            </p:txBody>
          </p:sp>
          <p:sp>
            <p:nvSpPr>
              <p:cNvPr id="155" name="Trapezoid 154">
                <a:extLst>
                  <a:ext uri="{FF2B5EF4-FFF2-40B4-BE49-F238E27FC236}">
                    <a16:creationId xmlns:a16="http://schemas.microsoft.com/office/drawing/2014/main" id="{20E23C9B-EC28-D74B-963A-15E3C1C14A56}"/>
                  </a:ext>
                </a:extLst>
              </p:cNvPr>
              <p:cNvSpPr/>
              <p:nvPr/>
            </p:nvSpPr>
            <p:spPr>
              <a:xfrm rot="10800000">
                <a:off x="4105205" y="4167428"/>
                <a:ext cx="1727423" cy="189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0CE980A-B3F5-624E-8211-A5CF5DFB5853}"/>
                  </a:ext>
                </a:extLst>
              </p:cNvPr>
              <p:cNvSpPr/>
              <p:nvPr/>
            </p:nvSpPr>
            <p:spPr>
              <a:xfrm>
                <a:off x="3264038" y="3500571"/>
                <a:ext cx="509325" cy="425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C0CDCB7-530E-D142-8132-8A12CD43FABA}"/>
                  </a:ext>
                </a:extLst>
              </p:cNvPr>
              <p:cNvSpPr/>
              <p:nvPr/>
            </p:nvSpPr>
            <p:spPr>
              <a:xfrm>
                <a:off x="4105205" y="3517697"/>
                <a:ext cx="509325" cy="425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/>
                  <a:t>+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DAB8C09-482C-D846-AF4C-38B8D3C2C8EB}"/>
                  </a:ext>
                </a:extLst>
              </p:cNvPr>
              <p:cNvSpPr/>
              <p:nvPr/>
            </p:nvSpPr>
            <p:spPr>
              <a:xfrm>
                <a:off x="5190050" y="3517697"/>
                <a:ext cx="509325" cy="425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/>
                  <a:t>*</a:t>
                </a:r>
              </a:p>
            </p:txBody>
          </p:sp>
        </p:grpSp>
        <p:sp>
          <p:nvSpPr>
            <p:cNvPr id="138" name="Triangle 137">
              <a:extLst>
                <a:ext uri="{FF2B5EF4-FFF2-40B4-BE49-F238E27FC236}">
                  <a16:creationId xmlns:a16="http://schemas.microsoft.com/office/drawing/2014/main" id="{5E1DBF51-35FB-5543-B5F1-9E4E65B05647}"/>
                </a:ext>
              </a:extLst>
            </p:cNvPr>
            <p:cNvSpPr/>
            <p:nvPr/>
          </p:nvSpPr>
          <p:spPr>
            <a:xfrm rot="10800000">
              <a:off x="5699466" y="3541991"/>
              <a:ext cx="166097" cy="11637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40F154F-D9D1-424E-9441-D0074866C485}"/>
                </a:ext>
              </a:extLst>
            </p:cNvPr>
            <p:cNvSpPr txBox="1"/>
            <p:nvPr/>
          </p:nvSpPr>
          <p:spPr>
            <a:xfrm>
              <a:off x="7278821" y="3614513"/>
              <a:ext cx="8558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MULT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81F9B4-084C-CE45-9C79-A22355C0BB4E}"/>
                </a:ext>
              </a:extLst>
            </p:cNvPr>
            <p:cNvSpPr txBox="1"/>
            <p:nvPr/>
          </p:nvSpPr>
          <p:spPr>
            <a:xfrm>
              <a:off x="2721401" y="3654871"/>
              <a:ext cx="8558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ADD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188006-86F3-864C-91DB-641BF3DEFEE8}"/>
                </a:ext>
              </a:extLst>
            </p:cNvPr>
            <p:cNvSpPr txBox="1"/>
            <p:nvPr/>
          </p:nvSpPr>
          <p:spPr>
            <a:xfrm>
              <a:off x="6224984" y="3609615"/>
              <a:ext cx="6088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ADD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4E96CF1-44D3-FE4F-8E54-BBBEE4F7F9BF}"/>
                </a:ext>
              </a:extLst>
            </p:cNvPr>
            <p:cNvSpPr txBox="1"/>
            <p:nvPr/>
          </p:nvSpPr>
          <p:spPr>
            <a:xfrm>
              <a:off x="5401124" y="3531542"/>
              <a:ext cx="509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C2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F54BB96-F2D9-0748-9E66-CAFC725E4429}"/>
              </a:ext>
            </a:extLst>
          </p:cNvPr>
          <p:cNvGrpSpPr/>
          <p:nvPr/>
        </p:nvGrpSpPr>
        <p:grpSpPr>
          <a:xfrm>
            <a:off x="25749463" y="8632872"/>
            <a:ext cx="4551872" cy="2768277"/>
            <a:chOff x="3690912" y="2679365"/>
            <a:chExt cx="4551872" cy="2768277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BCA9352-8C81-D847-AF1A-B065B458C82F}"/>
                </a:ext>
              </a:extLst>
            </p:cNvPr>
            <p:cNvSpPr txBox="1"/>
            <p:nvPr/>
          </p:nvSpPr>
          <p:spPr>
            <a:xfrm>
              <a:off x="6689615" y="5047532"/>
              <a:ext cx="895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</a:t>
              </a:r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DC3B4E6-010A-0742-99C9-976E1899B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5435" y="4917240"/>
              <a:ext cx="0" cy="3888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9F5081B-7815-4F43-9582-784E9AF3E51A}"/>
                </a:ext>
              </a:extLst>
            </p:cNvPr>
            <p:cNvGrpSpPr/>
            <p:nvPr/>
          </p:nvGrpSpPr>
          <p:grpSpPr>
            <a:xfrm>
              <a:off x="4940897" y="4249391"/>
              <a:ext cx="1360150" cy="598359"/>
              <a:chOff x="4940897" y="4249391"/>
              <a:chExt cx="1360150" cy="598359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2C8B641-2863-0A4B-8657-A775A46D1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5842" y="4595335"/>
                <a:ext cx="0" cy="252415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69BBC5F9-083A-1246-8CFB-FAA221CDF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410" y="4249391"/>
                <a:ext cx="0" cy="3680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2C48B2EE-F2E2-ED42-95DF-E27BE1013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0897" y="4617425"/>
                <a:ext cx="13601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51F04E68-1A8D-4249-86EE-77A350C248FD}"/>
                </a:ext>
              </a:extLst>
            </p:cNvPr>
            <p:cNvGrpSpPr/>
            <p:nvPr/>
          </p:nvGrpSpPr>
          <p:grpSpPr>
            <a:xfrm>
              <a:off x="3690912" y="2679365"/>
              <a:ext cx="2141716" cy="1677748"/>
              <a:chOff x="3690912" y="2679365"/>
              <a:chExt cx="2141716" cy="1677748"/>
            </a:xfrm>
          </p:grpSpPr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890BC037-59B5-2145-BB2C-E1E1058EA7C4}"/>
                  </a:ext>
                </a:extLst>
              </p:cNvPr>
              <p:cNvSpPr txBox="1"/>
              <p:nvPr/>
            </p:nvSpPr>
            <p:spPr>
              <a:xfrm>
                <a:off x="4510527" y="2679365"/>
                <a:ext cx="8951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in1</a:t>
                </a: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5F094D6-72C0-994F-85FE-88E8EAEAD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9314" y="2817761"/>
                <a:ext cx="0" cy="6999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3F969001-17B8-F746-B010-7116D68F9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680" y="2817761"/>
                <a:ext cx="0" cy="6999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2CA44856-E5FA-BC4B-A5DD-67C1B1E2D1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7798" y="3824927"/>
                <a:ext cx="0" cy="34250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E26F8A73-6425-6149-A366-D223C7DBB90D}"/>
                  </a:ext>
                </a:extLst>
              </p:cNvPr>
              <p:cNvSpPr txBox="1"/>
              <p:nvPr/>
            </p:nvSpPr>
            <p:spPr>
              <a:xfrm>
                <a:off x="3690912" y="2747553"/>
                <a:ext cx="566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in0</a:t>
                </a:r>
              </a:p>
            </p:txBody>
          </p:sp>
          <p:sp>
            <p:nvSpPr>
              <p:cNvPr id="369" name="Trapezoid 368">
                <a:extLst>
                  <a:ext uri="{FF2B5EF4-FFF2-40B4-BE49-F238E27FC236}">
                    <a16:creationId xmlns:a16="http://schemas.microsoft.com/office/drawing/2014/main" id="{550303E6-7E18-5241-B9AE-47D710C59BDD}"/>
                  </a:ext>
                </a:extLst>
              </p:cNvPr>
              <p:cNvSpPr/>
              <p:nvPr/>
            </p:nvSpPr>
            <p:spPr>
              <a:xfrm rot="10800000">
                <a:off x="4105205" y="4167428"/>
                <a:ext cx="1727423" cy="189685"/>
              </a:xfrm>
              <a:prstGeom prst="trapezoi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C47A3C1B-92F1-6A4D-B774-0BF11E3A040C}"/>
                  </a:ext>
                </a:extLst>
              </p:cNvPr>
              <p:cNvSpPr/>
              <p:nvPr/>
            </p:nvSpPr>
            <p:spPr>
              <a:xfrm>
                <a:off x="4105205" y="3517697"/>
                <a:ext cx="509325" cy="425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 dirty="0"/>
              </a:p>
            </p:txBody>
          </p:sp>
        </p:grpSp>
        <p:sp>
          <p:nvSpPr>
            <p:cNvPr id="324" name="Trapezoid 323">
              <a:extLst>
                <a:ext uri="{FF2B5EF4-FFF2-40B4-BE49-F238E27FC236}">
                  <a16:creationId xmlns:a16="http://schemas.microsoft.com/office/drawing/2014/main" id="{22D37595-F506-C242-9550-F8ACDF3A7387}"/>
                </a:ext>
              </a:extLst>
            </p:cNvPr>
            <p:cNvSpPr/>
            <p:nvPr/>
          </p:nvSpPr>
          <p:spPr>
            <a:xfrm rot="10800000">
              <a:off x="5833186" y="4847750"/>
              <a:ext cx="1727423" cy="189685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C813F72C-B5D2-BF4B-9A33-F8C3462651B7}"/>
                </a:ext>
              </a:extLst>
            </p:cNvPr>
            <p:cNvSpPr txBox="1"/>
            <p:nvPr/>
          </p:nvSpPr>
          <p:spPr>
            <a:xfrm>
              <a:off x="5112403" y="3575569"/>
              <a:ext cx="8558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MULT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E278D7B-D895-9C4D-ABA1-8939C28BCED7}"/>
                </a:ext>
              </a:extLst>
            </p:cNvPr>
            <p:cNvSpPr txBox="1"/>
            <p:nvPr/>
          </p:nvSpPr>
          <p:spPr>
            <a:xfrm>
              <a:off x="4102253" y="3572631"/>
              <a:ext cx="8558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ADD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5FA59AEA-BE4A-D149-A85A-18A6E89C3496}"/>
                </a:ext>
              </a:extLst>
            </p:cNvPr>
            <p:cNvSpPr txBox="1"/>
            <p:nvPr/>
          </p:nvSpPr>
          <p:spPr>
            <a:xfrm>
              <a:off x="7633966" y="3516092"/>
              <a:ext cx="6088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F63C6963-9C9C-3A49-A514-DBC51BBE787A}"/>
              </a:ext>
            </a:extLst>
          </p:cNvPr>
          <p:cNvGrpSpPr/>
          <p:nvPr/>
        </p:nvGrpSpPr>
        <p:grpSpPr>
          <a:xfrm>
            <a:off x="27134114" y="11712536"/>
            <a:ext cx="4949907" cy="1488063"/>
            <a:chOff x="3690912" y="2679365"/>
            <a:chExt cx="4551872" cy="1488063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9148A448-D8F5-BE4A-9EEE-0A93E9790A53}"/>
                </a:ext>
              </a:extLst>
            </p:cNvPr>
            <p:cNvGrpSpPr/>
            <p:nvPr/>
          </p:nvGrpSpPr>
          <p:grpSpPr>
            <a:xfrm>
              <a:off x="3690912" y="2679365"/>
              <a:ext cx="1714789" cy="1488063"/>
              <a:chOff x="3690912" y="2679365"/>
              <a:chExt cx="1714789" cy="1488063"/>
            </a:xfrm>
          </p:grpSpPr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7B3FACBE-3CAD-1E45-81BB-F70920F20F31}"/>
                  </a:ext>
                </a:extLst>
              </p:cNvPr>
              <p:cNvSpPr txBox="1"/>
              <p:nvPr/>
            </p:nvSpPr>
            <p:spPr>
              <a:xfrm>
                <a:off x="4510527" y="2679365"/>
                <a:ext cx="8951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in1</a:t>
                </a:r>
              </a:p>
            </p:txBody>
          </p: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6EAD480E-E121-F24D-99B7-A7A144B34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9314" y="2817761"/>
                <a:ext cx="0" cy="6999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D5E86F3C-0AFD-B446-8E7F-FC602D352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680" y="2817761"/>
                <a:ext cx="0" cy="6999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778238F-25AE-7C46-A6CE-42BA5EB2A9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7798" y="3824927"/>
                <a:ext cx="0" cy="34250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2A33BE83-6F6A-9140-865A-899DB3CCC606}"/>
                  </a:ext>
                </a:extLst>
              </p:cNvPr>
              <p:cNvSpPr txBox="1"/>
              <p:nvPr/>
            </p:nvSpPr>
            <p:spPr>
              <a:xfrm>
                <a:off x="3690912" y="2747553"/>
                <a:ext cx="566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in0</a:t>
                </a: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D72F0CF1-0519-A94C-BEA2-9CFEC3AD35A4}"/>
                  </a:ext>
                </a:extLst>
              </p:cNvPr>
              <p:cNvSpPr/>
              <p:nvPr/>
            </p:nvSpPr>
            <p:spPr>
              <a:xfrm>
                <a:off x="4105205" y="3517697"/>
                <a:ext cx="509325" cy="425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00" dirty="0"/>
              </a:p>
            </p:txBody>
          </p:sp>
        </p:grp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930738-2B07-434B-BF5C-317C184254BC}"/>
                </a:ext>
              </a:extLst>
            </p:cNvPr>
            <p:cNvSpPr txBox="1"/>
            <p:nvPr/>
          </p:nvSpPr>
          <p:spPr>
            <a:xfrm>
              <a:off x="5112403" y="3575569"/>
              <a:ext cx="8558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MULT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ABB2BAE5-FBB0-DE49-8EAF-C8F6B2DFE69B}"/>
                </a:ext>
              </a:extLst>
            </p:cNvPr>
            <p:cNvSpPr txBox="1"/>
            <p:nvPr/>
          </p:nvSpPr>
          <p:spPr>
            <a:xfrm>
              <a:off x="4102253" y="3572631"/>
              <a:ext cx="8558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ADD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F12018F-4464-A442-9361-3D88379CBADB}"/>
                </a:ext>
              </a:extLst>
            </p:cNvPr>
            <p:cNvSpPr txBox="1"/>
            <p:nvPr/>
          </p:nvSpPr>
          <p:spPr>
            <a:xfrm>
              <a:off x="7633966" y="3516092"/>
              <a:ext cx="6088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34057EB-60ED-9A4E-8053-4FF26E50F8CE}"/>
              </a:ext>
            </a:extLst>
          </p:cNvPr>
          <p:cNvSpPr/>
          <p:nvPr/>
        </p:nvSpPr>
        <p:spPr>
          <a:xfrm>
            <a:off x="25226682" y="11430262"/>
            <a:ext cx="5782236" cy="16940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2319E-B85B-F540-9027-1651F513A37A}"/>
              </a:ext>
            </a:extLst>
          </p:cNvPr>
          <p:cNvSpPr txBox="1"/>
          <p:nvPr/>
        </p:nvSpPr>
        <p:spPr>
          <a:xfrm>
            <a:off x="18936344" y="10865026"/>
            <a:ext cx="65170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Speedup =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139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 Digney</dc:creator>
  <cp:keywords>CTPClassification=CTP_PUBLIC:VisualMarkings=</cp:keywords>
  <cp:lastModifiedBy>Dillon Huff</cp:lastModifiedBy>
  <cp:revision>91</cp:revision>
  <dcterms:created xsi:type="dcterms:W3CDTF">2011-11-23T20:52:01Z</dcterms:created>
  <dcterms:modified xsi:type="dcterms:W3CDTF">2018-10-11T22:28:41Z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867877fa-833c-4069-b118-1df50ddc333f</vt:lpwstr>
  </property>
  <property fmtid="{D5CDD505-2E9C-101B-9397-08002B2CF9AE}" pid="3" name="CTP_TimeStamp">
    <vt:lpwstr>2017-11-18 00:01:49Z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