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6"/>
  </p:sldMasterIdLst>
  <p:notesMasterIdLst>
    <p:notesMasterId r:id="rId33"/>
  </p:notesMasterIdLst>
  <p:sldIdLst>
    <p:sldId id="438" r:id="rId17"/>
    <p:sldId id="425" r:id="rId18"/>
    <p:sldId id="494" r:id="rId19"/>
    <p:sldId id="495" r:id="rId20"/>
    <p:sldId id="490" r:id="rId21"/>
    <p:sldId id="418" r:id="rId22"/>
    <p:sldId id="491" r:id="rId23"/>
    <p:sldId id="440" r:id="rId24"/>
    <p:sldId id="436" r:id="rId25"/>
    <p:sldId id="457" r:id="rId26"/>
    <p:sldId id="459" r:id="rId27"/>
    <p:sldId id="493" r:id="rId28"/>
    <p:sldId id="492" r:id="rId29"/>
    <p:sldId id="471" r:id="rId30"/>
    <p:sldId id="489" r:id="rId31"/>
    <p:sldId id="49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8" autoAdjust="0"/>
  </p:normalViewPr>
  <p:slideViewPr>
    <p:cSldViewPr snapToGrid="0" snapToObjects="1">
      <p:cViewPr varScale="1">
        <p:scale>
          <a:sx n="71" d="100"/>
          <a:sy n="71" d="100"/>
        </p:scale>
        <p:origin x="48" y="4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6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30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E2E72-C4AA-374F-9B49-ED23DA3A6757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57AAF-E62B-454C-BF54-78CFBAB94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22A8F-FEB1-4B5A-9C78-E67A52AB0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12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22A8F-FEB1-4B5A-9C78-E67A52AB09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7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22A8F-FEB1-4B5A-9C78-E67A52AB09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3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Industry</a:t>
            </a:r>
          </a:p>
          <a:p>
            <a:r>
              <a:t>TPU, optimize for latency, big matrix multiply unit</a:t>
            </a:r>
          </a:p>
          <a:p>
            <a:r>
              <a:t>Diannao, NLR</a:t>
            </a:r>
          </a:p>
          <a:p>
            <a:r>
              <a:t>Eyeriss, optimize all kinds of data reuse, …</a:t>
            </a:r>
          </a:p>
          <a:p>
            <a:r>
              <a:t>Zhang, FPGA, flexibility </a:t>
            </a:r>
          </a:p>
        </p:txBody>
      </p:sp>
    </p:spTree>
    <p:extLst>
      <p:ext uri="{BB962C8B-B14F-4D97-AF65-F5344CB8AC3E}">
        <p14:creationId xmlns:p14="http://schemas.microsoft.com/office/powerpoint/2010/main" val="398172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83739"/>
            <a:ext cx="10363200" cy="226271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987798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/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76" y="6441016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76" y="6441016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13800" y="6415623"/>
            <a:ext cx="2728384" cy="24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" y="0"/>
            <a:ext cx="12206817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00746"/>
            <a:ext cx="109728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2137836" y="4798696"/>
            <a:ext cx="8079317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date here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09600" y="3225376"/>
            <a:ext cx="109728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none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EE-we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4188" y="6026156"/>
            <a:ext cx="3373873" cy="651933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9397" y="6415623"/>
            <a:ext cx="1128183" cy="361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fld id="{DE362883-FEC8-4060-BEAC-81884453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762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042832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812" y="1600201"/>
            <a:ext cx="10264588" cy="4525963"/>
          </a:xfrm>
          <a:prstGeom prst="rect">
            <a:avLst/>
          </a:prstGeom>
        </p:spPr>
        <p:txBody>
          <a:bodyPr lIns="91440" anchor="ctr">
            <a:normAutofit/>
          </a:bodyPr>
          <a:lstStyle>
            <a:lvl1pPr marL="347472" indent="-256032">
              <a:spcBef>
                <a:spcPts val="300"/>
              </a:spcBef>
              <a:defRPr sz="2600"/>
            </a:lvl1pPr>
            <a:lvl2pPr marL="557784" indent="-192024" algn="l">
              <a:spcBef>
                <a:spcPts val="400"/>
              </a:spcBef>
              <a:buSzPct val="46000"/>
              <a:buFont typeface="Lucida Grande"/>
              <a:buChar char="▶"/>
              <a:defRPr sz="2000"/>
            </a:lvl2pPr>
            <a:lvl3pPr>
              <a:spcBef>
                <a:spcPts val="4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76" y="6441016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76" y="6441016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76" y="6441016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35476" y="6441016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76" y="6441016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76" y="6441016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76" y="6441016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76" y="6441016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76" y="6441016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defRPr>
            </a:lvl1pPr>
          </a:lstStyle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9" r:id="rId12"/>
    <p:sldLayoutId id="2147483700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cloudplatform.googleblog.com/2016/05/Google-supercharges-machine-learning-tasks-with-custom-chip.html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hyperlink" Target="http://eyeriss.mit.edu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00" b="1" dirty="0" smtClean="0"/>
              <a:t>What Is Interesting To Me Right Now …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137836" y="5020949"/>
            <a:ext cx="8079317" cy="274320"/>
          </a:xfrm>
        </p:spPr>
        <p:txBody>
          <a:bodyPr/>
          <a:lstStyle/>
          <a:p>
            <a:fld id="{13751FA9-A6A0-49F6-9DFD-1FF8A6D77480}" type="datetime1">
              <a:rPr lang="en-US" smtClean="0"/>
              <a:t>6/23/2018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046408"/>
            <a:ext cx="10972800" cy="965628"/>
          </a:xfrm>
        </p:spPr>
        <p:txBody>
          <a:bodyPr/>
          <a:lstStyle/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Mark Horowitz</a:t>
            </a:r>
            <a:endParaRPr lang="en-US" cap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36357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Dataflow Impact</a:t>
            </a:r>
            <a:endParaRPr lang="en-US"/>
          </a:p>
        </p:txBody>
      </p:sp>
      <p:sp>
        <p:nvSpPr>
          <p:cNvPr id="226" name="Shape 226"/>
          <p:cNvSpPr>
            <a:spLocks noGrp="1"/>
          </p:cNvSpPr>
          <p:nvPr>
            <p:ph idx="1"/>
          </p:nvPr>
        </p:nvSpPr>
        <p:spPr>
          <a:xfrm>
            <a:off x="1317812" y="1600201"/>
            <a:ext cx="10264588" cy="909917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Most </a:t>
            </a:r>
            <a:r>
              <a:rPr dirty="0" err="1" smtClean="0"/>
              <a:t>dataflows</a:t>
            </a:r>
            <a:r>
              <a:rPr dirty="0" smtClean="0"/>
              <a:t> achieve close-to-optimal energy efficiency </a:t>
            </a:r>
            <a:endParaRPr dirty="0"/>
          </a:p>
        </p:txBody>
      </p:sp>
      <p:pic>
        <p:nvPicPr>
          <p:cNvPr id="225" name="pasted-image.t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4125" y="2237410"/>
            <a:ext cx="7143750" cy="446484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823090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pasted-image.t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4125" y="2482544"/>
            <a:ext cx="7143750" cy="4464844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Energy Breakdown Comparison</a:t>
            </a:r>
            <a:endParaRPr lang="en-US"/>
          </a:p>
        </p:txBody>
      </p:sp>
      <p:sp>
        <p:nvSpPr>
          <p:cNvPr id="234" name="Shape 234"/>
          <p:cNvSpPr>
            <a:spLocks noGrp="1"/>
          </p:cNvSpPr>
          <p:nvPr>
            <p:ph idx="1"/>
          </p:nvPr>
        </p:nvSpPr>
        <p:spPr>
          <a:xfrm>
            <a:off x="1138518" y="1600201"/>
            <a:ext cx="10443882" cy="1142999"/>
          </a:xfrm>
          <a:prstGeom prst="rect">
            <a:avLst/>
          </a:prstGeom>
        </p:spPr>
        <p:txBody>
          <a:bodyPr/>
          <a:lstStyle/>
          <a:p>
            <a:r>
              <a:rPr dirty="0"/>
              <a:t>Use a smaller register file size can greatly improve overall energy efficiency, by reducing register file energy</a:t>
            </a:r>
          </a:p>
        </p:txBody>
      </p:sp>
    </p:spTree>
    <p:extLst>
      <p:ext uri="{BB962C8B-B14F-4D97-AF65-F5344CB8AC3E}">
        <p14:creationId xmlns:p14="http://schemas.microsoft.com/office/powerpoint/2010/main" val="35653437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Other Applications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Hardware to User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/>
        </p:blipFill>
        <p:spPr>
          <a:xfrm>
            <a:off x="465550" y="1825943"/>
            <a:ext cx="5868912" cy="4359704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/>
          <a:stretch/>
        </p:blipFill>
        <p:spPr>
          <a:xfrm>
            <a:off x="6581887" y="1245725"/>
            <a:ext cx="5341171" cy="51235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82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506609" y="3097189"/>
            <a:ext cx="1246643" cy="1241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TILE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23797" y="3080712"/>
            <a:ext cx="1474571" cy="12411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TILE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67288" y="3083453"/>
            <a:ext cx="1364733" cy="1241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TILE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501116" y="1839540"/>
            <a:ext cx="1246643" cy="1241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TILE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018304" y="1823062"/>
            <a:ext cx="1474571" cy="12411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TILE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61795" y="1825804"/>
            <a:ext cx="1364733" cy="1241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TILE</a:t>
            </a:r>
          </a:p>
        </p:txBody>
      </p:sp>
      <p:sp>
        <p:nvSpPr>
          <p:cNvPr id="17409" name="Title 3"/>
          <p:cNvSpPr>
            <a:spLocks noGrp="1"/>
          </p:cNvSpPr>
          <p:nvPr>
            <p:ph type="title"/>
          </p:nvPr>
        </p:nvSpPr>
        <p:spPr>
          <a:xfrm>
            <a:off x="1265768" y="478367"/>
            <a:ext cx="10276417" cy="651933"/>
          </a:xfrm>
        </p:spPr>
        <p:txBody>
          <a:bodyPr>
            <a:noAutofit/>
          </a:bodyPr>
          <a:lstStyle/>
          <a:p>
            <a:pPr lvl="1"/>
            <a:r>
              <a:rPr lang="en-US" altLang="en-US" sz="4400" dirty="0" smtClean="0">
                <a:latin typeface="Arial" panose="020B0604020202020204" pitchFamily="34" charset="0"/>
              </a:rPr>
              <a:t>AHA CGRA Architecture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61795" y="1578669"/>
            <a:ext cx="0" cy="304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33191" y="1578669"/>
            <a:ext cx="0" cy="304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21060" y="1578669"/>
            <a:ext cx="0" cy="30480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92455" y="1578669"/>
            <a:ext cx="0" cy="30480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32281" y="1825804"/>
            <a:ext cx="487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32281" y="1897200"/>
            <a:ext cx="487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32281" y="1976832"/>
            <a:ext cx="48768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24044" y="2045484"/>
            <a:ext cx="48768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26528" y="1575928"/>
            <a:ext cx="0" cy="304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97924" y="1575928"/>
            <a:ext cx="0" cy="304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85793" y="1575928"/>
            <a:ext cx="0" cy="30480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57188" y="1575928"/>
            <a:ext cx="0" cy="30480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92875" y="1575925"/>
            <a:ext cx="0" cy="304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64271" y="1575925"/>
            <a:ext cx="0" cy="304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652140" y="1575925"/>
            <a:ext cx="0" cy="30480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23535" y="1575925"/>
            <a:ext cx="0" cy="30480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77976" y="1551211"/>
            <a:ext cx="0" cy="304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49372" y="1551211"/>
            <a:ext cx="0" cy="304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37241" y="1551211"/>
            <a:ext cx="0" cy="30480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008636" y="1551211"/>
            <a:ext cx="0" cy="30480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296585" y="3066973"/>
            <a:ext cx="487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296585" y="3138369"/>
            <a:ext cx="487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96585" y="3218001"/>
            <a:ext cx="48768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288348" y="3286653"/>
            <a:ext cx="48768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288353" y="4220265"/>
            <a:ext cx="487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288353" y="4291661"/>
            <a:ext cx="487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288353" y="4371293"/>
            <a:ext cx="487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280116" y="4439945"/>
            <a:ext cx="48768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538232" y="5302171"/>
            <a:ext cx="477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117040" y="5032144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 bit bus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3759277" y="5291191"/>
            <a:ext cx="47779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338086" y="5021164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bit bus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606877" y="1790111"/>
            <a:ext cx="310292" cy="2965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0" name="Rectangle 89"/>
          <p:cNvSpPr/>
          <p:nvPr/>
        </p:nvSpPr>
        <p:spPr>
          <a:xfrm>
            <a:off x="2988083" y="1795609"/>
            <a:ext cx="310292" cy="2965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Rectangle 90"/>
          <p:cNvSpPr/>
          <p:nvPr/>
        </p:nvSpPr>
        <p:spPr>
          <a:xfrm>
            <a:off x="4437943" y="1779130"/>
            <a:ext cx="310292" cy="2965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Rectangle 91"/>
          <p:cNvSpPr/>
          <p:nvPr/>
        </p:nvSpPr>
        <p:spPr>
          <a:xfrm>
            <a:off x="5731291" y="1795611"/>
            <a:ext cx="310292" cy="2965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3" name="Rectangle 92"/>
          <p:cNvSpPr/>
          <p:nvPr/>
        </p:nvSpPr>
        <p:spPr>
          <a:xfrm>
            <a:off x="1604134" y="3031275"/>
            <a:ext cx="310292" cy="2965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4" name="Rectangle 93"/>
          <p:cNvSpPr/>
          <p:nvPr/>
        </p:nvSpPr>
        <p:spPr>
          <a:xfrm>
            <a:off x="2985341" y="3036773"/>
            <a:ext cx="310292" cy="2965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5" name="Rectangle 94"/>
          <p:cNvSpPr/>
          <p:nvPr/>
        </p:nvSpPr>
        <p:spPr>
          <a:xfrm>
            <a:off x="4435201" y="3020294"/>
            <a:ext cx="310292" cy="2965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6" name="Rectangle 95"/>
          <p:cNvSpPr/>
          <p:nvPr/>
        </p:nvSpPr>
        <p:spPr>
          <a:xfrm>
            <a:off x="5728549" y="3036775"/>
            <a:ext cx="310292" cy="2965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7" name="Rectangle 96"/>
          <p:cNvSpPr/>
          <p:nvPr/>
        </p:nvSpPr>
        <p:spPr>
          <a:xfrm>
            <a:off x="1612370" y="4192809"/>
            <a:ext cx="310292" cy="2965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8" name="Rectangle 97"/>
          <p:cNvSpPr/>
          <p:nvPr/>
        </p:nvSpPr>
        <p:spPr>
          <a:xfrm>
            <a:off x="2993577" y="4198306"/>
            <a:ext cx="310292" cy="2965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9" name="Rectangle 98"/>
          <p:cNvSpPr/>
          <p:nvPr/>
        </p:nvSpPr>
        <p:spPr>
          <a:xfrm>
            <a:off x="4443437" y="4181827"/>
            <a:ext cx="310292" cy="2965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0" name="Rectangle 99"/>
          <p:cNvSpPr/>
          <p:nvPr/>
        </p:nvSpPr>
        <p:spPr>
          <a:xfrm>
            <a:off x="5736785" y="4198309"/>
            <a:ext cx="310292" cy="2965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1" name="Rectangle 100"/>
          <p:cNvSpPr/>
          <p:nvPr/>
        </p:nvSpPr>
        <p:spPr>
          <a:xfrm>
            <a:off x="1628846" y="5714065"/>
            <a:ext cx="310292" cy="2965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2" name="TextBox 101"/>
          <p:cNvSpPr txBox="1"/>
          <p:nvPr/>
        </p:nvSpPr>
        <p:spPr>
          <a:xfrm>
            <a:off x="2117039" y="5566697"/>
            <a:ext cx="152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Switch box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604134" y="2237688"/>
            <a:ext cx="335004" cy="1070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3" name="Rectangle 102"/>
          <p:cNvSpPr/>
          <p:nvPr/>
        </p:nvSpPr>
        <p:spPr>
          <a:xfrm>
            <a:off x="2117041" y="1762655"/>
            <a:ext cx="96695" cy="3130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6" name="Rectangle 105"/>
          <p:cNvSpPr/>
          <p:nvPr/>
        </p:nvSpPr>
        <p:spPr>
          <a:xfrm>
            <a:off x="1601393" y="2424413"/>
            <a:ext cx="335004" cy="1070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7" name="Rectangle 106"/>
          <p:cNvSpPr/>
          <p:nvPr/>
        </p:nvSpPr>
        <p:spPr>
          <a:xfrm>
            <a:off x="2303763" y="1768155"/>
            <a:ext cx="96695" cy="3130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Rectangle 107"/>
          <p:cNvSpPr/>
          <p:nvPr/>
        </p:nvSpPr>
        <p:spPr>
          <a:xfrm>
            <a:off x="3916353" y="5741520"/>
            <a:ext cx="335004" cy="1070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9" name="TextBox 108"/>
          <p:cNvSpPr txBox="1"/>
          <p:nvPr/>
        </p:nvSpPr>
        <p:spPr>
          <a:xfrm>
            <a:off x="4338086" y="5522762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 bit CB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916353" y="6088887"/>
            <a:ext cx="335004" cy="1070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TextBox 110"/>
          <p:cNvSpPr txBox="1"/>
          <p:nvPr/>
        </p:nvSpPr>
        <p:spPr>
          <a:xfrm>
            <a:off x="4318871" y="5874241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1 bit CB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17957" y="1240269"/>
            <a:ext cx="5477164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2400" dirty="0"/>
              <a:t>Design Space Exploration:</a:t>
            </a:r>
          </a:p>
          <a:p>
            <a:pPr marL="380990" indent="-38099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Tile Design</a:t>
            </a:r>
          </a:p>
          <a:p>
            <a:pPr marL="380990" indent="-38099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Programmable Routing</a:t>
            </a:r>
          </a:p>
          <a:p>
            <a:pPr marL="380990" indent="-38099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Tile Clustering</a:t>
            </a:r>
          </a:p>
          <a:p>
            <a:pPr marL="380990" indent="-38099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Memory Topology</a:t>
            </a:r>
          </a:p>
        </p:txBody>
      </p:sp>
    </p:spTree>
    <p:extLst>
      <p:ext uri="{BB962C8B-B14F-4D97-AF65-F5344CB8AC3E}">
        <p14:creationId xmlns:p14="http://schemas.microsoft.com/office/powerpoint/2010/main" val="150393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/>
      <p:bldP spid="89" grpId="0" animBg="1"/>
      <p:bldP spid="103" grpId="0" animBg="1"/>
      <p:bldP spid="106" grpId="0" animBg="1"/>
      <p:bldP spid="107" grpId="0" animBg="1"/>
      <p:bldP spid="108" grpId="0" animBg="1"/>
      <p:bldP spid="109" grpId="0"/>
      <p:bldP spid="110" grpId="0" animBg="1"/>
      <p:bldP spid="1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Area </a:t>
            </a:r>
            <a:r>
              <a:rPr lang="en-US" sz="3200" dirty="0" smtClean="0"/>
              <a:t>Breakdown </a:t>
            </a:r>
            <a:r>
              <a:rPr lang="en-US" sz="3200" dirty="0"/>
              <a:t>for </a:t>
            </a:r>
            <a:r>
              <a:rPr lang="en-US" sz="3200" dirty="0" smtClean="0"/>
              <a:t>Simple 2:1 </a:t>
            </a:r>
            <a:r>
              <a:rPr lang="en-US" sz="3200" dirty="0"/>
              <a:t>PE</a:t>
            </a:r>
          </a:p>
        </p:txBody>
      </p:sp>
      <p:pic>
        <p:nvPicPr>
          <p:cNvPr id="1026" name="Picture 2" descr="https://lh3.googleusercontent.com/hVt3jWpYRsP4Od2D4y7yzQ6SKJPgNVTlr3hKhxMr31AguJAhyGlPzqHtMOR2fpBkwuXqaVPz_CzJYZU--nT8kd0h7MTblb93yikO37xmj3_b2-RliSuMzP3In66ppMsp7wjt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69" y="1417638"/>
            <a:ext cx="7462103" cy="514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69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AutoShape 2" descr="https://docs.google.com/drawings/d/suFMY-cuvh7zmep3s_Rwxvg/image?w=306&amp;h=348&amp;rev=1&amp;ac=1&amp;parent=1wyu8PucEwj4l3O_7XOePcy4yTyrkwAmRc5CeSHHXSoQ"/>
          <p:cNvSpPr>
            <a:spLocks noChangeAspect="1" noChangeArrowheads="1"/>
          </p:cNvSpPr>
          <p:nvPr/>
        </p:nvSpPr>
        <p:spPr bwMode="auto">
          <a:xfrm>
            <a:off x="130175" y="-1355725"/>
            <a:ext cx="29146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docs.google.com/drawings/d/suFMY-cuvh7zmep3s_Rwxvg/image?w=306&amp;h=348&amp;rev=1&amp;ac=1&amp;parent=1wyu8PucEwj4l3O_7XOePcy4yTyrkwAmRc5CeSHHXSoQ"/>
          <p:cNvSpPr>
            <a:spLocks noChangeAspect="1" noChangeArrowheads="1"/>
          </p:cNvSpPr>
          <p:nvPr/>
        </p:nvSpPr>
        <p:spPr bwMode="auto">
          <a:xfrm>
            <a:off x="282575" y="-1203325"/>
            <a:ext cx="29146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s://docs.google.com/drawings/d/suFMY-cuvh7zmep3s_Rwxvg/image?w=306&amp;h=348&amp;rev=1&amp;ac=1&amp;parent=1wyu8PucEwj4l3O_7XOePcy4yTyrkwAmRc5CeSHHXSoQ"/>
          <p:cNvSpPr>
            <a:spLocks noChangeAspect="1" noChangeArrowheads="1"/>
          </p:cNvSpPr>
          <p:nvPr/>
        </p:nvSpPr>
        <p:spPr bwMode="auto">
          <a:xfrm>
            <a:off x="434975" y="-1050925"/>
            <a:ext cx="29146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s://docs.google.com/drawings/d/suFMY-cuvh7zmep3s_Rwxvg/image?w=306&amp;h=348&amp;rev=1&amp;ac=1&amp;parent=1wyu8PucEwj4l3O_7XOePcy4yTyrkwAmRc5CeSHHXSoQ"/>
          <p:cNvSpPr>
            <a:spLocks noChangeAspect="1" noChangeArrowheads="1"/>
          </p:cNvSpPr>
          <p:nvPr/>
        </p:nvSpPr>
        <p:spPr bwMode="auto">
          <a:xfrm>
            <a:off x="587375" y="-898525"/>
            <a:ext cx="29146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docs.google.com/drawings/d/suFMY-cuvh7zmep3s_Rwxvg/image?w=306&amp;h=348&amp;rev=1&amp;ac=1&amp;parent=1wyu8PucEwj4l3O_7XOePcy4yTyrkwAmRc5CeSHHXSo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950" y="1529156"/>
            <a:ext cx="4540437" cy="516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1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to </a:t>
            </a:r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Are Building an Accelerator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better be parallel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application better have locality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Performance/energy must be a critical issue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6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It Must Be Cheap To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designer accessible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Little silicon expertise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5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Halide </a:t>
            </a:r>
            <a:r>
              <a:rPr lang="en-US" dirty="0"/>
              <a:t>Example: </a:t>
            </a:r>
            <a:r>
              <a:rPr lang="en-US" dirty="0" err="1" smtClean="0"/>
              <a:t>Unsharp</a:t>
            </a:r>
            <a:r>
              <a:rPr lang="en-US" dirty="0" smtClean="0"/>
              <a:t> Masking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362883-FEC8-4060-BEAC-81884453ECAA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7577" y="1645084"/>
            <a:ext cx="839169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 clamp, gray,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blurx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blury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, sharpen, ratio,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unsharp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 x, y, c, xi,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yi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53284F">
                    <a:lumMod val="60000"/>
                    <a:lumOff val="40000"/>
                  </a:srgbClr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// The algorithm</a:t>
            </a:r>
          </a:p>
          <a:p>
            <a:pPr lvl="0" eaLnBrk="0" hangingPunct="0"/>
            <a:r>
              <a:rPr lang="en-US" sz="1600" dirty="0">
                <a:solidFill>
                  <a:srgbClr val="53284F">
                    <a:lumMod val="60000"/>
                    <a:lumOff val="40000"/>
                  </a:srgbClr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clamp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BoundaryConditions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repeat_edge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(in);</a:t>
            </a:r>
          </a:p>
          <a:p>
            <a:pPr lvl="0" eaLnBrk="0" hangingPunct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  gray(x, y) = 0.3*clamp(0, x, y)+0.6*clamp(1, x, y)+0.1*clamp(2, x, y);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blury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(x, y) = (gray(x, y-1) + gray(x, y) + gray(x, y+1)) / 3;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blurx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(x, y) =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blury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(x-1, y)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blury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(x, y)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blury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(x+1, y)) / 3;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  sharpen(x, y) = 2 * gray(x, y) -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blurx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(x, y);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  ratio(x, y) = sharpen(x, y) / gray(x, y);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unsharp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(c, x, y) = ratio(x, y) * input(c, x, y);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53284F">
                    <a:lumMod val="60000"/>
                    <a:lumOff val="40000"/>
                  </a:srgbClr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// The schedule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unsharp.tile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(x, y, xi,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yi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, 256, 256)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     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.accelerate({clamp}, xi, x)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         .parallel(y).parallel(x);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in.fifo_depth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unsharp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, 512);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gray.fifo_depth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(ratio, 8);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53284F">
                    <a:lumMod val="60000"/>
                    <a:lumOff val="40000"/>
                  </a:srgbClr>
                </a:solidFill>
                <a:latin typeface="Consolas" panose="020B0609020204030204" pitchFamily="49" charset="0"/>
                <a:ea typeface="ＭＳ Ｐゴシック" pitchFamily="1" charset="-128"/>
                <a:cs typeface="Courier New" panose="02070309020205020404" pitchFamily="49" charset="0"/>
              </a:rPr>
              <a:t>// other schedules...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029" y="400580"/>
            <a:ext cx="1527660" cy="59817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2737" y="400580"/>
            <a:ext cx="1586700" cy="623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Architecture Template:</a:t>
            </a:r>
            <a:br>
              <a:rPr lang="en-US" smtClean="0"/>
            </a:br>
            <a:r>
              <a:rPr lang="en-US" sz="2800"/>
              <a:t>Stencil Functions and Line Buffers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17812" y="1600201"/>
            <a:ext cx="10264588" cy="2083745"/>
          </a:xfrm>
        </p:spPr>
        <p:txBody>
          <a:bodyPr/>
          <a:lstStyle/>
          <a:p>
            <a:r>
              <a:rPr lang="en-US" smtClean="0"/>
              <a:t>Stencil functions consume sliding windows of data</a:t>
            </a:r>
          </a:p>
          <a:p>
            <a:pPr lvl="1"/>
            <a:r>
              <a:rPr lang="en-US" smtClean="0"/>
              <a:t>Huge locality</a:t>
            </a:r>
          </a:p>
          <a:p>
            <a:pPr lvl="7"/>
            <a:endParaRPr lang="en-US" smtClean="0"/>
          </a:p>
          <a:p>
            <a:r>
              <a:rPr lang="en-US" smtClean="0"/>
              <a:t>To capture this locality need to buffer a few lines</a:t>
            </a:r>
          </a:p>
          <a:p>
            <a:pPr lvl="1"/>
            <a:r>
              <a:rPr lang="en-US" smtClean="0"/>
              <a:t>Line buffer is the hardware buffer block.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E362883-FEC8-4060-BEAC-81884453ECA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8939" y="3683946"/>
            <a:ext cx="6339840" cy="264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IR Transformation</a:t>
            </a:r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362883-FEC8-4060-BEAC-81884453ECAA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2741800" y="2132056"/>
            <a:ext cx="7333876" cy="308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427" y="787998"/>
            <a:ext cx="1321752" cy="5193644"/>
          </a:xfrm>
          <a:prstGeom prst="rect">
            <a:avLst/>
          </a:prstGeom>
        </p:spPr>
      </p:pic>
      <p:sp>
        <p:nvSpPr>
          <p:cNvPr id="8" name="Shape 182"/>
          <p:cNvSpPr/>
          <p:nvPr/>
        </p:nvSpPr>
        <p:spPr>
          <a:xfrm>
            <a:off x="172543" y="6067539"/>
            <a:ext cx="12472390" cy="28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/>
            </a:lvl1pPr>
          </a:lstStyle>
          <a:p>
            <a:r>
              <a:rPr sz="1400" dirty="0" smtClean="0"/>
              <a:t>Pu</a:t>
            </a:r>
            <a:r>
              <a:rPr sz="1400" dirty="0"/>
              <a:t>, Jing, et al. "Programming heterogeneous systems from an image processing DSL." ACM Transactions on Architecture and Code Optimization (TACO) 14.3 (2017): 26.</a:t>
            </a:r>
          </a:p>
        </p:txBody>
      </p:sp>
    </p:spTree>
    <p:extLst>
      <p:ext uri="{BB962C8B-B14F-4D97-AF65-F5344CB8AC3E}">
        <p14:creationId xmlns:p14="http://schemas.microsoft.com/office/powerpoint/2010/main" val="271125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DNN Accelerators</a:t>
            </a:r>
          </a:p>
        </p:txBody>
      </p:sp>
      <p:sp>
        <p:nvSpPr>
          <p:cNvPr id="145" name="Shape 145"/>
          <p:cNvSpPr/>
          <p:nvPr/>
        </p:nvSpPr>
        <p:spPr>
          <a:xfrm>
            <a:off x="3269378" y="6293696"/>
            <a:ext cx="5387693" cy="461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1200"/>
            </a:pPr>
            <a:r>
              <a:rPr sz="844"/>
              <a:t>[1] </a:t>
            </a:r>
            <a:r>
              <a:rPr sz="844" u="sng">
                <a:hlinkClick r:id="rId3"/>
              </a:rPr>
              <a:t>https://cloudplatform.googleblog.com/2016/05/Google-supercharges-machine-learning-tasks-with-custom-chip.html</a:t>
            </a:r>
          </a:p>
          <a:p>
            <a:pPr algn="l">
              <a:defRPr sz="1200"/>
            </a:pPr>
            <a:r>
              <a:rPr sz="844"/>
              <a:t>[2] https://www.electronicsweekly.com/news/ifa-2017-huawei-reveals-low-power-kirin-970-mobile-ai-chipset-2017-09/</a:t>
            </a:r>
          </a:p>
          <a:p>
            <a:pPr algn="l">
              <a:defRPr sz="1200"/>
            </a:pPr>
            <a:r>
              <a:rPr sz="844"/>
              <a:t>[3] </a:t>
            </a:r>
            <a:r>
              <a:rPr sz="844" u="sng">
                <a:hlinkClick r:id="rId4"/>
              </a:rPr>
              <a:t>http://eyeriss.mit.edu/</a:t>
            </a:r>
          </a:p>
        </p:txBody>
      </p:sp>
      <p:pic>
        <p:nvPicPr>
          <p:cNvPr id="146" name="pasted-image.ti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8129" y="1553857"/>
            <a:ext cx="2404742" cy="1850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asted-image.tif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9654" y="1553857"/>
            <a:ext cx="2600957" cy="1733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161575" y="1502298"/>
            <a:ext cx="2985269" cy="1837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asted-imag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7030" y="3990362"/>
            <a:ext cx="3255930" cy="1837089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1998196" y="3412688"/>
            <a:ext cx="127118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r>
              <a:rPr sz="1969" dirty="0"/>
              <a:t>Google TPU</a:t>
            </a:r>
          </a:p>
        </p:txBody>
      </p:sp>
      <p:sp>
        <p:nvSpPr>
          <p:cNvPr id="151" name="Shape 151"/>
          <p:cNvSpPr/>
          <p:nvPr/>
        </p:nvSpPr>
        <p:spPr>
          <a:xfrm>
            <a:off x="5507536" y="3484095"/>
            <a:ext cx="18811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r>
              <a:rPr sz="1969" dirty="0"/>
              <a:t>Huawei Kirin NPU</a:t>
            </a:r>
          </a:p>
        </p:txBody>
      </p:sp>
      <p:sp>
        <p:nvSpPr>
          <p:cNvPr id="152" name="Shape 152"/>
          <p:cNvSpPr/>
          <p:nvPr/>
        </p:nvSpPr>
        <p:spPr>
          <a:xfrm>
            <a:off x="9338201" y="3365298"/>
            <a:ext cx="770084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r>
              <a:rPr sz="1969" dirty="0" err="1"/>
              <a:t>Eyeriss</a:t>
            </a:r>
            <a:endParaRPr sz="1969" dirty="0"/>
          </a:p>
        </p:txBody>
      </p:sp>
      <p:sp>
        <p:nvSpPr>
          <p:cNvPr id="153" name="Shape 153"/>
          <p:cNvSpPr/>
          <p:nvPr/>
        </p:nvSpPr>
        <p:spPr>
          <a:xfrm>
            <a:off x="8901347" y="5938022"/>
            <a:ext cx="228575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r>
              <a:rPr sz="1969" dirty="0"/>
              <a:t>C. Zheng, et al (FPGA)</a:t>
            </a:r>
          </a:p>
        </p:txBody>
      </p:sp>
      <p:sp>
        <p:nvSpPr>
          <p:cNvPr id="12" name="Shape 165"/>
          <p:cNvSpPr txBox="1">
            <a:spLocks/>
          </p:cNvSpPr>
          <p:nvPr/>
        </p:nvSpPr>
        <p:spPr>
          <a:xfrm>
            <a:off x="1190624" y="4473773"/>
            <a:ext cx="6285941" cy="11560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Can represent them as different schedules to a Halide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710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Template for DNNs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7243" y="1939549"/>
            <a:ext cx="4234275" cy="45014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athena xmlns="http://schemas.microsoft.com/edu/athena" version="0.1.2500.0"/>
</file>

<file path=customXml/item10.xml><?xml version="1.0" encoding="utf-8"?>
<athena xmlns="http://schemas.microsoft.com/edu/athena" version="0.1.2500.0"/>
</file>

<file path=customXml/item11.xml><?xml version="1.0" encoding="utf-8"?>
<athena xmlns="http://schemas.microsoft.com/edu/athena" version="0.1.2500.0"/>
</file>

<file path=customXml/item12.xml><?xml version="1.0" encoding="utf-8"?>
<athena xmlns="http://schemas.microsoft.com/edu/athena" version="0.1.2500.0"/>
</file>

<file path=customXml/item13.xml><?xml version="1.0" encoding="utf-8"?>
<athena xmlns="http://schemas.microsoft.com/edu/athena" version="0.1.2500.0"/>
</file>

<file path=customXml/item14.xml><?xml version="1.0" encoding="utf-8"?>
<athena xmlns="http://schemas.microsoft.com/edu/athena" version="0.1.2500.0"/>
</file>

<file path=customXml/item15.xml><?xml version="1.0" encoding="utf-8"?>
<athena xmlns="http://schemas.microsoft.com/edu/athena" version="0.1.2500.0"/>
</file>

<file path=customXml/item2.xml><?xml version="1.0" encoding="utf-8"?>
<athena xmlns="http://schemas.microsoft.com/edu/athena" version="0.1.2500.0"/>
</file>

<file path=customXml/item3.xml><?xml version="1.0" encoding="utf-8"?>
<athena xmlns="http://schemas.microsoft.com/edu/athena" version="0.1.2500.0"/>
</file>

<file path=customXml/item4.xml><?xml version="1.0" encoding="utf-8"?>
<athena xmlns="http://schemas.microsoft.com/edu/athena" version="0.1.2500.0"/>
</file>

<file path=customXml/item5.xml><?xml version="1.0" encoding="utf-8"?>
<athena xmlns="http://schemas.microsoft.com/edu/athena" version="0.1.2500.0"/>
</file>

<file path=customXml/item6.xml><?xml version="1.0" encoding="utf-8"?>
<athena xmlns="http://schemas.microsoft.com/edu/athena" version="0.1.2500.0"/>
</file>

<file path=customXml/item7.xml><?xml version="1.0" encoding="utf-8"?>
<athena xmlns="http://schemas.microsoft.com/edu/athena" version="0.1.2500.0"/>
</file>

<file path=customXml/item8.xml><?xml version="1.0" encoding="utf-8"?>
<athena xmlns="http://schemas.microsoft.com/edu/athena" version="0.1.2500.0"/>
</file>

<file path=customXml/item9.xml><?xml version="1.0" encoding="utf-8"?>
<athena xmlns="http://schemas.microsoft.com/edu/athena" version="0.1.2500.0"/>
</file>

<file path=customXml/itemProps1.xml><?xml version="1.0" encoding="utf-8"?>
<ds:datastoreItem xmlns:ds="http://schemas.openxmlformats.org/officeDocument/2006/customXml" ds:itemID="{53A27135-0AD5-4329-898F-C7BB2430E5E4}">
  <ds:schemaRefs>
    <ds:schemaRef ds:uri="http://schemas.microsoft.com/edu/athena"/>
  </ds:schemaRefs>
</ds:datastoreItem>
</file>

<file path=customXml/itemProps10.xml><?xml version="1.0" encoding="utf-8"?>
<ds:datastoreItem xmlns:ds="http://schemas.openxmlformats.org/officeDocument/2006/customXml" ds:itemID="{D2303F15-C5FC-4687-9715-33142F926879}">
  <ds:schemaRefs>
    <ds:schemaRef ds:uri="http://schemas.microsoft.com/edu/athena"/>
  </ds:schemaRefs>
</ds:datastoreItem>
</file>

<file path=customXml/itemProps11.xml><?xml version="1.0" encoding="utf-8"?>
<ds:datastoreItem xmlns:ds="http://schemas.openxmlformats.org/officeDocument/2006/customXml" ds:itemID="{5785AFB6-461A-44B5-8C1F-B12366BCDAE7}">
  <ds:schemaRefs>
    <ds:schemaRef ds:uri="http://schemas.microsoft.com/edu/athena"/>
  </ds:schemaRefs>
</ds:datastoreItem>
</file>

<file path=customXml/itemProps12.xml><?xml version="1.0" encoding="utf-8"?>
<ds:datastoreItem xmlns:ds="http://schemas.openxmlformats.org/officeDocument/2006/customXml" ds:itemID="{48BEA190-0755-4179-A7DE-576623C45D79}">
  <ds:schemaRefs>
    <ds:schemaRef ds:uri="http://schemas.microsoft.com/edu/athena"/>
  </ds:schemaRefs>
</ds:datastoreItem>
</file>

<file path=customXml/itemProps13.xml><?xml version="1.0" encoding="utf-8"?>
<ds:datastoreItem xmlns:ds="http://schemas.openxmlformats.org/officeDocument/2006/customXml" ds:itemID="{6984A9BD-1ACE-48AA-B4D4-FC211D690FAB}">
  <ds:schemaRefs>
    <ds:schemaRef ds:uri="http://schemas.microsoft.com/edu/athena"/>
  </ds:schemaRefs>
</ds:datastoreItem>
</file>

<file path=customXml/itemProps14.xml><?xml version="1.0" encoding="utf-8"?>
<ds:datastoreItem xmlns:ds="http://schemas.openxmlformats.org/officeDocument/2006/customXml" ds:itemID="{BEF7B9E3-930C-4AB0-98EC-6BC6EBEED21A}">
  <ds:schemaRefs>
    <ds:schemaRef ds:uri="http://schemas.microsoft.com/edu/athena"/>
  </ds:schemaRefs>
</ds:datastoreItem>
</file>

<file path=customXml/itemProps15.xml><?xml version="1.0" encoding="utf-8"?>
<ds:datastoreItem xmlns:ds="http://schemas.openxmlformats.org/officeDocument/2006/customXml" ds:itemID="{55381205-B257-4126-905F-807BD8B1FEDE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42996E9C-2A00-4C6D-B4D8-15C1BD4AD175}">
  <ds:schemaRefs>
    <ds:schemaRef ds:uri="http://schemas.microsoft.com/edu/athena"/>
  </ds:schemaRefs>
</ds:datastoreItem>
</file>

<file path=customXml/itemProps3.xml><?xml version="1.0" encoding="utf-8"?>
<ds:datastoreItem xmlns:ds="http://schemas.openxmlformats.org/officeDocument/2006/customXml" ds:itemID="{384AB786-B7B8-445B-A1B8-FC0C6B9A9DD4}">
  <ds:schemaRefs>
    <ds:schemaRef ds:uri="http://schemas.microsoft.com/edu/athena"/>
  </ds:schemaRefs>
</ds:datastoreItem>
</file>

<file path=customXml/itemProps4.xml><?xml version="1.0" encoding="utf-8"?>
<ds:datastoreItem xmlns:ds="http://schemas.openxmlformats.org/officeDocument/2006/customXml" ds:itemID="{860698EA-2E1E-4785-93DA-360037941ACD}">
  <ds:schemaRefs>
    <ds:schemaRef ds:uri="http://schemas.microsoft.com/edu/athena"/>
  </ds:schemaRefs>
</ds:datastoreItem>
</file>

<file path=customXml/itemProps5.xml><?xml version="1.0" encoding="utf-8"?>
<ds:datastoreItem xmlns:ds="http://schemas.openxmlformats.org/officeDocument/2006/customXml" ds:itemID="{9AC2C363-9A89-463C-975E-3F2A64F275CF}">
  <ds:schemaRefs>
    <ds:schemaRef ds:uri="http://schemas.microsoft.com/edu/athena"/>
  </ds:schemaRefs>
</ds:datastoreItem>
</file>

<file path=customXml/itemProps6.xml><?xml version="1.0" encoding="utf-8"?>
<ds:datastoreItem xmlns:ds="http://schemas.openxmlformats.org/officeDocument/2006/customXml" ds:itemID="{28DC3D0A-7569-4009-AF98-374449A3B7FC}">
  <ds:schemaRefs>
    <ds:schemaRef ds:uri="http://schemas.microsoft.com/edu/athena"/>
  </ds:schemaRefs>
</ds:datastoreItem>
</file>

<file path=customXml/itemProps7.xml><?xml version="1.0" encoding="utf-8"?>
<ds:datastoreItem xmlns:ds="http://schemas.openxmlformats.org/officeDocument/2006/customXml" ds:itemID="{0998F45E-740D-479F-8615-B018AC4140DF}">
  <ds:schemaRefs>
    <ds:schemaRef ds:uri="http://schemas.microsoft.com/edu/athena"/>
  </ds:schemaRefs>
</ds:datastoreItem>
</file>

<file path=customXml/itemProps8.xml><?xml version="1.0" encoding="utf-8"?>
<ds:datastoreItem xmlns:ds="http://schemas.openxmlformats.org/officeDocument/2006/customXml" ds:itemID="{F9929462-BD0C-47E7-BA0B-9B0889E56314}">
  <ds:schemaRefs>
    <ds:schemaRef ds:uri="http://schemas.microsoft.com/edu/athena"/>
  </ds:schemaRefs>
</ds:datastoreItem>
</file>

<file path=customXml/itemProps9.xml><?xml version="1.0" encoding="utf-8"?>
<ds:datastoreItem xmlns:ds="http://schemas.openxmlformats.org/officeDocument/2006/customXml" ds:itemID="{CA19A775-63D3-436F-8367-54B2FF56FEBA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3976</TotalTime>
  <Words>325</Words>
  <Application>Microsoft Office PowerPoint</Application>
  <PresentationFormat>Widescreen</PresentationFormat>
  <Paragraphs>100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MS PGothic</vt:lpstr>
      <vt:lpstr>Arial</vt:lpstr>
      <vt:lpstr>Calibri</vt:lpstr>
      <vt:lpstr>Consolas</vt:lpstr>
      <vt:lpstr>Courier New</vt:lpstr>
      <vt:lpstr>Helvetica</vt:lpstr>
      <vt:lpstr>Lucida Grande</vt:lpstr>
      <vt:lpstr>Office Theme</vt:lpstr>
      <vt:lpstr>What Is Interesting To Me Right Now …</vt:lpstr>
      <vt:lpstr>Applications to Hardware</vt:lpstr>
      <vt:lpstr>If You Are Building an Accelerator</vt:lpstr>
      <vt:lpstr>Remember It Must Be Cheap To Design</vt:lpstr>
      <vt:lpstr>Halide Example: Unsharp Masking</vt:lpstr>
      <vt:lpstr>Architecture Template: Stencil Functions and Line Buffers</vt:lpstr>
      <vt:lpstr>Dataflow IR Transformation</vt:lpstr>
      <vt:lpstr>DNN Accelerators</vt:lpstr>
      <vt:lpstr>Architecture Template for DNNs</vt:lpstr>
      <vt:lpstr>Dataflow Impact</vt:lpstr>
      <vt:lpstr>Energy Breakdown Comparison</vt:lpstr>
      <vt:lpstr>What Are Other Applications Classes?</vt:lpstr>
      <vt:lpstr>Connect Hardware to User Process</vt:lpstr>
      <vt:lpstr>AHA CGRA Architecture</vt:lpstr>
      <vt:lpstr>Area Breakdown for Simple 2:1 PE</vt:lpstr>
      <vt:lpstr>Clustering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</dc:title>
  <dc:creator>Philip Levis</dc:creator>
  <cp:lastModifiedBy>Mark Horowitz</cp:lastModifiedBy>
  <cp:revision>92</cp:revision>
  <cp:lastPrinted>2014-08-12T04:29:17Z</cp:lastPrinted>
  <dcterms:created xsi:type="dcterms:W3CDTF">2014-07-24T00:27:56Z</dcterms:created>
  <dcterms:modified xsi:type="dcterms:W3CDTF">2018-06-23T17:05:56Z</dcterms:modified>
</cp:coreProperties>
</file>