
<file path=[Content_Types].xml><?xml version="1.0" encoding="utf-8"?>
<Types xmlns="http://schemas.openxmlformats.org/package/2006/content-types">
  <Default Extension="png" ContentType="image/png"/>
  <Default Extension="mov" ContentType="video/quicktime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6"/>
  </p:notesMasterIdLst>
  <p:handoutMasterIdLst>
    <p:handoutMasterId r:id="rId17"/>
  </p:handoutMasterIdLst>
  <p:sldIdLst>
    <p:sldId id="256" r:id="rId2"/>
    <p:sldId id="643" r:id="rId3"/>
    <p:sldId id="411" r:id="rId4"/>
    <p:sldId id="576" r:id="rId5"/>
    <p:sldId id="578" r:id="rId6"/>
    <p:sldId id="610" r:id="rId7"/>
    <p:sldId id="641" r:id="rId8"/>
    <p:sldId id="644" r:id="rId9"/>
    <p:sldId id="656" r:id="rId10"/>
    <p:sldId id="647" r:id="rId11"/>
    <p:sldId id="652" r:id="rId12"/>
    <p:sldId id="653" r:id="rId13"/>
    <p:sldId id="646" r:id="rId14"/>
    <p:sldId id="655" r:id="rId1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42A8C5"/>
    <a:srgbClr val="FFFFFF"/>
    <a:srgbClr val="000000"/>
    <a:srgbClr val="308099"/>
    <a:srgbClr val="FACE62"/>
    <a:srgbClr val="FAC749"/>
    <a:srgbClr val="62D285"/>
    <a:srgbClr val="4AC0F0"/>
    <a:srgbClr val="C3A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7" autoAdjust="0"/>
    <p:restoredTop sz="87250" autoAdjust="0"/>
  </p:normalViewPr>
  <p:slideViewPr>
    <p:cSldViewPr>
      <p:cViewPr varScale="1">
        <p:scale>
          <a:sx n="70" d="100"/>
          <a:sy n="70" d="100"/>
        </p:scale>
        <p:origin x="192" y="4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508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praina\Dropbox%20(MIT)\Mac\faculty\job_talk\energy_performance.xlsm" TargetMode="Externa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710428465254"/>
          <c:y val="2.42613584597344E-2"/>
          <c:w val="0.835148602019258"/>
          <c:h val="0.84591847830878797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chemeClr val="tx1"/>
              </a:solidFill>
              <a:ln w="73025">
                <a:noFill/>
              </a:ln>
              <a:effectLst/>
            </c:spPr>
          </c:marker>
          <c:dPt>
            <c:idx val="0"/>
            <c:marker>
              <c:symbol val="picture"/>
              <c:spPr>
                <a:blipFill>
                  <a:blip xmlns:r="http://schemas.openxmlformats.org/officeDocument/2006/relationships" r:embed="rId1"/>
                  <a:stretch>
                    <a:fillRect/>
                  </a:stretch>
                </a:blipFill>
                <a:ln w="730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E18D-46E9-8BA7-83D06607369D}"/>
              </c:ext>
            </c:extLst>
          </c:dPt>
          <c:dPt>
            <c:idx val="1"/>
            <c:marker>
              <c:symbol val="picture"/>
              <c:spPr>
                <a:blipFill>
                  <a:blip xmlns:r="http://schemas.openxmlformats.org/officeDocument/2006/relationships" r:embed="rId1"/>
                  <a:stretch>
                    <a:fillRect/>
                  </a:stretch>
                </a:blipFill>
                <a:ln w="730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E18D-46E9-8BA7-83D06607369D}"/>
              </c:ext>
            </c:extLst>
          </c:dPt>
          <c:dPt>
            <c:idx val="2"/>
            <c:marker>
              <c:symbol val="picture"/>
              <c:spPr>
                <a:blipFill>
                  <a:blip xmlns:r="http://schemas.openxmlformats.org/officeDocument/2006/relationships" r:embed="rId2"/>
                  <a:stretch>
                    <a:fillRect/>
                  </a:stretch>
                </a:blipFill>
                <a:ln w="730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E18D-46E9-8BA7-83D06607369D}"/>
              </c:ext>
            </c:extLst>
          </c:dPt>
          <c:dPt>
            <c:idx val="3"/>
            <c:marker>
              <c:symbol val="picture"/>
              <c:spPr>
                <a:blipFill>
                  <a:blip xmlns:r="http://schemas.openxmlformats.org/officeDocument/2006/relationships" r:embed="rId2"/>
                  <a:stretch>
                    <a:fillRect/>
                  </a:stretch>
                </a:blipFill>
                <a:ln w="730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E18D-46E9-8BA7-83D06607369D}"/>
              </c:ext>
            </c:extLst>
          </c:dPt>
          <c:dPt>
            <c:idx val="4"/>
            <c:marker>
              <c:symbol val="picture"/>
              <c:spPr>
                <a:blipFill>
                  <a:blip xmlns:r="http://schemas.openxmlformats.org/officeDocument/2006/relationships" r:embed="rId1"/>
                  <a:stretch>
                    <a:fillRect/>
                  </a:stretch>
                </a:blipFill>
                <a:ln w="730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E18D-46E9-8BA7-83D06607369D}"/>
              </c:ext>
            </c:extLst>
          </c:dPt>
          <c:dPt>
            <c:idx val="5"/>
            <c:marker>
              <c:symbol val="picture"/>
              <c:spPr>
                <a:blipFill>
                  <a:blip xmlns:r="http://schemas.openxmlformats.org/officeDocument/2006/relationships" r:embed="rId2"/>
                  <a:stretch>
                    <a:fillRect/>
                  </a:stretch>
                </a:blipFill>
                <a:ln w="730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E18D-46E9-8BA7-83D06607369D}"/>
              </c:ext>
            </c:extLst>
          </c:dPt>
          <c:dPt>
            <c:idx val="6"/>
            <c:marker>
              <c:symbol val="picture"/>
              <c:spPr>
                <a:solidFill>
                  <a:srgbClr val="FFFFFF"/>
                </a:solidFill>
                <a:ln w="730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E18D-46E9-8BA7-83D06607369D}"/>
              </c:ext>
            </c:extLst>
          </c:dPt>
          <c:dPt>
            <c:idx val="7"/>
            <c:marker>
              <c:symbol val="picture"/>
              <c:spPr>
                <a:blipFill>
                  <a:blip xmlns:r="http://schemas.openxmlformats.org/officeDocument/2006/relationships" r:embed="rId2"/>
                  <a:stretch>
                    <a:fillRect/>
                  </a:stretch>
                </a:blipFill>
                <a:ln w="730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E18D-46E9-8BA7-83D06607369D}"/>
              </c:ext>
            </c:extLst>
          </c:dPt>
          <c:dPt>
            <c:idx val="8"/>
            <c:marker>
              <c:symbol val="picture"/>
              <c:spPr>
                <a:solidFill>
                  <a:srgbClr val="FFFFFF"/>
                </a:solidFill>
                <a:ln w="730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E18D-46E9-8BA7-83D06607369D}"/>
              </c:ext>
            </c:extLst>
          </c:dPt>
          <c:dPt>
            <c:idx val="9"/>
            <c:marker>
              <c:symbol val="picture"/>
              <c:spPr>
                <a:solidFill>
                  <a:srgbClr val="FFFFFF"/>
                </a:solidFill>
                <a:ln w="730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E18D-46E9-8BA7-83D06607369D}"/>
              </c:ext>
            </c:extLst>
          </c:dPt>
          <c:dPt>
            <c:idx val="10"/>
            <c:marker>
              <c:symbol val="picture"/>
              <c:spPr>
                <a:solidFill>
                  <a:srgbClr val="FFFFFF"/>
                </a:solidFill>
                <a:ln w="730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E18D-46E9-8BA7-83D06607369D}"/>
              </c:ext>
            </c:extLst>
          </c:dPt>
          <c:dPt>
            <c:idx val="11"/>
            <c:marker>
              <c:symbol val="picture"/>
              <c:spPr>
                <a:solidFill>
                  <a:srgbClr val="FFFFFF"/>
                </a:solidFill>
                <a:ln w="730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E18D-46E9-8BA7-83D06607369D}"/>
              </c:ext>
            </c:extLst>
          </c:dPt>
          <c:dLbls>
            <c:dLbl>
              <c:idx val="0"/>
              <c:layout>
                <c:manualLayout>
                  <c:x val="-6.8688027536014398E-2"/>
                  <c:y val="2.1948373710151E-3"/>
                </c:manualLayout>
              </c:layout>
              <c:tx>
                <c:rich>
                  <a:bodyPr/>
                  <a:lstStyle/>
                  <a:p>
                    <a:r>
                      <a:rPr lang="en-US" sz="1600" b="1"/>
                      <a:t>Deblurring</a:t>
                    </a:r>
                  </a:p>
                  <a:p>
                    <a:r>
                      <a:rPr lang="en-US" sz="1000" b="1" dirty="0"/>
                      <a:t>[Levin CVPR 2011]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18D-46E9-8BA7-83D06607369D}"/>
                </c:ext>
              </c:extLst>
            </c:dLbl>
            <c:dLbl>
              <c:idx val="1"/>
              <c:layout>
                <c:manualLayout>
                  <c:x val="-3.61742671127918E-2"/>
                  <c:y val="9.5120395705548099E-3"/>
                </c:manualLayout>
              </c:layout>
              <c:tx>
                <c:rich>
                  <a:bodyPr/>
                  <a:lstStyle/>
                  <a:p>
                    <a:r>
                      <a:rPr lang="en-US" sz="1600" dirty="0"/>
                      <a:t>Motion magnification</a:t>
                    </a:r>
                  </a:p>
                  <a:p>
                    <a:r>
                      <a:rPr lang="en-US" sz="1000" dirty="0"/>
                      <a:t>[</a:t>
                    </a:r>
                    <a:r>
                      <a:rPr lang="en-US" sz="1000" dirty="0" err="1"/>
                      <a:t>Wadhwa</a:t>
                    </a:r>
                    <a:r>
                      <a:rPr lang="en-US" sz="1000" dirty="0"/>
                      <a:t> ICCP 2014]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973172026123997"/>
                      <c:h val="0.126467962146933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18D-46E9-8BA7-83D06607369D}"/>
                </c:ext>
              </c:extLst>
            </c:dLbl>
            <c:dLbl>
              <c:idx val="2"/>
              <c:layout>
                <c:manualLayout>
                  <c:x val="-0.21800661757707099"/>
                  <c:y val="-6.8221294154643701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noAutofit/>
                  </a:bodyPr>
                  <a:lstStyle/>
                  <a:p>
                    <a:pPr marL="0" marR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600" b="1" i="0" u="none" strike="noStrike" kern="1200" baseline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1" i="0" u="none" strike="noStrike" kern="1200" baseline="0" dirty="0">
                        <a:solidFill>
                          <a:prstClr val="black"/>
                        </a:solidFill>
                      </a:rPr>
                      <a:t>[</a:t>
                    </a:r>
                    <a:r>
                      <a:rPr lang="en-US" sz="1000" b="1" i="0" u="none" strike="noStrike" kern="1200" baseline="0" dirty="0" err="1">
                        <a:solidFill>
                          <a:prstClr val="black"/>
                        </a:solidFill>
                      </a:rPr>
                      <a:t>Rithe</a:t>
                    </a:r>
                    <a:r>
                      <a:rPr lang="en-US" sz="1000" b="1" i="0" u="none" strike="noStrike" kern="1200" baseline="0" dirty="0">
                        <a:solidFill>
                          <a:prstClr val="black"/>
                        </a:solidFill>
                      </a:rPr>
                      <a:t> ISSCC 2013]</a:t>
                    </a:r>
                    <a:r>
                      <a:rPr lang="en-US" sz="1600" b="1" i="0" u="none" strike="noStrike" kern="1200" baseline="0" dirty="0">
                        <a:solidFill>
                          <a:prstClr val="black"/>
                        </a:solidFill>
                      </a:rPr>
                      <a:t> H</a:t>
                    </a:r>
                    <a:r>
                      <a:rPr lang="en-US" sz="1600" dirty="0"/>
                      <a:t>DR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116530159721801"/>
                      <c:h val="0.12529382547692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E18D-46E9-8BA7-83D06607369D}"/>
                </c:ext>
              </c:extLst>
            </c:dLbl>
            <c:dLbl>
              <c:idx val="3"/>
              <c:layout>
                <c:manualLayout>
                  <c:x val="-0.19091008611159499"/>
                  <c:y val="5.6760704534565502E-3"/>
                </c:manualLayout>
              </c:layout>
              <c:tx>
                <c:rich>
                  <a:bodyPr/>
                  <a:lstStyle/>
                  <a:p>
                    <a:r>
                      <a:rPr lang="en-US" sz="1600">
                        <a:solidFill>
                          <a:schemeClr val="tx1"/>
                        </a:solidFill>
                      </a:rPr>
                      <a:t>Video decoding</a:t>
                    </a:r>
                  </a:p>
                  <a:p>
                    <a:r>
                      <a:rPr lang="en-US" sz="1000" dirty="0">
                        <a:solidFill>
                          <a:schemeClr val="tx1"/>
                        </a:solidFill>
                      </a:rPr>
                      <a:t>[Huang ISSCC 2013]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18D-46E9-8BA7-83D06607369D}"/>
                </c:ext>
              </c:extLst>
            </c:dLbl>
            <c:dLbl>
              <c:idx val="4"/>
              <c:layout>
                <c:manualLayout>
                  <c:x val="-0.237123543419716"/>
                  <c:y val="-6.4059684999104296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marL="0" marR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600" b="1" i="0" u="none" strike="noStrike" kern="1200" baseline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1" i="0" u="none" strike="noStrike" kern="1200" baseline="0">
                        <a:solidFill>
                          <a:schemeClr val="tx1"/>
                        </a:solidFill>
                      </a:rPr>
                      <a:t>[Chen SIGGRAPH 2007] </a:t>
                    </a:r>
                    <a:r>
                      <a:rPr lang="en-US" sz="1600" b="1" i="0" u="none" strike="noStrike" kern="1200" baseline="0">
                        <a:solidFill>
                          <a:schemeClr val="tx1"/>
                        </a:solidFill>
                      </a:rPr>
                      <a:t>HDR</a:t>
                    </a:r>
                    <a:endParaRPr lang="en-US" sz="1600" b="1" i="0" u="none" strike="noStrike" kern="1200" baseline="0" dirty="0">
                      <a:solidFill>
                        <a:schemeClr val="tx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18D-46E9-8BA7-83D06607369D}"/>
                </c:ext>
              </c:extLst>
            </c:dLbl>
            <c:dLbl>
              <c:idx val="5"/>
              <c:layout>
                <c:manualLayout>
                  <c:x val="-2.11687066685982E-2"/>
                  <c:y val="2.6662512894815799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6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600" dirty="0">
                        <a:solidFill>
                          <a:schemeClr val="tx1"/>
                        </a:solidFill>
                      </a:rPr>
                      <a:t>Deblurring</a:t>
                    </a:r>
                  </a:p>
                  <a:p>
                    <a:pPr>
                      <a:defRPr sz="16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dirty="0">
                        <a:solidFill>
                          <a:schemeClr val="tx1"/>
                        </a:solidFill>
                      </a:rPr>
                      <a:t>[Raina ESSCIRC 2016]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411618393716399"/>
                      <c:h val="8.0503625243568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E18D-46E9-8BA7-83D06607369D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18D-46E9-8BA7-83D06607369D}"/>
                </c:ext>
              </c:extLst>
            </c:dLbl>
            <c:dLbl>
              <c:idx val="7"/>
              <c:layout>
                <c:manualLayout>
                  <c:x val="-2.2211990643417799E-2"/>
                  <c:y val="3.3662598125512297E-2"/>
                </c:manualLayout>
              </c:layout>
              <c:tx>
                <c:rich>
                  <a:bodyPr/>
                  <a:lstStyle/>
                  <a:p>
                    <a:r>
                      <a:rPr lang="en-US" sz="1600" dirty="0"/>
                      <a:t>Motion</a:t>
                    </a:r>
                    <a:r>
                      <a:rPr lang="en-US" sz="1600" baseline="0" dirty="0"/>
                      <a:t> </a:t>
                    </a:r>
                    <a:r>
                      <a:rPr lang="en-US" sz="1600" dirty="0"/>
                      <a:t>magnification</a:t>
                    </a:r>
                  </a:p>
                  <a:p>
                    <a:r>
                      <a:rPr lang="en-US" sz="1000" dirty="0"/>
                      <a:t>[Raina WIP]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618862600643599"/>
                      <c:h val="0.1012725824606979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E18D-46E9-8BA7-83D06607369D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18D-46E9-8BA7-83D06607369D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18D-46E9-8BA7-83D06607369D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18D-46E9-8BA7-83D06607369D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18D-46E9-8BA7-83D06607369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Sheet1!$B$2:$B$13</c:f>
              <c:numCache>
                <c:formatCode>General</c:formatCode>
                <c:ptCount val="12"/>
                <c:pt idx="0">
                  <c:v>816</c:v>
                </c:pt>
                <c:pt idx="1">
                  <c:v>4.3478260869565206</c:v>
                </c:pt>
                <c:pt idx="2">
                  <c:v>0.15987456</c:v>
                </c:pt>
                <c:pt idx="3">
                  <c:v>1.6666666666666701E-2</c:v>
                </c:pt>
                <c:pt idx="4">
                  <c:v>0.839808</c:v>
                </c:pt>
                <c:pt idx="5">
                  <c:v>1.7</c:v>
                </c:pt>
                <c:pt idx="6">
                  <c:v>1.1596950274999731</c:v>
                </c:pt>
                <c:pt idx="7">
                  <c:v>3.3333333333333298E-2</c:v>
                </c:pt>
                <c:pt idx="8">
                  <c:v>41.538461538461533</c:v>
                </c:pt>
                <c:pt idx="9">
                  <c:v>0.9</c:v>
                </c:pt>
                <c:pt idx="10">
                  <c:v>0.59178555079777995</c:v>
                </c:pt>
                <c:pt idx="11">
                  <c:v>0.856200371367001</c:v>
                </c:pt>
              </c:numCache>
            </c:numRef>
          </c:xVal>
          <c:yVal>
            <c:numRef>
              <c:f>Sheet1!$C$2:$C$13</c:f>
              <c:numCache>
                <c:formatCode>General</c:formatCode>
                <c:ptCount val="12"/>
                <c:pt idx="0">
                  <c:v>1101.851851851852</c:v>
                </c:pt>
                <c:pt idx="1">
                  <c:v>10.36</c:v>
                </c:pt>
                <c:pt idx="2">
                  <c:v>1.3699999999999999E-3</c:v>
                </c:pt>
                <c:pt idx="3">
                  <c:v>4.0991512345678999E-4</c:v>
                </c:pt>
                <c:pt idx="4">
                  <c:v>0.47789999999999999</c:v>
                </c:pt>
                <c:pt idx="5">
                  <c:v>5.0636574074074098E-2</c:v>
                </c:pt>
                <c:pt idx="6">
                  <c:v>0.15547608875626601</c:v>
                </c:pt>
                <c:pt idx="7">
                  <c:v>4.8225308641975301E-4</c:v>
                </c:pt>
                <c:pt idx="8">
                  <c:v>17.96875</c:v>
                </c:pt>
                <c:pt idx="9">
                  <c:v>3.5156250000000001E-3</c:v>
                </c:pt>
                <c:pt idx="10">
                  <c:v>2.9109821653825989</c:v>
                </c:pt>
                <c:pt idx="11">
                  <c:v>1.8167831954160898E-2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E18D-46E9-8BA7-83D0660736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8808240"/>
        <c:axId val="-2091536448"/>
      </c:scatterChart>
      <c:valAx>
        <c:axId val="-2088808240"/>
        <c:scaling>
          <c:logBase val="10"/>
          <c:orientation val="minMax"/>
          <c:max val="1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1">
                    <a:solidFill>
                      <a:schemeClr val="tx1"/>
                    </a:solidFill>
                  </a:rPr>
                  <a:t>Execution time (seconds/frame)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1536448"/>
        <c:crossesAt val="1E-4"/>
        <c:crossBetween val="midCat"/>
      </c:valAx>
      <c:valAx>
        <c:axId val="-209153644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1">
                    <a:solidFill>
                      <a:schemeClr val="tx1"/>
                    </a:solidFill>
                  </a:rPr>
                  <a:t>Energy (microJoules/pixel)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8808240"/>
        <c:crossesAt val="0.01"/>
        <c:crossBetween val="midCat"/>
      </c:valAx>
      <c:spPr>
        <a:gradFill flip="none" rotWithShape="1">
          <a:gsLst>
            <a:gs pos="0">
              <a:srgbClr val="00B050">
                <a:lumMod val="100000"/>
                <a:alpha val="50000"/>
              </a:srgbClr>
            </a:gs>
            <a:gs pos="100000">
              <a:srgbClr val="FF0000">
                <a:alpha val="50000"/>
              </a:srgbClr>
            </a:gs>
          </a:gsLst>
          <a:lin ang="18900000" scaled="1"/>
          <a:tileRect/>
        </a:gra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8AD859F-3C50-4438-A686-8DB5152485CE}" type="datetimeFigureOut">
              <a:rPr lang="en-IN" smtClean="0"/>
              <a:pPr/>
              <a:t>10/07/18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C750B96-1318-49DA-AEF0-0B8BBEAF9F2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6211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370D6DF-CDBB-40E8-8FB2-D2CF53BEEB3F}" type="datetimeFigureOut">
              <a:rPr lang="en-IN" smtClean="0"/>
              <a:pPr/>
              <a:t>10/07/18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47457EB-B19F-4FB0-88BF-1862BAB6840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1790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457EB-B19F-4FB0-88BF-1862BAB68407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8055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457EB-B19F-4FB0-88BF-1862BAB68407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5586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457EB-B19F-4FB0-88BF-1862BAB68407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6699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457EB-B19F-4FB0-88BF-1862BAB68407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5806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457EB-B19F-4FB0-88BF-1862BAB68407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0595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457EB-B19F-4FB0-88BF-1862BAB68407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751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ctr">
              <a:buNone/>
            </a:pPr>
            <a:r>
              <a:rPr lang="en-US" dirty="0"/>
              <a:t>Why is specialized hardware more efficient than software running on CPU?</a:t>
            </a:r>
          </a:p>
          <a:p>
            <a:pPr fontAlgn="ctr"/>
            <a:r>
              <a:rPr lang="en-US" dirty="0"/>
              <a:t>Efficiency comes from</a:t>
            </a:r>
          </a:p>
          <a:p>
            <a:pPr lvl="1" fontAlgn="ctr"/>
            <a:r>
              <a:rPr lang="en-US" dirty="0"/>
              <a:t>Reducing instruction overhead</a:t>
            </a:r>
          </a:p>
          <a:p>
            <a:pPr lvl="1" fontAlgn="ctr"/>
            <a:r>
              <a:rPr lang="en-US" dirty="0"/>
              <a:t>Exploiting spatial and temporal locality of memory accesses</a:t>
            </a:r>
          </a:p>
          <a:p>
            <a:pPr lvl="1" fontAlgn="ctr"/>
            <a:r>
              <a:rPr lang="en-US" dirty="0"/>
              <a:t>Parallelism</a:t>
            </a:r>
          </a:p>
          <a:p>
            <a:pPr lvl="1" fontAlgn="ctr"/>
            <a:r>
              <a:rPr lang="en-US" dirty="0"/>
              <a:t>Specializing the arithmetic operations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457EB-B19F-4FB0-88BF-1862BAB68407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0638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ctr">
              <a:buNone/>
            </a:pPr>
            <a:r>
              <a:rPr lang="en-US" dirty="0"/>
              <a:t>Why is specialized hardware more efficient than software running on CPU?</a:t>
            </a:r>
          </a:p>
          <a:p>
            <a:pPr fontAlgn="ctr"/>
            <a:r>
              <a:rPr lang="en-US" dirty="0"/>
              <a:t>Efficiency comes from</a:t>
            </a:r>
          </a:p>
          <a:p>
            <a:pPr lvl="1" fontAlgn="ctr"/>
            <a:r>
              <a:rPr lang="en-US" dirty="0"/>
              <a:t>Reducing instruction overhead</a:t>
            </a:r>
          </a:p>
          <a:p>
            <a:pPr lvl="1" fontAlgn="ctr"/>
            <a:r>
              <a:rPr lang="en-US" dirty="0"/>
              <a:t>Exploiting spatial and temporal locality of memory accesses</a:t>
            </a:r>
          </a:p>
          <a:p>
            <a:pPr lvl="1" fontAlgn="ctr"/>
            <a:r>
              <a:rPr lang="en-US" dirty="0"/>
              <a:t>Parallelism</a:t>
            </a:r>
          </a:p>
          <a:p>
            <a:pPr lvl="1" fontAlgn="ctr"/>
            <a:r>
              <a:rPr lang="en-US" dirty="0"/>
              <a:t>Specializing the arithmetic operations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457EB-B19F-4FB0-88BF-1862BAB68407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670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7F2B-D0AF-F246-B320-0FB1002AE02B}" type="datetime1">
              <a:rPr lang="en-US" smtClean="0"/>
              <a:t>7/10/18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8AFF-7F58-4C29-8016-ACD19FEA11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B8A0-DA36-CF43-AF10-0BBEC07598A5}" type="datetime1">
              <a:rPr lang="en-US" smtClean="0"/>
              <a:t>7/10/18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8AFF-7F58-4C29-8016-ACD19FEA11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D680-8E04-014B-A40B-BABEBFB356DD}" type="datetime1">
              <a:rPr lang="en-US" smtClean="0"/>
              <a:t>7/10/18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8AFF-7F58-4C29-8016-ACD19FEA11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D22-8A88-8F4E-9BCF-5D5BF66A4330}" type="datetime1">
              <a:rPr lang="en-US" smtClean="0"/>
              <a:t>7/10/18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8AFF-7F58-4C29-8016-ACD19FEA11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55DF-5448-2D44-9EBB-5EC0815D097D}" type="datetime1">
              <a:rPr lang="en-US" smtClean="0"/>
              <a:t>7/10/18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8AFF-7F58-4C29-8016-ACD19FEA11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91AD-3F89-B440-B8F0-304E204283A8}" type="datetime1">
              <a:rPr lang="en-US" smtClean="0"/>
              <a:t>7/10/18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8AFF-7F58-4C29-8016-ACD19FEA11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0E6B-090D-8A41-AE2A-D00A74924188}" type="datetime1">
              <a:rPr lang="en-US" smtClean="0"/>
              <a:t>7/10/18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8AFF-7F58-4C29-8016-ACD19FEA11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9EFF-F530-A942-82E6-2E2D65459B52}" type="datetime1">
              <a:rPr lang="en-US" smtClean="0"/>
              <a:t>7/10/18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8AFF-7F58-4C29-8016-ACD19FEA11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F9E6-6ABF-A843-9B23-8ECC8C1DD063}" type="datetime1">
              <a:rPr lang="en-US" smtClean="0"/>
              <a:t>7/10/18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8AFF-7F58-4C29-8016-ACD19FEA11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98C7-78FF-E444-B717-4BEA6F6B32EC}" type="datetime1">
              <a:rPr lang="en-US" smtClean="0"/>
              <a:t>7/10/18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8AFF-7F58-4C29-8016-ACD19FEA11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BAAD7-F207-8749-9A33-66DAC3580B3E}" type="datetime1">
              <a:rPr lang="en-US" smtClean="0"/>
              <a:t>7/10/18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8AFF-7F58-4C29-8016-ACD19FEA11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706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049CB-AA4B-D447-AF4A-F4CF7969A851}" type="datetime1">
              <a:rPr lang="en-US" smtClean="0"/>
              <a:t>7/10/18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B8AFF-7F58-4C29-8016-ACD19FEA11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tiff"/><Relationship Id="rId3" Type="http://schemas.microsoft.com/office/2007/relationships/media" Target="../media/media2.mov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6" Type="http://schemas.openxmlformats.org/officeDocument/2006/relationships/notesSlide" Target="../notesSlides/notesSlide2.xml"/><Relationship Id="rId11" Type="http://schemas.openxmlformats.org/officeDocument/2006/relationships/image" Target="../media/image5.jpe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9.png"/><Relationship Id="rId10" Type="http://schemas.openxmlformats.org/officeDocument/2006/relationships/image" Target="../media/image4.jpeg"/><Relationship Id="rId4" Type="http://schemas.openxmlformats.org/officeDocument/2006/relationships/video" Target="../media/media2.mov"/><Relationship Id="rId9" Type="http://schemas.openxmlformats.org/officeDocument/2006/relationships/image" Target="../media/image3.jpeg"/><Relationship Id="rId1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0625" y="1219200"/>
            <a:ext cx="6762750" cy="2362200"/>
          </a:xfrm>
        </p:spPr>
        <p:txBody>
          <a:bodyPr>
            <a:normAutofit/>
          </a:bodyPr>
          <a:lstStyle/>
          <a:p>
            <a:r>
              <a:rPr lang="en-US" dirty="0"/>
              <a:t>Agile Hardware Design</a:t>
            </a:r>
            <a:br>
              <a:rPr lang="en-US" dirty="0"/>
            </a:br>
            <a:r>
              <a:rPr lang="en-US" sz="2800" b="0" dirty="0">
                <a:solidFill>
                  <a:srgbClr val="FF0000"/>
                </a:solidFill>
              </a:rPr>
              <a:t>For</a:t>
            </a:r>
            <a:r>
              <a:rPr lang="en-US" sz="2800" b="0" dirty="0"/>
              <a:t> </a:t>
            </a:r>
            <a:r>
              <a:rPr lang="en-US" sz="2800" b="0" dirty="0">
                <a:solidFill>
                  <a:srgbClr val="FF0000"/>
                </a:solidFill>
              </a:rPr>
              <a:t>designing better chips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0" y="3962400"/>
            <a:ext cx="7239000" cy="2362200"/>
          </a:xfrm>
        </p:spPr>
        <p:txBody>
          <a:bodyPr>
            <a:normAutofit lnSpcReduction="1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Priyanka Raina</a:t>
            </a:r>
          </a:p>
          <a:p>
            <a:r>
              <a:rPr lang="en-US" sz="2800" dirty="0">
                <a:solidFill>
                  <a:schemeClr val="tx1"/>
                </a:solidFill>
              </a:rPr>
              <a:t>AHA Retreat</a:t>
            </a:r>
          </a:p>
          <a:p>
            <a:endParaRPr lang="en-US" sz="40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June 23, 2018</a:t>
            </a:r>
          </a:p>
          <a:p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29347" y="802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advTm="574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E099999F-0FB1-6C40-AD40-74BCC09D30C7}"/>
              </a:ext>
            </a:extLst>
          </p:cNvPr>
          <p:cNvSpPr/>
          <p:nvPr/>
        </p:nvSpPr>
        <p:spPr>
          <a:xfrm>
            <a:off x="662102" y="914400"/>
            <a:ext cx="7567498" cy="5867400"/>
          </a:xfrm>
          <a:prstGeom prst="roundRect">
            <a:avLst>
              <a:gd name="adj" fmla="val 470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BA7437-ACC9-E540-9321-2C25AD06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757A05-6E10-FB4C-9AFA-D9D9913637CC}"/>
              </a:ext>
            </a:extLst>
          </p:cNvPr>
          <p:cNvSpPr/>
          <p:nvPr/>
        </p:nvSpPr>
        <p:spPr>
          <a:xfrm>
            <a:off x="3318016" y="3139442"/>
            <a:ext cx="2073349" cy="15433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Place and Route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FD8766-D168-6546-9C66-421BA66E000C}"/>
              </a:ext>
            </a:extLst>
          </p:cNvPr>
          <p:cNvSpPr/>
          <p:nvPr/>
        </p:nvSpPr>
        <p:spPr>
          <a:xfrm>
            <a:off x="5943600" y="2971800"/>
            <a:ext cx="2133600" cy="1878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DRC, LVS, Dummy Insertion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EDC37F-FB52-664E-8DD9-9F0A66BB9C9A}"/>
              </a:ext>
            </a:extLst>
          </p:cNvPr>
          <p:cNvSpPr/>
          <p:nvPr/>
        </p:nvSpPr>
        <p:spPr>
          <a:xfrm>
            <a:off x="5943600" y="5056210"/>
            <a:ext cx="2133600" cy="15468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Timing Verification</a:t>
            </a:r>
            <a:endParaRPr 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D64BD0-766D-D346-A0E1-DCF6C9A68285}"/>
              </a:ext>
            </a:extLst>
          </p:cNvPr>
          <p:cNvSpPr/>
          <p:nvPr/>
        </p:nvSpPr>
        <p:spPr>
          <a:xfrm>
            <a:off x="5943600" y="1143000"/>
            <a:ext cx="21336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Post Layout Verification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0786FF-8F01-504B-8A5F-4BC4BAE78A7A}"/>
              </a:ext>
            </a:extLst>
          </p:cNvPr>
          <p:cNvSpPr/>
          <p:nvPr/>
        </p:nvSpPr>
        <p:spPr>
          <a:xfrm>
            <a:off x="1016067" y="3139442"/>
            <a:ext cx="1936898" cy="15433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Gate Level Verification</a:t>
            </a:r>
            <a:endParaRPr 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42B8E5-ACB2-944B-A1F0-96F5140BFF8E}"/>
              </a:ext>
            </a:extLst>
          </p:cNvPr>
          <p:cNvSpPr txBox="1"/>
          <p:nvPr/>
        </p:nvSpPr>
        <p:spPr>
          <a:xfrm rot="16200000">
            <a:off x="-403548" y="3649524"/>
            <a:ext cx="1319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Verilog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68D6D9-620D-0D40-8DD0-04CEA6375AA9}"/>
              </a:ext>
            </a:extLst>
          </p:cNvPr>
          <p:cNvCxnSpPr>
            <a:cxnSpLocks/>
            <a:stCxn id="18" idx="2"/>
            <a:endCxn id="14" idx="1"/>
          </p:cNvCxnSpPr>
          <p:nvPr/>
        </p:nvCxnSpPr>
        <p:spPr>
          <a:xfrm>
            <a:off x="517905" y="3911134"/>
            <a:ext cx="49816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431E5E-ECB5-E94C-B5CE-64993161B699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2952965" y="3911134"/>
            <a:ext cx="36505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3E78A5-8861-D549-A54D-A7E1EDDF36F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391365" y="3911134"/>
            <a:ext cx="552235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F933BF9D-A299-C645-AC27-9DD8B918C814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5391365" y="1943100"/>
            <a:ext cx="552235" cy="1968034"/>
          </a:xfrm>
          <a:prstGeom prst="bentConnector3">
            <a:avLst>
              <a:gd name="adj1" fmla="val 3844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78F1EFC3-D88F-834D-B383-B00AB4BCD947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391365" y="3911134"/>
            <a:ext cx="552235" cy="1918506"/>
          </a:xfrm>
          <a:prstGeom prst="bentConnector3">
            <a:avLst>
              <a:gd name="adj1" fmla="val 3844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1151F7F-60C8-C041-95DC-059A0E9CABA0}"/>
              </a:ext>
            </a:extLst>
          </p:cNvPr>
          <p:cNvSpPr txBox="1"/>
          <p:nvPr/>
        </p:nvSpPr>
        <p:spPr>
          <a:xfrm rot="16200000">
            <a:off x="8212368" y="3649524"/>
            <a:ext cx="1319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Layout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8A75996-62B7-984E-A09A-0B5AD7FDFF9F}"/>
              </a:ext>
            </a:extLst>
          </p:cNvPr>
          <p:cNvCxnSpPr>
            <a:cxnSpLocks/>
            <a:stCxn id="8" idx="3"/>
            <a:endCxn id="40" idx="0"/>
          </p:cNvCxnSpPr>
          <p:nvPr/>
        </p:nvCxnSpPr>
        <p:spPr>
          <a:xfrm flipV="1">
            <a:off x="8077200" y="3911134"/>
            <a:ext cx="53340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DBD0C9D-FB4B-C64F-866C-2B31429A50E2}"/>
              </a:ext>
            </a:extLst>
          </p:cNvPr>
          <p:cNvSpPr txBox="1"/>
          <p:nvPr/>
        </p:nvSpPr>
        <p:spPr>
          <a:xfrm>
            <a:off x="871416" y="1040468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1954844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7437-ACC9-E540-9321-2C25AD06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/>
              <a:t>Design Process </a:t>
            </a:r>
            <a:br>
              <a:rPr lang="en-US" dirty="0"/>
            </a:br>
            <a:r>
              <a:rPr lang="en-US" dirty="0"/>
              <a:t>Fixed Function Hardware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168620-6081-ED40-A402-EF18758F771F}"/>
              </a:ext>
            </a:extLst>
          </p:cNvPr>
          <p:cNvSpPr/>
          <p:nvPr/>
        </p:nvSpPr>
        <p:spPr>
          <a:xfrm>
            <a:off x="1236397" y="1668418"/>
            <a:ext cx="1814624" cy="3505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Bring-up</a:t>
            </a:r>
          </a:p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Packaging, Board Design, DRAM/</a:t>
            </a:r>
          </a:p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Processor Interface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0E4F96-955D-5C4B-9EF9-D4C3E0768425}"/>
              </a:ext>
            </a:extLst>
          </p:cNvPr>
          <p:cNvSpPr/>
          <p:nvPr/>
        </p:nvSpPr>
        <p:spPr>
          <a:xfrm>
            <a:off x="3377084" y="2744343"/>
            <a:ext cx="1804515" cy="1353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Software (Compiler)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83C38F-92AA-144D-A282-1B47F70F2611}"/>
              </a:ext>
            </a:extLst>
          </p:cNvPr>
          <p:cNvSpPr/>
          <p:nvPr/>
        </p:nvSpPr>
        <p:spPr>
          <a:xfrm>
            <a:off x="5493488" y="2744343"/>
            <a:ext cx="2278912" cy="1353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Performance Measurement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D4D8C0-A3FE-C84D-8EA0-F8FD28FE87A8}"/>
              </a:ext>
            </a:extLst>
          </p:cNvPr>
          <p:cNvSpPr txBox="1"/>
          <p:nvPr/>
        </p:nvSpPr>
        <p:spPr>
          <a:xfrm>
            <a:off x="-10109" y="3159411"/>
            <a:ext cx="848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Chip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610520-2BDF-3E4F-B461-5713846B4FB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838200" y="3421018"/>
            <a:ext cx="398197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01D2F5-EAB8-5A43-B920-F19651C47540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3051021" y="3421018"/>
            <a:ext cx="326063" cy="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895C9B-8229-C946-83B8-7BE6E1444D7D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5181599" y="3421020"/>
            <a:ext cx="31188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2FF31E-B72D-D24D-93E5-DE7E5FDD0973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 flipV="1">
            <a:off x="7772400" y="3421017"/>
            <a:ext cx="311889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4C6B86-E939-6145-8F08-5406F06A4748}"/>
              </a:ext>
            </a:extLst>
          </p:cNvPr>
          <p:cNvSpPr txBox="1"/>
          <p:nvPr/>
        </p:nvSpPr>
        <p:spPr>
          <a:xfrm>
            <a:off x="8084289" y="1989856"/>
            <a:ext cx="11328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It works </a:t>
            </a:r>
            <a:r>
              <a:rPr lang="en-US" sz="2800" b="1" dirty="0">
                <a:sym typeface="Wingdings" pitchFamily="2" charset="2"/>
              </a:rPr>
              <a:t>:)</a:t>
            </a:r>
          </a:p>
          <a:p>
            <a:r>
              <a:rPr lang="en-US" sz="2400" dirty="0">
                <a:sym typeface="Wingdings" pitchFamily="2" charset="2"/>
              </a:rPr>
              <a:t>Write paper/sell chips</a:t>
            </a:r>
            <a:endParaRPr lang="en-US" sz="2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A74852-787A-1E42-9233-D8F55873B31C}"/>
              </a:ext>
            </a:extLst>
          </p:cNvPr>
          <p:cNvSpPr txBox="1"/>
          <p:nvPr/>
        </p:nvSpPr>
        <p:spPr>
          <a:xfrm>
            <a:off x="3356976" y="4358009"/>
            <a:ext cx="29475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Not time consuming because it basically does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rgbClr val="00B050"/>
                </a:solidFill>
              </a:rPr>
              <a:t>here is the data 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rgbClr val="00B050"/>
                </a:solidFill>
              </a:rPr>
              <a:t>go 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rgbClr val="00B050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048494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7437-ACC9-E540-9321-2C25AD06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/>
              <a:t>Design Process </a:t>
            </a:r>
            <a:br>
              <a:rPr lang="en-US" dirty="0"/>
            </a:br>
            <a:r>
              <a:rPr lang="en-US" dirty="0"/>
              <a:t>Configurable Hardware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168620-6081-ED40-A402-EF18758F771F}"/>
              </a:ext>
            </a:extLst>
          </p:cNvPr>
          <p:cNvSpPr/>
          <p:nvPr/>
        </p:nvSpPr>
        <p:spPr>
          <a:xfrm>
            <a:off x="1236397" y="1668418"/>
            <a:ext cx="1814624" cy="3505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Bring-up</a:t>
            </a:r>
          </a:p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Packaging, Board Design, DRAM/</a:t>
            </a:r>
          </a:p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Processor Interface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0E4F96-955D-5C4B-9EF9-D4C3E0768425}"/>
              </a:ext>
            </a:extLst>
          </p:cNvPr>
          <p:cNvSpPr/>
          <p:nvPr/>
        </p:nvSpPr>
        <p:spPr>
          <a:xfrm>
            <a:off x="3377084" y="2744343"/>
            <a:ext cx="1804515" cy="1353353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Software (Compiler)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83C38F-92AA-144D-A282-1B47F70F2611}"/>
              </a:ext>
            </a:extLst>
          </p:cNvPr>
          <p:cNvSpPr/>
          <p:nvPr/>
        </p:nvSpPr>
        <p:spPr>
          <a:xfrm>
            <a:off x="5493488" y="2744343"/>
            <a:ext cx="2278912" cy="1353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Performance Measurement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D4D8C0-A3FE-C84D-8EA0-F8FD28FE87A8}"/>
              </a:ext>
            </a:extLst>
          </p:cNvPr>
          <p:cNvSpPr txBox="1"/>
          <p:nvPr/>
        </p:nvSpPr>
        <p:spPr>
          <a:xfrm>
            <a:off x="-10109" y="3159411"/>
            <a:ext cx="848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Chip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610520-2BDF-3E4F-B461-5713846B4FB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838200" y="3421018"/>
            <a:ext cx="398197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01D2F5-EAB8-5A43-B920-F19651C47540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3051021" y="3421018"/>
            <a:ext cx="326063" cy="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895C9B-8229-C946-83B8-7BE6E1444D7D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5181599" y="3421020"/>
            <a:ext cx="31188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2FF31E-B72D-D24D-93E5-DE7E5FDD0973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7772400" y="3421017"/>
            <a:ext cx="314909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BA74852-787A-1E42-9233-D8F55873B31C}"/>
              </a:ext>
            </a:extLst>
          </p:cNvPr>
          <p:cNvSpPr txBox="1"/>
          <p:nvPr/>
        </p:nvSpPr>
        <p:spPr>
          <a:xfrm>
            <a:off x="3377085" y="4419600"/>
            <a:ext cx="4114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configurable hardware compiler design has to be in parallel with hardware, so you can measure performance over real applications and iterate for performance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A1DBE3-121B-7C43-94B7-CD760DC66E97}"/>
              </a:ext>
            </a:extLst>
          </p:cNvPr>
          <p:cNvSpPr txBox="1"/>
          <p:nvPr/>
        </p:nvSpPr>
        <p:spPr>
          <a:xfrm>
            <a:off x="8084289" y="1989856"/>
            <a:ext cx="11328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It works </a:t>
            </a:r>
            <a:r>
              <a:rPr lang="en-US" sz="2800" b="1" dirty="0">
                <a:sym typeface="Wingdings" pitchFamily="2" charset="2"/>
              </a:rPr>
              <a:t>:)</a:t>
            </a:r>
          </a:p>
          <a:p>
            <a:r>
              <a:rPr lang="en-US" sz="2400" dirty="0">
                <a:sym typeface="Wingdings" pitchFamily="2" charset="2"/>
              </a:rPr>
              <a:t>Write paper/sell chips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6803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7437-ACC9-E540-9321-2C25AD06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the design time go?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44656-D6DE-AD44-9C83-7B03D505A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57068"/>
            <a:ext cx="8229600" cy="5700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For moderately flexible accelerators</a:t>
            </a:r>
          </a:p>
          <a:p>
            <a:r>
              <a:rPr lang="en-US" sz="3600" dirty="0"/>
              <a:t>Most time consuming</a:t>
            </a:r>
          </a:p>
          <a:p>
            <a:pPr lvl="1"/>
            <a:r>
              <a:rPr lang="en-US" sz="3200" b="1" dirty="0"/>
              <a:t>Design space exploration </a:t>
            </a:r>
          </a:p>
          <a:p>
            <a:pPr lvl="1"/>
            <a:r>
              <a:rPr lang="en-US" sz="3200" b="1" dirty="0"/>
              <a:t>Software </a:t>
            </a:r>
          </a:p>
          <a:p>
            <a:pPr lvl="1"/>
            <a:r>
              <a:rPr lang="en-US" sz="3200" b="1" dirty="0"/>
              <a:t>Verification</a:t>
            </a:r>
            <a:endParaRPr lang="en-US" sz="3600" b="1" dirty="0">
              <a:solidFill>
                <a:srgbClr val="FF0000"/>
              </a:solidFill>
            </a:endParaRPr>
          </a:p>
          <a:p>
            <a:r>
              <a:rPr lang="en-US" sz="3600" dirty="0"/>
              <a:t>Moderately time consuming</a:t>
            </a:r>
          </a:p>
          <a:p>
            <a:pPr lvl="1"/>
            <a:r>
              <a:rPr lang="en-US" sz="3200" dirty="0"/>
              <a:t>Writing RTL </a:t>
            </a:r>
          </a:p>
          <a:p>
            <a:pPr lvl="1"/>
            <a:r>
              <a:rPr lang="en-US" sz="3200" dirty="0"/>
              <a:t>Iterating for 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F6D859-98C4-3345-AA19-8EC88B75B1E2}"/>
              </a:ext>
            </a:extLst>
          </p:cNvPr>
          <p:cNvSpPr txBox="1"/>
          <p:nvPr/>
        </p:nvSpPr>
        <p:spPr>
          <a:xfrm>
            <a:off x="152400" y="3352800"/>
            <a:ext cx="168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Depends on</a:t>
            </a:r>
          </a:p>
        </p:txBody>
      </p:sp>
      <p:sp>
        <p:nvSpPr>
          <p:cNvPr id="10" name="Curved Left Arrow 9">
            <a:extLst>
              <a:ext uri="{FF2B5EF4-FFF2-40B4-BE49-F238E27FC236}">
                <a16:creationId xmlns:a16="http://schemas.microsoft.com/office/drawing/2014/main" id="{11D72273-13A6-3C4D-97F0-709C3B3C55C7}"/>
              </a:ext>
            </a:extLst>
          </p:cNvPr>
          <p:cNvSpPr/>
          <p:nvPr/>
        </p:nvSpPr>
        <p:spPr>
          <a:xfrm flipH="1">
            <a:off x="304800" y="2769631"/>
            <a:ext cx="609600" cy="685800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567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7437-ACC9-E540-9321-2C25AD06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I want to work on?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44656-D6DE-AD44-9C83-7B03D505A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57068"/>
            <a:ext cx="4343400" cy="5700932"/>
          </a:xfrm>
        </p:spPr>
        <p:txBody>
          <a:bodyPr>
            <a:normAutofit/>
          </a:bodyPr>
          <a:lstStyle/>
          <a:p>
            <a:r>
              <a:rPr lang="en-US" dirty="0"/>
              <a:t>Designing efficient accelerators by</a:t>
            </a:r>
          </a:p>
          <a:p>
            <a:pPr lvl="1"/>
            <a:r>
              <a:rPr lang="en-US" sz="2400" dirty="0"/>
              <a:t>(Incremental) design space exploration (with increasing levels of fidelity) using real applications</a:t>
            </a:r>
          </a:p>
          <a:p>
            <a:pPr lvl="1"/>
            <a:r>
              <a:rPr lang="en-US" sz="2400" dirty="0"/>
              <a:t>(Incremental) specialization -- only where required for performance</a:t>
            </a:r>
          </a:p>
          <a:p>
            <a:pPr lvl="1"/>
            <a:r>
              <a:rPr lang="en-US" sz="2400" dirty="0"/>
              <a:t>For these joint design of software (both scheduler and driver) is critical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E4C8F0-A585-7840-AC3B-4B654BBF2E48}"/>
              </a:ext>
            </a:extLst>
          </p:cNvPr>
          <p:cNvSpPr txBox="1"/>
          <p:nvPr/>
        </p:nvSpPr>
        <p:spPr>
          <a:xfrm>
            <a:off x="4824663" y="1295400"/>
            <a:ext cx="4134853" cy="4893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Architectural models that give quick feedback on performance</a:t>
            </a:r>
          </a:p>
          <a:p>
            <a:endParaRPr lang="en-US" sz="2400" dirty="0"/>
          </a:p>
          <a:p>
            <a:r>
              <a:rPr lang="en-US" sz="2400" dirty="0"/>
              <a:t>Hardware generators that expose parameters that are “important” for design space exploration</a:t>
            </a:r>
          </a:p>
          <a:p>
            <a:endParaRPr lang="en-US" sz="2400" dirty="0"/>
          </a:p>
          <a:p>
            <a:r>
              <a:rPr lang="en-US" sz="2400" dirty="0"/>
              <a:t>How to efficiently search through the parameter space</a:t>
            </a:r>
          </a:p>
          <a:p>
            <a:endParaRPr lang="en-US" sz="2400" dirty="0"/>
          </a:p>
          <a:p>
            <a:r>
              <a:rPr lang="en-US" sz="2400" dirty="0"/>
              <a:t>How to search for the best schedule</a:t>
            </a:r>
          </a:p>
        </p:txBody>
      </p:sp>
    </p:spTree>
    <p:extLst>
      <p:ext uri="{BB962C8B-B14F-4D97-AF65-F5344CB8AC3E}">
        <p14:creationId xmlns:p14="http://schemas.microsoft.com/office/powerpoint/2010/main" val="274571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7A4E-644D-554E-AC0B-7E1DCF154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CEAD3-B255-3246-A182-07DB15BF0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57068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Completed my PhD from MIT in January</a:t>
            </a:r>
          </a:p>
          <a:p>
            <a:pPr lvl="1"/>
            <a:r>
              <a:rPr lang="en-US" sz="2400" dirty="0"/>
              <a:t>Advisor: </a:t>
            </a:r>
            <a:r>
              <a:rPr lang="en-US" sz="2400" dirty="0" err="1"/>
              <a:t>Anantha</a:t>
            </a:r>
            <a:r>
              <a:rPr lang="en-US" sz="2400" dirty="0"/>
              <a:t> Chandrakasan</a:t>
            </a:r>
          </a:p>
          <a:p>
            <a:pPr lvl="1"/>
            <a:r>
              <a:rPr lang="en-US" sz="2400" dirty="0"/>
              <a:t>Thesis: Energy-efficient circuits and systems for computational imaging and vision on mobile devices</a:t>
            </a:r>
          </a:p>
          <a:p>
            <a:r>
              <a:rPr lang="en-US" sz="2800" dirty="0"/>
              <a:t>Now a visiting research scientist at </a:t>
            </a:r>
            <a:r>
              <a:rPr lang="en-US" sz="2800" dirty="0" err="1"/>
              <a:t>Nvidia</a:t>
            </a:r>
            <a:r>
              <a:rPr lang="en-US" sz="2800" dirty="0"/>
              <a:t> Research</a:t>
            </a:r>
          </a:p>
          <a:p>
            <a:r>
              <a:rPr lang="en-US" sz="2800" dirty="0"/>
              <a:t>Will start at Stanford as an assistant professor in September</a:t>
            </a:r>
          </a:p>
        </p:txBody>
      </p:sp>
    </p:spTree>
    <p:extLst>
      <p:ext uri="{BB962C8B-B14F-4D97-AF65-F5344CB8AC3E}">
        <p14:creationId xmlns:p14="http://schemas.microsoft.com/office/powerpoint/2010/main" val="141850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7800" y="0"/>
            <a:ext cx="9525000" cy="1143000"/>
          </a:xfrm>
        </p:spPr>
        <p:txBody>
          <a:bodyPr>
            <a:noAutofit/>
          </a:bodyPr>
          <a:lstStyle/>
          <a:p>
            <a:r>
              <a:rPr lang="en-US" sz="3800" dirty="0"/>
              <a:t>My PhD in one slide</a:t>
            </a:r>
            <a:br>
              <a:rPr lang="en-US" sz="3800" dirty="0"/>
            </a:br>
            <a:r>
              <a:rPr lang="en-US" sz="3800" dirty="0"/>
              <a:t>Energy-Efficient Imaging Accelerators</a:t>
            </a:r>
          </a:p>
        </p:txBody>
      </p:sp>
      <p:pic>
        <p:nvPicPr>
          <p:cNvPr id="9" name="babysleeping.mo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995773" y="5157906"/>
            <a:ext cx="2596754" cy="1471494"/>
          </a:xfrm>
          <a:prstGeom prst="rect">
            <a:avLst/>
          </a:prstGeom>
        </p:spPr>
      </p:pic>
      <p:pic>
        <p:nvPicPr>
          <p:cNvPr id="10" name="babysleeping-half.mov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353138" y="5157906"/>
            <a:ext cx="2596754" cy="1471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/>
          <p:cNvSpPr/>
          <p:nvPr/>
        </p:nvSpPr>
        <p:spPr>
          <a:xfrm>
            <a:off x="7438611" y="5527449"/>
            <a:ext cx="562389" cy="545848"/>
          </a:xfrm>
          <a:prstGeom prst="ellipse">
            <a:avLst/>
          </a:prstGeom>
          <a:noFill/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 rot="5400000">
            <a:off x="4642772" y="5814786"/>
            <a:ext cx="154344" cy="157735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3928" y="5201156"/>
            <a:ext cx="19632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Motion </a:t>
            </a:r>
          </a:p>
          <a:p>
            <a:r>
              <a:rPr lang="en-US" sz="2400" b="1" dirty="0"/>
              <a:t>Magnification</a:t>
            </a:r>
          </a:p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[</a:t>
            </a:r>
            <a:r>
              <a:rPr lang="en-US" sz="1200" b="1" dirty="0">
                <a:latin typeface="Calibri" charset="0"/>
                <a:ea typeface="Calibri" charset="0"/>
                <a:cs typeface="Calibri" charset="0"/>
              </a:rPr>
              <a:t>P. Raina</a:t>
            </a: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, D. </a:t>
            </a:r>
            <a:r>
              <a:rPr lang="en-US" sz="1200" dirty="0" err="1">
                <a:latin typeface="Calibri" charset="0"/>
                <a:ea typeface="Calibri" charset="0"/>
                <a:cs typeface="Calibri" charset="0"/>
              </a:rPr>
              <a:t>Jeon</a:t>
            </a: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, W. T. Freeman, F. Durand, </a:t>
            </a:r>
            <a:r>
              <a:rPr lang="en-US" sz="1200" dirty="0"/>
              <a:t>A. P. Chandrakasan, In progress</a:t>
            </a: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]</a:t>
            </a:r>
          </a:p>
        </p:txBody>
      </p:sp>
      <p:sp>
        <p:nvSpPr>
          <p:cNvPr id="32" name="Up Arrow 31"/>
          <p:cNvSpPr/>
          <p:nvPr/>
        </p:nvSpPr>
        <p:spPr>
          <a:xfrm rot="5400000">
            <a:off x="6177125" y="5814786"/>
            <a:ext cx="154344" cy="157735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928" y="1379749"/>
            <a:ext cx="15841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Image </a:t>
            </a:r>
          </a:p>
          <a:p>
            <a:r>
              <a:rPr lang="en-US" sz="2400" b="1" dirty="0"/>
              <a:t>Deblurring</a:t>
            </a:r>
          </a:p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[</a:t>
            </a:r>
            <a:r>
              <a:rPr lang="en-US" sz="1200" b="1" dirty="0">
                <a:latin typeface="Calibri" charset="0"/>
                <a:ea typeface="Calibri" charset="0"/>
                <a:cs typeface="Calibri" charset="0"/>
              </a:rPr>
              <a:t>P. Raina</a:t>
            </a: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, M. </a:t>
            </a:r>
            <a:r>
              <a:rPr lang="en-US" sz="1200" dirty="0" err="1">
                <a:latin typeface="Calibri" charset="0"/>
                <a:ea typeface="Calibri" charset="0"/>
                <a:cs typeface="Calibri" charset="0"/>
              </a:rPr>
              <a:t>Tikekar</a:t>
            </a: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, A. P. Chandrakasan </a:t>
            </a:r>
          </a:p>
          <a:p>
            <a:r>
              <a:rPr lang="en-US" sz="1200" b="1" dirty="0">
                <a:latin typeface="Calibri" charset="0"/>
                <a:ea typeface="Calibri" charset="0"/>
                <a:cs typeface="Calibri" charset="0"/>
              </a:rPr>
              <a:t>ESSCIRC 2016,</a:t>
            </a:r>
          </a:p>
          <a:p>
            <a:r>
              <a:rPr lang="en-US" sz="1200" b="1" dirty="0">
                <a:latin typeface="Calibri" charset="0"/>
                <a:ea typeface="Calibri" charset="0"/>
                <a:cs typeface="Calibri" charset="0"/>
              </a:rPr>
              <a:t>JSSC 2017]</a:t>
            </a:r>
            <a:endParaRPr lang="en-US" sz="2400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4774718" y="1445192"/>
            <a:ext cx="1472427" cy="1438774"/>
            <a:chOff x="4665325" y="948642"/>
            <a:chExt cx="1472427" cy="143877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65325" y="948642"/>
              <a:ext cx="1472427" cy="1438774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4884580" y="1298697"/>
              <a:ext cx="103391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Image Deblurring </a:t>
              </a:r>
              <a:endParaRPr lang="en-US" sz="1400" dirty="0">
                <a:latin typeface="Calibri" charset="0"/>
                <a:ea typeface="Calibri" charset="0"/>
                <a:cs typeface="Calibri" charset="0"/>
              </a:endParaRPr>
            </a:p>
            <a:p>
              <a:pPr algn="ctr"/>
              <a:r>
                <a:rPr lang="en-US" sz="1400" b="1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Accelerator  </a:t>
              </a:r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95773" y="1402485"/>
            <a:ext cx="2514600" cy="152418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11492" y="1403623"/>
            <a:ext cx="2438400" cy="1521912"/>
          </a:xfrm>
          <a:prstGeom prst="rect">
            <a:avLst/>
          </a:prstGeom>
        </p:spPr>
      </p:pic>
      <p:sp>
        <p:nvSpPr>
          <p:cNvPr id="35" name="Up Arrow 34"/>
          <p:cNvSpPr/>
          <p:nvPr/>
        </p:nvSpPr>
        <p:spPr>
          <a:xfrm rot="5400000">
            <a:off x="4565374" y="2085712"/>
            <a:ext cx="154344" cy="157735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Up Arrow 35"/>
          <p:cNvSpPr/>
          <p:nvPr/>
        </p:nvSpPr>
        <p:spPr>
          <a:xfrm rot="5400000">
            <a:off x="6302146" y="2085712"/>
            <a:ext cx="154344" cy="157735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761632" y="5240069"/>
            <a:ext cx="1422400" cy="1315943"/>
            <a:chOff x="9844286" y="3338489"/>
            <a:chExt cx="1422400" cy="131594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906000" y="3338489"/>
              <a:ext cx="1298973" cy="1315943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9844286" y="3627128"/>
              <a:ext cx="1422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Motion Magnification Accelerator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3928" y="3171825"/>
            <a:ext cx="8845964" cy="1754326"/>
            <a:chOff x="103928" y="2901576"/>
            <a:chExt cx="8845964" cy="175432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008798" y="2971779"/>
              <a:ext cx="2501576" cy="161392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03928" y="2901576"/>
              <a:ext cx="192728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HDR &amp; Low Light Imaging</a:t>
              </a:r>
            </a:p>
            <a:p>
              <a:r>
                <a:rPr lang="en-US" sz="1200" dirty="0"/>
                <a:t>[R. </a:t>
              </a:r>
              <a:r>
                <a:rPr lang="en-US" sz="1200" dirty="0" err="1"/>
                <a:t>Rithe</a:t>
              </a:r>
              <a:r>
                <a:rPr lang="en-US" sz="1200" dirty="0"/>
                <a:t>, </a:t>
              </a:r>
              <a:r>
                <a:rPr lang="en-US" sz="1200" b="1" dirty="0"/>
                <a:t>P. Raina</a:t>
              </a:r>
              <a:r>
                <a:rPr lang="en-US" sz="1200" dirty="0"/>
                <a:t>, N. Ickes, S. </a:t>
              </a:r>
              <a:r>
                <a:rPr lang="en-US" sz="1200" dirty="0" err="1"/>
                <a:t>Tenneti</a:t>
              </a:r>
              <a:r>
                <a:rPr lang="en-US" sz="1200" dirty="0"/>
                <a:t>, A. P. Chandrakasan </a:t>
              </a:r>
            </a:p>
            <a:p>
              <a:r>
                <a:rPr lang="en-US" sz="1200" b="1" dirty="0"/>
                <a:t>ISSCC 2013, </a:t>
              </a:r>
            </a:p>
            <a:p>
              <a:r>
                <a:rPr lang="en-US" sz="1200" b="1" dirty="0"/>
                <a:t>JSSC 2013]</a:t>
              </a:r>
              <a:endParaRPr lang="en-US" sz="12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4774791" y="3038963"/>
              <a:ext cx="1470059" cy="1479553"/>
              <a:chOff x="2111341" y="3015288"/>
              <a:chExt cx="1470059" cy="1479553"/>
            </a:xfrm>
          </p:grpSpPr>
          <p:pic>
            <p:nvPicPr>
              <p:cNvPr id="22" name="Picture 21" descr="MIT 9-6.1 600.jpg"/>
              <p:cNvPicPr>
                <a:picLocks noChangeAspect="1"/>
              </p:cNvPicPr>
              <p:nvPr/>
            </p:nvPicPr>
            <p:blipFill>
              <a:blip r:embed="rId1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11341" y="3015288"/>
                <a:ext cx="1470059" cy="1479553"/>
              </a:xfrm>
              <a:prstGeom prst="rect">
                <a:avLst/>
              </a:prstGeom>
            </p:spPr>
          </p:pic>
          <p:sp>
            <p:nvSpPr>
              <p:cNvPr id="25" name="Rectangle 24"/>
              <p:cNvSpPr/>
              <p:nvPr/>
            </p:nvSpPr>
            <p:spPr>
              <a:xfrm>
                <a:off x="2148057" y="3278011"/>
                <a:ext cx="139662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FFFF"/>
                    </a:solidFill>
                    <a:latin typeface="Calibri" charset="0"/>
                    <a:ea typeface="Calibri" charset="0"/>
                    <a:cs typeface="Calibri" charset="0"/>
                  </a:rPr>
                  <a:t>Reconfigurable</a:t>
                </a:r>
              </a:p>
              <a:p>
                <a:pPr algn="ctr"/>
                <a:r>
                  <a:rPr lang="en-US" sz="1400" b="1" dirty="0">
                    <a:solidFill>
                      <a:srgbClr val="FFFFFF"/>
                    </a:solidFill>
                    <a:latin typeface="Calibri" charset="0"/>
                    <a:ea typeface="Calibri" charset="0"/>
                    <a:cs typeface="Calibri" charset="0"/>
                  </a:rPr>
                  <a:t>Computational Photography Processor</a:t>
                </a:r>
                <a:endParaRPr lang="en-US" sz="1400" b="1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  <p:sp>
          <p:nvSpPr>
            <p:cNvPr id="33" name="Up Arrow 32"/>
            <p:cNvSpPr/>
            <p:nvPr/>
          </p:nvSpPr>
          <p:spPr>
            <a:xfrm rot="5400000">
              <a:off x="4565411" y="3699872"/>
              <a:ext cx="154344" cy="157735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Up Arrow 33"/>
            <p:cNvSpPr/>
            <p:nvPr/>
          </p:nvSpPr>
          <p:spPr>
            <a:xfrm rot="5400000">
              <a:off x="6299887" y="3699872"/>
              <a:ext cx="154344" cy="157735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7" name="Picture 36" descr="hdr_out.pdf"/>
            <p:cNvPicPr>
              <a:picLocks noChangeAspect="1"/>
            </p:cNvPicPr>
            <p:nvPr/>
          </p:nvPicPr>
          <p:blipFill rotWithShape="1"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09266" y="2921615"/>
              <a:ext cx="2440626" cy="1714249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0" name="Group 19"/>
          <p:cNvGrpSpPr/>
          <p:nvPr/>
        </p:nvGrpSpPr>
        <p:grpSpPr>
          <a:xfrm>
            <a:off x="1219200" y="3641725"/>
            <a:ext cx="6622201" cy="1172561"/>
            <a:chOff x="895612" y="6637804"/>
            <a:chExt cx="6622201" cy="1172561"/>
          </a:xfrm>
        </p:grpSpPr>
        <p:sp>
          <p:nvSpPr>
            <p:cNvPr id="21" name="Rounded Rectangle 20"/>
            <p:cNvSpPr/>
            <p:nvPr/>
          </p:nvSpPr>
          <p:spPr>
            <a:xfrm>
              <a:off x="895612" y="6637804"/>
              <a:ext cx="6622201" cy="117256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95612" y="6747031"/>
              <a:ext cx="6622201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3 orders of magnitude reduction in runtime</a:t>
              </a:r>
            </a:p>
            <a:p>
              <a:pPr algn="ctr"/>
              <a:r>
                <a:rPr lang="en-US" sz="2800" dirty="0"/>
                <a:t>4 orders of magnitude lower energy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626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34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0034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repeatCount="indefinite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video>
              <p:cMediaNode vol="80000">
                <p:cTn id="18" repeatCount="indefinite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0" y="1758457"/>
            <a:ext cx="2452210" cy="459789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Mobile image processing is 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795" y="1158442"/>
            <a:ext cx="2628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Image Capture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92042" y="1158442"/>
            <a:ext cx="23737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Computation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971800" y="2608190"/>
            <a:ext cx="380999" cy="381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867401" y="2608190"/>
            <a:ext cx="380999" cy="381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8598" y="1788044"/>
            <a:ext cx="2693002" cy="20212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272" y="1787380"/>
            <a:ext cx="2686385" cy="202262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3468" y="2393682"/>
            <a:ext cx="1610874" cy="99874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562600" y="3810000"/>
            <a:ext cx="38917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13.6 minutes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</a:rPr>
              <a:t>2284 J per frame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91670" y="3541693"/>
            <a:ext cx="15744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Mobile </a:t>
            </a:r>
          </a:p>
          <a:p>
            <a:pPr algn="ctr"/>
            <a:r>
              <a:rPr lang="en-US" sz="2800" dirty="0"/>
              <a:t>CPU/GPU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954" y="4044952"/>
            <a:ext cx="36709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1810 </a:t>
            </a:r>
            <a:r>
              <a:rPr lang="en-US" sz="3200" dirty="0" err="1"/>
              <a:t>mAH</a:t>
            </a:r>
            <a:r>
              <a:rPr lang="en-US" sz="3200" dirty="0"/>
              <a:t> battery</a:t>
            </a:r>
          </a:p>
          <a:p>
            <a:r>
              <a:rPr lang="en-US" sz="3200" dirty="0">
                <a:solidFill>
                  <a:srgbClr val="FF0000"/>
                </a:solidFill>
              </a:rPr>
              <a:t>Phone dead after deblurring only 10 photos!</a:t>
            </a:r>
          </a:p>
        </p:txBody>
      </p:sp>
    </p:spTree>
    <p:extLst>
      <p:ext uri="{BB962C8B-B14F-4D97-AF65-F5344CB8AC3E}">
        <p14:creationId xmlns:p14="http://schemas.microsoft.com/office/powerpoint/2010/main" val="137176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52400" y="0"/>
            <a:ext cx="9448800" cy="1143000"/>
          </a:xfrm>
        </p:spPr>
        <p:txBody>
          <a:bodyPr>
            <a:noAutofit/>
          </a:bodyPr>
          <a:lstStyle/>
          <a:p>
            <a:r>
              <a:rPr lang="en-US" sz="4000" dirty="0"/>
              <a:t>Accelerators to the rescue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1272" y="1158442"/>
            <a:ext cx="9283051" cy="5197908"/>
            <a:chOff x="171272" y="1158442"/>
            <a:chExt cx="9283051" cy="519790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352800" y="1758457"/>
              <a:ext cx="2452210" cy="4597893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90795" y="1158442"/>
              <a:ext cx="2628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Image Capture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92042" y="1158442"/>
              <a:ext cx="23737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Computation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2971800" y="2608190"/>
              <a:ext cx="380999" cy="3810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5867401" y="2608190"/>
              <a:ext cx="380999" cy="3810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98598" y="1788044"/>
              <a:ext cx="2693002" cy="202129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1272" y="1787380"/>
              <a:ext cx="2686385" cy="2022620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5562600" y="3810000"/>
              <a:ext cx="389172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strike="sngStrike" dirty="0">
                  <a:solidFill>
                    <a:srgbClr val="FF0000"/>
                  </a:solidFill>
                </a:rPr>
                <a:t>13.6 minutes</a:t>
              </a:r>
            </a:p>
            <a:p>
              <a:pPr algn="ctr"/>
              <a:r>
                <a:rPr lang="en-US" sz="3200" strike="sngStrike" dirty="0">
                  <a:solidFill>
                    <a:srgbClr val="FF0000"/>
                  </a:solidFill>
                </a:rPr>
                <a:t>2284 J per frame 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07185" y="2438400"/>
              <a:ext cx="1543440" cy="1544963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659499" y="4125615"/>
              <a:ext cx="185262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Deblurring</a:t>
              </a:r>
            </a:p>
            <a:p>
              <a:pPr algn="ctr"/>
              <a:r>
                <a:rPr lang="en-US" sz="2800" dirty="0"/>
                <a:t>Accelerator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550408" y="4882876"/>
              <a:ext cx="389172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0B050"/>
                  </a:solidFill>
                </a:rPr>
                <a:t>1.7 seconds</a:t>
              </a:r>
            </a:p>
            <a:p>
              <a:pPr algn="ctr"/>
              <a:r>
                <a:rPr lang="en-US" sz="3200" dirty="0">
                  <a:solidFill>
                    <a:srgbClr val="00B050"/>
                  </a:solidFill>
                </a:rPr>
                <a:t>0.1 J per frame 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983606" y="2714909"/>
              <a:ext cx="134696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[P. Raina, </a:t>
              </a:r>
              <a:r>
                <a:rPr lang="en-US" sz="1400" b="1" dirty="0" err="1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M.Tikekar</a:t>
              </a:r>
              <a:r>
                <a:rPr lang="en-US" sz="14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, A. P. Chandrakasan </a:t>
              </a:r>
            </a:p>
            <a:p>
              <a:r>
                <a:rPr lang="en-US" sz="14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ESSCIRC 2016]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992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9398451"/>
              </p:ext>
            </p:extLst>
          </p:nvPr>
        </p:nvGraphicFramePr>
        <p:xfrm>
          <a:off x="22903" y="914400"/>
          <a:ext cx="9098194" cy="5917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8893E60D-1257-2B4D-ADBB-A182E68A3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Why are we designing accelerators?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7F1BC2-6598-8949-B7F9-D80283134CBB}"/>
              </a:ext>
            </a:extLst>
          </p:cNvPr>
          <p:cNvCxnSpPr>
            <a:cxnSpLocks/>
          </p:cNvCxnSpPr>
          <p:nvPr/>
        </p:nvCxnSpPr>
        <p:spPr>
          <a:xfrm flipH="1">
            <a:off x="4800600" y="1956375"/>
            <a:ext cx="3886200" cy="223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4A0BA2-FA54-8F49-B16F-A9EE90F357CD}"/>
              </a:ext>
            </a:extLst>
          </p:cNvPr>
          <p:cNvCxnSpPr>
            <a:cxnSpLocks/>
          </p:cNvCxnSpPr>
          <p:nvPr/>
        </p:nvCxnSpPr>
        <p:spPr>
          <a:xfrm flipH="1">
            <a:off x="3136307" y="3872965"/>
            <a:ext cx="749893" cy="1288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D58006-5299-6D45-8616-47D98B6C1A4C}"/>
              </a:ext>
            </a:extLst>
          </p:cNvPr>
          <p:cNvCxnSpPr>
            <a:cxnSpLocks/>
          </p:cNvCxnSpPr>
          <p:nvPr/>
        </p:nvCxnSpPr>
        <p:spPr>
          <a:xfrm flipH="1">
            <a:off x="2133600" y="2902398"/>
            <a:ext cx="2813347" cy="2259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56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6F84A2-5100-4F9D-B760-C9601D5C2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Designing Specialized Hardware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3E43A5-0257-41B3-9B26-E6E89E9C5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3581400"/>
          </a:xfrm>
        </p:spPr>
        <p:txBody>
          <a:bodyPr>
            <a:normAutofit/>
          </a:bodyPr>
          <a:lstStyle/>
          <a:p>
            <a:pPr fontAlgn="ctr"/>
            <a:r>
              <a:rPr lang="en-US" sz="2800" dirty="0"/>
              <a:t>Future is about applications running on accelerators </a:t>
            </a:r>
          </a:p>
          <a:p>
            <a:pPr lvl="1" fontAlgn="ctr"/>
            <a:r>
              <a:rPr lang="en-US" sz="2400" dirty="0"/>
              <a:t>What applications to specialize?</a:t>
            </a:r>
          </a:p>
          <a:p>
            <a:pPr lvl="1" fontAlgn="ctr"/>
            <a:r>
              <a:rPr lang="en-US" sz="2400" dirty="0"/>
              <a:t>To what degree to specialize?</a:t>
            </a:r>
          </a:p>
          <a:p>
            <a:pPr fontAlgn="ctr"/>
            <a:r>
              <a:rPr lang="en-US" sz="2800" dirty="0"/>
              <a:t>Determine it by actually running the application using our end-to-end flow </a:t>
            </a:r>
          </a:p>
          <a:p>
            <a:pPr fontAlgn="ctr"/>
            <a:endParaRPr lang="en-US" sz="2800" dirty="0"/>
          </a:p>
          <a:p>
            <a:pPr lvl="1" fontAlgn="ctr"/>
            <a:endParaRPr lang="en-US" dirty="0"/>
          </a:p>
          <a:p>
            <a:pPr lvl="1" fontAlgn="ctr"/>
            <a:endParaRPr lang="en-US" dirty="0"/>
          </a:p>
          <a:p>
            <a:pPr lvl="1" fontAlgn="ctr"/>
            <a:endParaRPr lang="en-US" dirty="0"/>
          </a:p>
          <a:p>
            <a:pPr lvl="1" fontAlgn="ctr"/>
            <a:endParaRPr lang="en-US" dirty="0"/>
          </a:p>
          <a:p>
            <a:pPr lvl="1" fontAlgn="ctr"/>
            <a:endParaRPr lang="en-US" dirty="0"/>
          </a:p>
          <a:p>
            <a:pPr lvl="1" fontAlgn="ctr"/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296127-FD3F-7248-A763-0A6BEFC08EE3}"/>
              </a:ext>
            </a:extLst>
          </p:cNvPr>
          <p:cNvSpPr txBox="1"/>
          <p:nvPr/>
        </p:nvSpPr>
        <p:spPr>
          <a:xfrm>
            <a:off x="457200" y="4419600"/>
            <a:ext cx="1911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Fixed Function</a:t>
            </a:r>
          </a:p>
          <a:p>
            <a:pPr algn="ctr"/>
            <a:r>
              <a:rPr lang="en-US" sz="2400" b="1" dirty="0"/>
              <a:t>Accelerator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64A1C6-FD06-8240-8B05-035B0CBF34CB}"/>
              </a:ext>
            </a:extLst>
          </p:cNvPr>
          <p:cNvSpPr txBox="1"/>
          <p:nvPr/>
        </p:nvSpPr>
        <p:spPr>
          <a:xfrm>
            <a:off x="2668319" y="4419600"/>
            <a:ext cx="3716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Temporally/Spatially</a:t>
            </a:r>
          </a:p>
          <a:p>
            <a:pPr algn="ctr"/>
            <a:r>
              <a:rPr lang="en-US" sz="2400" b="1" dirty="0"/>
              <a:t>Configurable</a:t>
            </a:r>
          </a:p>
          <a:p>
            <a:pPr algn="ctr"/>
            <a:r>
              <a:rPr lang="en-US" sz="2400" b="1" dirty="0"/>
              <a:t>Accelerator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7972BF-C841-3F4C-B887-7EFB1ED82B42}"/>
              </a:ext>
            </a:extLst>
          </p:cNvPr>
          <p:cNvSpPr txBox="1"/>
          <p:nvPr/>
        </p:nvSpPr>
        <p:spPr>
          <a:xfrm>
            <a:off x="7685319" y="4419600"/>
            <a:ext cx="791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CPU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528DE5-35AC-8645-A32B-70A496719050}"/>
              </a:ext>
            </a:extLst>
          </p:cNvPr>
          <p:cNvSpPr txBox="1"/>
          <p:nvPr/>
        </p:nvSpPr>
        <p:spPr>
          <a:xfrm>
            <a:off x="6683839" y="4419600"/>
            <a:ext cx="791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GPU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C63AED-BF4E-C642-A0FA-5032EC4DEB78}"/>
              </a:ext>
            </a:extLst>
          </p:cNvPr>
          <p:cNvCxnSpPr>
            <a:cxnSpLocks/>
          </p:cNvCxnSpPr>
          <p:nvPr/>
        </p:nvCxnSpPr>
        <p:spPr>
          <a:xfrm>
            <a:off x="568133" y="4343400"/>
            <a:ext cx="7916630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1097EA55-2759-E347-AD93-1025BD2C5C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7183" y="5724437"/>
            <a:ext cx="7954616" cy="6763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C79E889-6814-354D-8089-B30E924A8E5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6619" y="5792655"/>
            <a:ext cx="1041400" cy="1041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3C57204-9A96-E142-9619-6CBFD8F422B3}"/>
              </a:ext>
            </a:extLst>
          </p:cNvPr>
          <p:cNvSpPr txBox="1"/>
          <p:nvPr/>
        </p:nvSpPr>
        <p:spPr>
          <a:xfrm>
            <a:off x="7166645" y="3860479"/>
            <a:ext cx="131811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flexibility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139580-7E82-5D46-A50A-10A6CF24E848}"/>
              </a:ext>
            </a:extLst>
          </p:cNvPr>
          <p:cNvCxnSpPr>
            <a:cxnSpLocks/>
          </p:cNvCxnSpPr>
          <p:nvPr/>
        </p:nvCxnSpPr>
        <p:spPr>
          <a:xfrm flipH="1">
            <a:off x="559860" y="3867531"/>
            <a:ext cx="7916630" cy="0"/>
          </a:xfrm>
          <a:prstGeom prst="straightConnector1">
            <a:avLst/>
          </a:prstGeom>
          <a:ln>
            <a:solidFill>
              <a:srgbClr val="002060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06C258B-2176-A040-AAAE-6184E63F5443}"/>
              </a:ext>
            </a:extLst>
          </p:cNvPr>
          <p:cNvSpPr txBox="1"/>
          <p:nvPr/>
        </p:nvSpPr>
        <p:spPr>
          <a:xfrm>
            <a:off x="614384" y="3860479"/>
            <a:ext cx="1803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246110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7437-ACC9-E540-9321-2C25AD06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1F8DE2-EFB9-C442-AD69-542B41BA46F6}"/>
              </a:ext>
            </a:extLst>
          </p:cNvPr>
          <p:cNvSpPr/>
          <p:nvPr/>
        </p:nvSpPr>
        <p:spPr>
          <a:xfrm rot="16200000">
            <a:off x="7661559" y="3529017"/>
            <a:ext cx="1186015" cy="407267"/>
          </a:xfrm>
          <a:prstGeom prst="rect">
            <a:avLst/>
          </a:prstGeom>
          <a:solidFill>
            <a:schemeClr val="bg1">
              <a:alpha val="9804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Synthesis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EDA67B-FBEA-4B42-B168-763CEF25E96A}"/>
              </a:ext>
            </a:extLst>
          </p:cNvPr>
          <p:cNvSpPr/>
          <p:nvPr/>
        </p:nvSpPr>
        <p:spPr>
          <a:xfrm>
            <a:off x="3200401" y="3047418"/>
            <a:ext cx="1260878" cy="1370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Write RTL (</a:t>
            </a:r>
            <a:r>
              <a:rPr lang="en-US" dirty="0" err="1">
                <a:solidFill>
                  <a:sysClr val="windowText" lastClr="000000"/>
                </a:solidFill>
              </a:rPr>
              <a:t>Bluespec</a:t>
            </a:r>
            <a:r>
              <a:rPr lang="en-US" dirty="0">
                <a:solidFill>
                  <a:sysClr val="windowText" lastClr="000000"/>
                </a:solidFill>
              </a:rPr>
              <a:t>, System Verilog)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1ED49B-D6F0-FD44-834F-D5D789C357B2}"/>
              </a:ext>
            </a:extLst>
          </p:cNvPr>
          <p:cNvSpPr/>
          <p:nvPr/>
        </p:nvSpPr>
        <p:spPr>
          <a:xfrm>
            <a:off x="6201915" y="3046639"/>
            <a:ext cx="1341885" cy="1370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Verilog Functional Verification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6F14CE8-C674-EB47-8497-0ABEAE156661}"/>
              </a:ext>
            </a:extLst>
          </p:cNvPr>
          <p:cNvCxnSpPr>
            <a:cxnSpLocks/>
            <a:stCxn id="15" idx="3"/>
            <a:endCxn id="140" idx="1"/>
          </p:cNvCxnSpPr>
          <p:nvPr/>
        </p:nvCxnSpPr>
        <p:spPr>
          <a:xfrm flipV="1">
            <a:off x="4461279" y="3731484"/>
            <a:ext cx="328936" cy="1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8A3F057-2E4A-AA42-B9A3-64924EB72AC8}"/>
              </a:ext>
            </a:extLst>
          </p:cNvPr>
          <p:cNvCxnSpPr>
            <a:cxnSpLocks/>
            <a:stCxn id="17" idx="3"/>
            <a:endCxn id="5" idx="0"/>
          </p:cNvCxnSpPr>
          <p:nvPr/>
        </p:nvCxnSpPr>
        <p:spPr>
          <a:xfrm>
            <a:off x="7543800" y="3731873"/>
            <a:ext cx="507133" cy="7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8AEA2E1-B47F-E644-93ED-59C5C75A1B29}"/>
              </a:ext>
            </a:extLst>
          </p:cNvPr>
          <p:cNvSpPr txBox="1"/>
          <p:nvPr/>
        </p:nvSpPr>
        <p:spPr>
          <a:xfrm rot="16200000">
            <a:off x="8443362" y="3549570"/>
            <a:ext cx="103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Verilog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3C0BB37-466D-6D45-9869-4C3086C3009C}"/>
              </a:ext>
            </a:extLst>
          </p:cNvPr>
          <p:cNvSpPr/>
          <p:nvPr/>
        </p:nvSpPr>
        <p:spPr>
          <a:xfrm>
            <a:off x="883426" y="3046640"/>
            <a:ext cx="1250174" cy="1370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Design Space Exploration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242DF8D-8050-CF45-BFCB-C1EA4B80799C}"/>
              </a:ext>
            </a:extLst>
          </p:cNvPr>
          <p:cNvSpPr txBox="1"/>
          <p:nvPr/>
        </p:nvSpPr>
        <p:spPr>
          <a:xfrm rot="16200000">
            <a:off x="-482918" y="3408318"/>
            <a:ext cx="1538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</a:t>
            </a:r>
          </a:p>
          <a:p>
            <a:pPr algn="ctr"/>
            <a:r>
              <a:rPr lang="en-US" dirty="0"/>
              <a:t>Code C++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F4EA114-12E2-AC40-8A63-7C9F8E0C462C}"/>
              </a:ext>
            </a:extLst>
          </p:cNvPr>
          <p:cNvSpPr/>
          <p:nvPr/>
        </p:nvSpPr>
        <p:spPr>
          <a:xfrm>
            <a:off x="4790215" y="3045862"/>
            <a:ext cx="1077185" cy="1371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Bluespec</a:t>
            </a:r>
            <a:r>
              <a:rPr lang="en-US" dirty="0">
                <a:solidFill>
                  <a:sysClr val="windowText" lastClr="000000"/>
                </a:solidFill>
              </a:rPr>
              <a:t> Compiler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C3656D-FAE7-4C4D-BD20-A2C711E56691}"/>
              </a:ext>
            </a:extLst>
          </p:cNvPr>
          <p:cNvCxnSpPr>
            <a:cxnSpLocks/>
            <a:stCxn id="136" idx="2"/>
            <a:endCxn id="72" idx="1"/>
          </p:cNvCxnSpPr>
          <p:nvPr/>
        </p:nvCxnSpPr>
        <p:spPr>
          <a:xfrm>
            <a:off x="609600" y="3731483"/>
            <a:ext cx="273826" cy="3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ECA31C1-2FED-BD47-8DF6-9565788208CA}"/>
              </a:ext>
            </a:extLst>
          </p:cNvPr>
          <p:cNvCxnSpPr>
            <a:cxnSpLocks/>
            <a:stCxn id="72" idx="3"/>
            <a:endCxn id="15" idx="1"/>
          </p:cNvCxnSpPr>
          <p:nvPr/>
        </p:nvCxnSpPr>
        <p:spPr>
          <a:xfrm>
            <a:off x="2133600" y="3731874"/>
            <a:ext cx="1066801" cy="7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CF555AE-1F1D-6F4B-9BE0-81DBFB1930DA}"/>
              </a:ext>
            </a:extLst>
          </p:cNvPr>
          <p:cNvSpPr txBox="1"/>
          <p:nvPr/>
        </p:nvSpPr>
        <p:spPr>
          <a:xfrm>
            <a:off x="2097273" y="3829630"/>
            <a:ext cx="1139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Hardware C++ Model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8EEE121-58D6-A140-B787-F2F4D23D290A}"/>
              </a:ext>
            </a:extLst>
          </p:cNvPr>
          <p:cNvCxnSpPr>
            <a:cxnSpLocks/>
            <a:stCxn id="140" idx="3"/>
            <a:endCxn id="17" idx="1"/>
          </p:cNvCxnSpPr>
          <p:nvPr/>
        </p:nvCxnSpPr>
        <p:spPr>
          <a:xfrm>
            <a:off x="5867400" y="3731484"/>
            <a:ext cx="334515" cy="3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C2415A9-67A4-7942-92C0-8F245097DBEC}"/>
              </a:ext>
            </a:extLst>
          </p:cNvPr>
          <p:cNvCxnSpPr>
            <a:cxnSpLocks/>
            <a:stCxn id="5" idx="2"/>
            <a:endCxn id="39" idx="0"/>
          </p:cNvCxnSpPr>
          <p:nvPr/>
        </p:nvCxnSpPr>
        <p:spPr>
          <a:xfrm>
            <a:off x="8458200" y="3732650"/>
            <a:ext cx="316468" cy="15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EB72AE48-8016-1E44-AF97-694808898D0D}"/>
              </a:ext>
            </a:extLst>
          </p:cNvPr>
          <p:cNvSpPr txBox="1"/>
          <p:nvPr/>
        </p:nvSpPr>
        <p:spPr>
          <a:xfrm rot="16200000">
            <a:off x="5527709" y="2956888"/>
            <a:ext cx="103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Verilog</a:t>
            </a:r>
          </a:p>
        </p:txBody>
      </p:sp>
    </p:spTree>
    <p:extLst>
      <p:ext uri="{BB962C8B-B14F-4D97-AF65-F5344CB8AC3E}">
        <p14:creationId xmlns:p14="http://schemas.microsoft.com/office/powerpoint/2010/main" val="2210297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7437-ACC9-E540-9321-2C25AD06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B025CDC-5BE7-DD4D-A3A6-135201146D26}"/>
              </a:ext>
            </a:extLst>
          </p:cNvPr>
          <p:cNvCxnSpPr>
            <a:cxnSpLocks/>
            <a:stCxn id="5" idx="3"/>
            <a:endCxn id="72" idx="0"/>
          </p:cNvCxnSpPr>
          <p:nvPr/>
        </p:nvCxnSpPr>
        <p:spPr>
          <a:xfrm rot="16200000" flipV="1">
            <a:off x="4835039" y="-279885"/>
            <a:ext cx="93003" cy="6746054"/>
          </a:xfrm>
          <a:prstGeom prst="bentConnector3">
            <a:avLst>
              <a:gd name="adj1" fmla="val 1760216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91F8DE2-EFB9-C442-AD69-542B41BA46F6}"/>
              </a:ext>
            </a:extLst>
          </p:cNvPr>
          <p:cNvSpPr/>
          <p:nvPr/>
        </p:nvSpPr>
        <p:spPr>
          <a:xfrm rot="16200000">
            <a:off x="7661559" y="3529017"/>
            <a:ext cx="1186015" cy="407267"/>
          </a:xfrm>
          <a:prstGeom prst="rect">
            <a:avLst/>
          </a:prstGeom>
          <a:solidFill>
            <a:schemeClr val="bg1">
              <a:alpha val="9804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Synthesis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EE5FBB-26B2-B54C-A1D4-EE4520124C15}"/>
              </a:ext>
            </a:extLst>
          </p:cNvPr>
          <p:cNvSpPr/>
          <p:nvPr/>
        </p:nvSpPr>
        <p:spPr>
          <a:xfrm>
            <a:off x="4790215" y="5693214"/>
            <a:ext cx="720321" cy="547478"/>
          </a:xfrm>
          <a:prstGeom prst="rect">
            <a:avLst/>
          </a:prstGeom>
          <a:solidFill>
            <a:srgbClr val="FF0000">
              <a:alpha val="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FPGA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EDA67B-FBEA-4B42-B168-763CEF25E96A}"/>
              </a:ext>
            </a:extLst>
          </p:cNvPr>
          <p:cNvSpPr/>
          <p:nvPr/>
        </p:nvSpPr>
        <p:spPr>
          <a:xfrm>
            <a:off x="3200401" y="3047418"/>
            <a:ext cx="1260878" cy="1370467"/>
          </a:xfrm>
          <a:prstGeom prst="rect">
            <a:avLst/>
          </a:prstGeom>
          <a:solidFill>
            <a:srgbClr val="FF0000">
              <a:alpha val="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Write RTL (</a:t>
            </a:r>
            <a:r>
              <a:rPr lang="en-US" dirty="0" err="1">
                <a:solidFill>
                  <a:sysClr val="windowText" lastClr="000000"/>
                </a:solidFill>
              </a:rPr>
              <a:t>Bluespec</a:t>
            </a:r>
            <a:r>
              <a:rPr lang="en-US" dirty="0">
                <a:solidFill>
                  <a:sysClr val="windowText" lastClr="000000"/>
                </a:solidFill>
              </a:rPr>
              <a:t>, System Verilog)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1ED49B-D6F0-FD44-834F-D5D789C357B2}"/>
              </a:ext>
            </a:extLst>
          </p:cNvPr>
          <p:cNvSpPr/>
          <p:nvPr/>
        </p:nvSpPr>
        <p:spPr>
          <a:xfrm>
            <a:off x="6201915" y="3046639"/>
            <a:ext cx="1341885" cy="1370467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Verilog Functional Verification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CD5F51-D84D-6F4A-986B-60B577AC189B}"/>
              </a:ext>
            </a:extLst>
          </p:cNvPr>
          <p:cNvSpPr txBox="1"/>
          <p:nvPr/>
        </p:nvSpPr>
        <p:spPr>
          <a:xfrm>
            <a:off x="4063117" y="2089722"/>
            <a:ext cx="4014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Iterate for correctness (mostly) </a:t>
            </a:r>
            <a:r>
              <a:rPr lang="en-US" sz="1600" dirty="0">
                <a:solidFill>
                  <a:srgbClr val="002060"/>
                </a:solidFill>
              </a:rPr>
              <a:t>and then performance (cycles)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15B7B9-644B-C446-AC54-A275A37B1665}"/>
              </a:ext>
            </a:extLst>
          </p:cNvPr>
          <p:cNvSpPr txBox="1"/>
          <p:nvPr/>
        </p:nvSpPr>
        <p:spPr>
          <a:xfrm>
            <a:off x="2435786" y="1066800"/>
            <a:ext cx="424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Iterate for performance (area, frequency, power)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6F14CE8-C674-EB47-8497-0ABEAE156661}"/>
              </a:ext>
            </a:extLst>
          </p:cNvPr>
          <p:cNvCxnSpPr>
            <a:cxnSpLocks/>
            <a:stCxn id="15" idx="3"/>
            <a:endCxn id="140" idx="1"/>
          </p:cNvCxnSpPr>
          <p:nvPr/>
        </p:nvCxnSpPr>
        <p:spPr>
          <a:xfrm flipV="1">
            <a:off x="4461279" y="3731484"/>
            <a:ext cx="328936" cy="1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8A3F057-2E4A-AA42-B9A3-64924EB72AC8}"/>
              </a:ext>
            </a:extLst>
          </p:cNvPr>
          <p:cNvCxnSpPr>
            <a:cxnSpLocks/>
            <a:stCxn id="17" idx="3"/>
            <a:endCxn id="5" idx="0"/>
          </p:cNvCxnSpPr>
          <p:nvPr/>
        </p:nvCxnSpPr>
        <p:spPr>
          <a:xfrm>
            <a:off x="7543800" y="3731873"/>
            <a:ext cx="507133" cy="7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8AEA2E1-B47F-E644-93ED-59C5C75A1B29}"/>
              </a:ext>
            </a:extLst>
          </p:cNvPr>
          <p:cNvSpPr txBox="1"/>
          <p:nvPr/>
        </p:nvSpPr>
        <p:spPr>
          <a:xfrm rot="16200000">
            <a:off x="8443362" y="3549570"/>
            <a:ext cx="103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Verilog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21AABE09-F221-6B45-A0D4-BA91DB396297}"/>
              </a:ext>
            </a:extLst>
          </p:cNvPr>
          <p:cNvCxnSpPr>
            <a:cxnSpLocks/>
            <a:stCxn id="140" idx="3"/>
            <a:endCxn id="11" idx="3"/>
          </p:cNvCxnSpPr>
          <p:nvPr/>
        </p:nvCxnSpPr>
        <p:spPr>
          <a:xfrm flipH="1">
            <a:off x="5510536" y="3731484"/>
            <a:ext cx="356864" cy="2235469"/>
          </a:xfrm>
          <a:prstGeom prst="bentConnector3">
            <a:avLst>
              <a:gd name="adj1" fmla="val -1910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E15DA866-2D50-F34A-84FD-CB974C2AF30F}"/>
              </a:ext>
            </a:extLst>
          </p:cNvPr>
          <p:cNvCxnSpPr>
            <a:cxnSpLocks/>
            <a:stCxn id="11" idx="1"/>
            <a:endCxn id="15" idx="2"/>
          </p:cNvCxnSpPr>
          <p:nvPr/>
        </p:nvCxnSpPr>
        <p:spPr>
          <a:xfrm rot="10800000">
            <a:off x="3830841" y="4417885"/>
            <a:ext cx="959375" cy="154906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82DEB56-8935-7543-AB10-317DB3ED02DB}"/>
              </a:ext>
            </a:extLst>
          </p:cNvPr>
          <p:cNvSpPr txBox="1"/>
          <p:nvPr/>
        </p:nvSpPr>
        <p:spPr>
          <a:xfrm>
            <a:off x="3659607" y="5966953"/>
            <a:ext cx="1301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Iterate for correctness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3C0BB37-466D-6D45-9869-4C3086C3009C}"/>
              </a:ext>
            </a:extLst>
          </p:cNvPr>
          <p:cNvSpPr/>
          <p:nvPr/>
        </p:nvSpPr>
        <p:spPr>
          <a:xfrm>
            <a:off x="883426" y="3046640"/>
            <a:ext cx="1250174" cy="1370467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Design Space Exploration</a:t>
            </a:r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9F041768-C4F5-2340-BD6A-3285CEC2F2A5}"/>
              </a:ext>
            </a:extLst>
          </p:cNvPr>
          <p:cNvCxnSpPr>
            <a:cxnSpLocks/>
            <a:stCxn id="5" idx="3"/>
            <a:endCxn id="15" idx="0"/>
          </p:cNvCxnSpPr>
          <p:nvPr/>
        </p:nvCxnSpPr>
        <p:spPr>
          <a:xfrm rot="16200000" flipV="1">
            <a:off x="5996592" y="881667"/>
            <a:ext cx="92225" cy="4423727"/>
          </a:xfrm>
          <a:prstGeom prst="bentConnector3">
            <a:avLst>
              <a:gd name="adj1" fmla="val 1774224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EE205F2-19CB-0840-8530-98BE033BA6FF}"/>
              </a:ext>
            </a:extLst>
          </p:cNvPr>
          <p:cNvCxnSpPr>
            <a:cxnSpLocks/>
            <a:stCxn id="17" idx="3"/>
            <a:endCxn id="15" idx="0"/>
          </p:cNvCxnSpPr>
          <p:nvPr/>
        </p:nvCxnSpPr>
        <p:spPr>
          <a:xfrm flipH="1" flipV="1">
            <a:off x="3830840" y="3047418"/>
            <a:ext cx="3712960" cy="684455"/>
          </a:xfrm>
          <a:prstGeom prst="bentConnector4">
            <a:avLst>
              <a:gd name="adj1" fmla="val -6157"/>
              <a:gd name="adj2" fmla="val 25538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9242DF8D-8050-CF45-BFCB-C1EA4B80799C}"/>
              </a:ext>
            </a:extLst>
          </p:cNvPr>
          <p:cNvSpPr txBox="1"/>
          <p:nvPr/>
        </p:nvSpPr>
        <p:spPr>
          <a:xfrm rot="16200000">
            <a:off x="-482918" y="3408318"/>
            <a:ext cx="1538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</a:t>
            </a:r>
          </a:p>
          <a:p>
            <a:pPr algn="ctr"/>
            <a:r>
              <a:rPr lang="en-US" dirty="0"/>
              <a:t>Code C++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F4EA114-12E2-AC40-8A63-7C9F8E0C462C}"/>
              </a:ext>
            </a:extLst>
          </p:cNvPr>
          <p:cNvSpPr/>
          <p:nvPr/>
        </p:nvSpPr>
        <p:spPr>
          <a:xfrm>
            <a:off x="4790215" y="3045862"/>
            <a:ext cx="1077185" cy="1371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Bluespec</a:t>
            </a:r>
            <a:r>
              <a:rPr lang="en-US" dirty="0">
                <a:solidFill>
                  <a:sysClr val="windowText" lastClr="000000"/>
                </a:solidFill>
              </a:rPr>
              <a:t> Compiler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C3656D-FAE7-4C4D-BD20-A2C711E56691}"/>
              </a:ext>
            </a:extLst>
          </p:cNvPr>
          <p:cNvCxnSpPr>
            <a:cxnSpLocks/>
            <a:stCxn id="136" idx="2"/>
            <a:endCxn id="72" idx="1"/>
          </p:cNvCxnSpPr>
          <p:nvPr/>
        </p:nvCxnSpPr>
        <p:spPr>
          <a:xfrm>
            <a:off x="609600" y="3731483"/>
            <a:ext cx="273826" cy="3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ECA31C1-2FED-BD47-8DF6-9565788208CA}"/>
              </a:ext>
            </a:extLst>
          </p:cNvPr>
          <p:cNvCxnSpPr>
            <a:cxnSpLocks/>
            <a:stCxn id="72" idx="3"/>
            <a:endCxn id="15" idx="1"/>
          </p:cNvCxnSpPr>
          <p:nvPr/>
        </p:nvCxnSpPr>
        <p:spPr>
          <a:xfrm>
            <a:off x="2133600" y="3731874"/>
            <a:ext cx="1066801" cy="7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CF555AE-1F1D-6F4B-9BE0-81DBFB1930DA}"/>
              </a:ext>
            </a:extLst>
          </p:cNvPr>
          <p:cNvSpPr txBox="1"/>
          <p:nvPr/>
        </p:nvSpPr>
        <p:spPr>
          <a:xfrm>
            <a:off x="2097273" y="3829630"/>
            <a:ext cx="1139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Hardware C++ Model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8EEE121-58D6-A140-B787-F2F4D23D290A}"/>
              </a:ext>
            </a:extLst>
          </p:cNvPr>
          <p:cNvCxnSpPr>
            <a:cxnSpLocks/>
            <a:stCxn id="140" idx="3"/>
            <a:endCxn id="17" idx="1"/>
          </p:cNvCxnSpPr>
          <p:nvPr/>
        </p:nvCxnSpPr>
        <p:spPr>
          <a:xfrm>
            <a:off x="5867400" y="3731484"/>
            <a:ext cx="334515" cy="3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C2415A9-67A4-7942-92C0-8F245097DBEC}"/>
              </a:ext>
            </a:extLst>
          </p:cNvPr>
          <p:cNvCxnSpPr>
            <a:cxnSpLocks/>
            <a:stCxn id="5" idx="2"/>
            <a:endCxn id="39" idx="0"/>
          </p:cNvCxnSpPr>
          <p:nvPr/>
        </p:nvCxnSpPr>
        <p:spPr>
          <a:xfrm>
            <a:off x="8458200" y="3732650"/>
            <a:ext cx="316468" cy="15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>
            <a:extLst>
              <a:ext uri="{FF2B5EF4-FFF2-40B4-BE49-F238E27FC236}">
                <a16:creationId xmlns:a16="http://schemas.microsoft.com/office/drawing/2014/main" id="{BFC50BA7-7819-9F4A-8E5B-5CAD9E6892AE}"/>
              </a:ext>
            </a:extLst>
          </p:cNvPr>
          <p:cNvCxnSpPr>
            <a:cxnSpLocks/>
            <a:stCxn id="17" idx="3"/>
            <a:endCxn id="72" idx="0"/>
          </p:cNvCxnSpPr>
          <p:nvPr/>
        </p:nvCxnSpPr>
        <p:spPr>
          <a:xfrm flipH="1" flipV="1">
            <a:off x="1508513" y="3046640"/>
            <a:ext cx="6035287" cy="685233"/>
          </a:xfrm>
          <a:prstGeom prst="bentConnector4">
            <a:avLst>
              <a:gd name="adj1" fmla="val -3788"/>
              <a:gd name="adj2" fmla="val 25509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EB72AE48-8016-1E44-AF97-694808898D0D}"/>
              </a:ext>
            </a:extLst>
          </p:cNvPr>
          <p:cNvSpPr txBox="1"/>
          <p:nvPr/>
        </p:nvSpPr>
        <p:spPr>
          <a:xfrm rot="16200000">
            <a:off x="5527709" y="2956888"/>
            <a:ext cx="103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Verilog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433B7615-448F-C847-8A03-3D654D40DC03}"/>
              </a:ext>
            </a:extLst>
          </p:cNvPr>
          <p:cNvSpPr/>
          <p:nvPr/>
        </p:nvSpPr>
        <p:spPr>
          <a:xfrm rot="16200000">
            <a:off x="4611390" y="1421375"/>
            <a:ext cx="182679" cy="174971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57782EC2-BA6D-F845-A6CB-6792509FB1D5}"/>
              </a:ext>
            </a:extLst>
          </p:cNvPr>
          <p:cNvSpPr/>
          <p:nvPr/>
        </p:nvSpPr>
        <p:spPr>
          <a:xfrm rot="16200000">
            <a:off x="4877686" y="1898730"/>
            <a:ext cx="182679" cy="174971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09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108594</TotalTime>
  <Words>728</Words>
  <Application>Microsoft Macintosh PowerPoint</Application>
  <PresentationFormat>On-screen Show (4:3)</PresentationFormat>
  <Paragraphs>186</Paragraphs>
  <Slides>14</Slides>
  <Notes>8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Agile Hardware Design For designing better chips</vt:lpstr>
      <vt:lpstr>Introduction</vt:lpstr>
      <vt:lpstr>My PhD in one slide Energy-Efficient Imaging Accelerators</vt:lpstr>
      <vt:lpstr>Mobile image processing is expensive</vt:lpstr>
      <vt:lpstr>Accelerators to the rescue</vt:lpstr>
      <vt:lpstr>Why are we designing accelerators?</vt:lpstr>
      <vt:lpstr>Designing Specialized Hardware</vt:lpstr>
      <vt:lpstr>Design Process</vt:lpstr>
      <vt:lpstr>Design Process</vt:lpstr>
      <vt:lpstr>Design Process</vt:lpstr>
      <vt:lpstr>Design Process  Fixed Function Hardware</vt:lpstr>
      <vt:lpstr>Design Process  Configurable Hardware</vt:lpstr>
      <vt:lpstr>Where does the design time go?</vt:lpstr>
      <vt:lpstr>What do I want to work on?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Switch-Capacitor based Step-Up and Step-Down Converter for Dynamic Voltage Scaling</dc:title>
  <dc:creator>Avishek Biswas</dc:creator>
  <cp:lastModifiedBy>Raina, Priyanka</cp:lastModifiedBy>
  <cp:revision>1574</cp:revision>
  <dcterms:created xsi:type="dcterms:W3CDTF">2012-12-05T23:08:49Z</dcterms:created>
  <dcterms:modified xsi:type="dcterms:W3CDTF">2018-07-11T02:14:44Z</dcterms:modified>
</cp:coreProperties>
</file>