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9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C11EFE-BA31-41E7-B849-E745F812E0B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149770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11EFE-BA31-41E7-B849-E745F812E0B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22474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11EFE-BA31-41E7-B849-E745F812E0B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867559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11EFE-BA31-41E7-B849-E745F812E0B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337338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11EFE-BA31-41E7-B849-E745F812E0B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367984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C11EFE-BA31-41E7-B849-E745F812E0B8}"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402655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C11EFE-BA31-41E7-B849-E745F812E0B8}"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412556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C11EFE-BA31-41E7-B849-E745F812E0B8}"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186999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11EFE-BA31-41E7-B849-E745F812E0B8}"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13041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C11EFE-BA31-41E7-B849-E745F812E0B8}"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7289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C11EFE-BA31-41E7-B849-E745F812E0B8}"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C9998-4487-4355-A000-8428EF77E279}" type="slidenum">
              <a:rPr lang="en-US" smtClean="0"/>
              <a:t>‹#›</a:t>
            </a:fld>
            <a:endParaRPr lang="en-US"/>
          </a:p>
        </p:txBody>
      </p:sp>
    </p:spTree>
    <p:extLst>
      <p:ext uri="{BB962C8B-B14F-4D97-AF65-F5344CB8AC3E}">
        <p14:creationId xmlns:p14="http://schemas.microsoft.com/office/powerpoint/2010/main" val="165469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11EFE-BA31-41E7-B849-E745F812E0B8}" type="datetimeFigureOut">
              <a:rPr lang="en-US" smtClean="0"/>
              <a:t>10/10/2018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C9998-4487-4355-A000-8428EF77E279}" type="slidenum">
              <a:rPr lang="en-US" smtClean="0"/>
              <a:t>‹#›</a:t>
            </a:fld>
            <a:endParaRPr lang="en-US"/>
          </a:p>
        </p:txBody>
      </p:sp>
    </p:spTree>
    <p:extLst>
      <p:ext uri="{BB962C8B-B14F-4D97-AF65-F5344CB8AC3E}">
        <p14:creationId xmlns:p14="http://schemas.microsoft.com/office/powerpoint/2010/main" val="2026090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F82672-31C9-413A-B085-702EA242DB74}"/>
              </a:ext>
            </a:extLst>
          </p:cNvPr>
          <p:cNvSpPr>
            <a:spLocks noGrp="1"/>
          </p:cNvSpPr>
          <p:nvPr>
            <p:ph type="title"/>
          </p:nvPr>
        </p:nvSpPr>
        <p:spPr>
          <a:xfrm>
            <a:off x="628650" y="365127"/>
            <a:ext cx="7886700" cy="532580"/>
          </a:xfrm>
        </p:spPr>
        <p:txBody>
          <a:bodyPr>
            <a:normAutofit fontScale="90000"/>
          </a:bodyPr>
          <a:lstStyle/>
          <a:p>
            <a:r>
              <a:rPr lang="en-US" dirty="0"/>
              <a:t>Compile and Map</a:t>
            </a:r>
          </a:p>
        </p:txBody>
      </p:sp>
      <p:sp>
        <p:nvSpPr>
          <p:cNvPr id="7" name="Content Placeholder 6">
            <a:extLst>
              <a:ext uri="{FF2B5EF4-FFF2-40B4-BE49-F238E27FC236}">
                <a16:creationId xmlns:a16="http://schemas.microsoft.com/office/drawing/2014/main" id="{DECA5083-736C-47E4-A908-E632E8B9519F}"/>
              </a:ext>
            </a:extLst>
          </p:cNvPr>
          <p:cNvSpPr>
            <a:spLocks noGrp="1"/>
          </p:cNvSpPr>
          <p:nvPr>
            <p:ph idx="1"/>
          </p:nvPr>
        </p:nvSpPr>
        <p:spPr>
          <a:xfrm>
            <a:off x="628650" y="1355110"/>
            <a:ext cx="7886700" cy="1183019"/>
          </a:xfrm>
        </p:spPr>
        <p:txBody>
          <a:bodyPr>
            <a:normAutofit/>
          </a:bodyPr>
          <a:lstStyle/>
          <a:p>
            <a:pPr marL="0" indent="0">
              <a:buNone/>
            </a:pPr>
            <a:r>
              <a:rPr lang="en-US" sz="1350" dirty="0"/>
              <a:t>1. Start w/simple Halide program e.g. “darken” (someone else will have to help me code this as Halide)</a:t>
            </a:r>
          </a:p>
          <a:p>
            <a:pPr marL="0" indent="0">
              <a:lnSpc>
                <a:spcPct val="100000"/>
              </a:lnSpc>
              <a:buNone/>
            </a:pPr>
            <a:r>
              <a:rPr lang="en-US" sz="1200" dirty="0">
                <a:latin typeface="Courier New" panose="02070309020205020404" pitchFamily="49" charset="0"/>
                <a:cs typeface="Courier New" panose="02070309020205020404" pitchFamily="49" charset="0"/>
              </a:rPr>
              <a:t>        </a:t>
            </a:r>
            <a:r>
              <a:rPr lang="en-US" sz="1050" dirty="0">
                <a:latin typeface="Courier New" panose="02070309020205020404" pitchFamily="49" charset="0"/>
                <a:cs typeface="Courier New" panose="02070309020205020404" pitchFamily="49" charset="0"/>
              </a:rPr>
              <a:t>foreach pixel in IMAGE:</a:t>
            </a:r>
          </a:p>
          <a:p>
            <a:pPr marL="0" indent="0">
              <a:lnSpc>
                <a:spcPct val="100000"/>
              </a:lnSpc>
              <a:buNone/>
            </a:pPr>
            <a:r>
              <a:rPr lang="en-US" sz="1050" dirty="0">
                <a:latin typeface="Courier New" panose="02070309020205020404" pitchFamily="49" charset="0"/>
                <a:cs typeface="Courier New" panose="02070309020205020404" pitchFamily="49" charset="0"/>
              </a:rPr>
              <a:t>          if pixel &gt; 20: pixel = (pixel – 20)</a:t>
            </a:r>
          </a:p>
          <a:p>
            <a:pPr marL="0" indent="0">
              <a:lnSpc>
                <a:spcPct val="100000"/>
              </a:lnSpc>
              <a:buNone/>
            </a:pPr>
            <a:r>
              <a:rPr lang="en-US" sz="1050" dirty="0">
                <a:latin typeface="Courier New" panose="02070309020205020404" pitchFamily="49" charset="0"/>
                <a:cs typeface="Courier New" panose="02070309020205020404" pitchFamily="49" charset="0"/>
              </a:rPr>
              <a:t>          else:          pixel = 0</a:t>
            </a:r>
          </a:p>
        </p:txBody>
      </p:sp>
      <p:sp>
        <p:nvSpPr>
          <p:cNvPr id="8" name="Oval 7">
            <a:extLst>
              <a:ext uri="{FF2B5EF4-FFF2-40B4-BE49-F238E27FC236}">
                <a16:creationId xmlns:a16="http://schemas.microsoft.com/office/drawing/2014/main" id="{43646E75-444D-4B07-9435-E95C2384D378}"/>
              </a:ext>
            </a:extLst>
          </p:cNvPr>
          <p:cNvSpPr/>
          <p:nvPr/>
        </p:nvSpPr>
        <p:spPr>
          <a:xfrm>
            <a:off x="1455938" y="3508456"/>
            <a:ext cx="985421" cy="18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pixel_IN</a:t>
            </a:r>
          </a:p>
        </p:txBody>
      </p:sp>
      <p:sp>
        <p:nvSpPr>
          <p:cNvPr id="9" name="Oval 8">
            <a:extLst>
              <a:ext uri="{FF2B5EF4-FFF2-40B4-BE49-F238E27FC236}">
                <a16:creationId xmlns:a16="http://schemas.microsoft.com/office/drawing/2014/main" id="{78768038-8382-449E-95B8-12CAC8CD7858}"/>
              </a:ext>
            </a:extLst>
          </p:cNvPr>
          <p:cNvSpPr/>
          <p:nvPr/>
        </p:nvSpPr>
        <p:spPr>
          <a:xfrm>
            <a:off x="2602637" y="3565275"/>
            <a:ext cx="291483"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20</a:t>
            </a:r>
          </a:p>
        </p:txBody>
      </p:sp>
      <p:sp>
        <p:nvSpPr>
          <p:cNvPr id="10" name="Oval 9">
            <a:extLst>
              <a:ext uri="{FF2B5EF4-FFF2-40B4-BE49-F238E27FC236}">
                <a16:creationId xmlns:a16="http://schemas.microsoft.com/office/drawing/2014/main" id="{BF987EF2-C266-4E0B-9278-B4C86AE07878}"/>
              </a:ext>
            </a:extLst>
          </p:cNvPr>
          <p:cNvSpPr/>
          <p:nvPr/>
        </p:nvSpPr>
        <p:spPr>
          <a:xfrm>
            <a:off x="938075" y="3565275"/>
            <a:ext cx="291483"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20</a:t>
            </a:r>
          </a:p>
        </p:txBody>
      </p:sp>
      <p:sp>
        <p:nvSpPr>
          <p:cNvPr id="11" name="Oval 10">
            <a:extLst>
              <a:ext uri="{FF2B5EF4-FFF2-40B4-BE49-F238E27FC236}">
                <a16:creationId xmlns:a16="http://schemas.microsoft.com/office/drawing/2014/main" id="{82D3A329-7A28-4A91-B0BE-B9D0B9F33A37}"/>
              </a:ext>
            </a:extLst>
          </p:cNvPr>
          <p:cNvSpPr/>
          <p:nvPr/>
        </p:nvSpPr>
        <p:spPr>
          <a:xfrm>
            <a:off x="2602636" y="4012713"/>
            <a:ext cx="291483"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&gt;</a:t>
            </a:r>
          </a:p>
        </p:txBody>
      </p:sp>
      <p:sp>
        <p:nvSpPr>
          <p:cNvPr id="12" name="Oval 11">
            <a:extLst>
              <a:ext uri="{FF2B5EF4-FFF2-40B4-BE49-F238E27FC236}">
                <a16:creationId xmlns:a16="http://schemas.microsoft.com/office/drawing/2014/main" id="{FCF6D5D9-AD0E-40A6-B0C3-E5EA358C0D82}"/>
              </a:ext>
            </a:extLst>
          </p:cNvPr>
          <p:cNvSpPr/>
          <p:nvPr/>
        </p:nvSpPr>
        <p:spPr>
          <a:xfrm>
            <a:off x="938074" y="4030470"/>
            <a:ext cx="291483"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a:t>
            </a:r>
          </a:p>
        </p:txBody>
      </p:sp>
      <p:cxnSp>
        <p:nvCxnSpPr>
          <p:cNvPr id="14" name="Straight Arrow Connector 13">
            <a:extLst>
              <a:ext uri="{FF2B5EF4-FFF2-40B4-BE49-F238E27FC236}">
                <a16:creationId xmlns:a16="http://schemas.microsoft.com/office/drawing/2014/main" id="{08F2A55A-301A-4E22-93F5-7AA2D33CFC81}"/>
              </a:ext>
            </a:extLst>
          </p:cNvPr>
          <p:cNvCxnSpPr>
            <a:stCxn id="10" idx="4"/>
            <a:endCxn id="12" idx="0"/>
          </p:cNvCxnSpPr>
          <p:nvPr/>
        </p:nvCxnSpPr>
        <p:spPr>
          <a:xfrm flipH="1">
            <a:off x="1083816" y="3820957"/>
            <a:ext cx="1" cy="2095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4B6325-329F-4922-A5CE-2D5799B81786}"/>
              </a:ext>
            </a:extLst>
          </p:cNvPr>
          <p:cNvCxnSpPr>
            <a:stCxn id="9" idx="4"/>
            <a:endCxn id="11" idx="0"/>
          </p:cNvCxnSpPr>
          <p:nvPr/>
        </p:nvCxnSpPr>
        <p:spPr>
          <a:xfrm flipH="1">
            <a:off x="2748378" y="3820957"/>
            <a:ext cx="1" cy="1917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3849091-8886-4FDF-9DD2-4AC2EDDCA528}"/>
              </a:ext>
            </a:extLst>
          </p:cNvPr>
          <p:cNvCxnSpPr>
            <a:stCxn id="8" idx="5"/>
            <a:endCxn id="11" idx="1"/>
          </p:cNvCxnSpPr>
          <p:nvPr/>
        </p:nvCxnSpPr>
        <p:spPr>
          <a:xfrm>
            <a:off x="2297047" y="3666073"/>
            <a:ext cx="348276" cy="3840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E4A016-3315-447F-8F9B-4D6C8CE83DE4}"/>
              </a:ext>
            </a:extLst>
          </p:cNvPr>
          <p:cNvCxnSpPr>
            <a:stCxn id="8" idx="3"/>
            <a:endCxn id="12" idx="7"/>
          </p:cNvCxnSpPr>
          <p:nvPr/>
        </p:nvCxnSpPr>
        <p:spPr>
          <a:xfrm flipH="1">
            <a:off x="1186870" y="3666073"/>
            <a:ext cx="413380" cy="4018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193FFFA-650F-4693-9B55-A709AD0242A2}"/>
              </a:ext>
            </a:extLst>
          </p:cNvPr>
          <p:cNvSpPr/>
          <p:nvPr/>
        </p:nvSpPr>
        <p:spPr>
          <a:xfrm>
            <a:off x="1701577" y="4495665"/>
            <a:ext cx="494141"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MUX</a:t>
            </a:r>
          </a:p>
        </p:txBody>
      </p:sp>
      <p:cxnSp>
        <p:nvCxnSpPr>
          <p:cNvPr id="24" name="Straight Arrow Connector 23">
            <a:extLst>
              <a:ext uri="{FF2B5EF4-FFF2-40B4-BE49-F238E27FC236}">
                <a16:creationId xmlns:a16="http://schemas.microsoft.com/office/drawing/2014/main" id="{FFDEEC62-FAE0-4791-8EEE-B0C73E4797DB}"/>
              </a:ext>
            </a:extLst>
          </p:cNvPr>
          <p:cNvCxnSpPr>
            <a:cxnSpLocks/>
            <a:stCxn id="12" idx="5"/>
            <a:endCxn id="22" idx="1"/>
          </p:cNvCxnSpPr>
          <p:nvPr/>
        </p:nvCxnSpPr>
        <p:spPr>
          <a:xfrm>
            <a:off x="1186870" y="4248708"/>
            <a:ext cx="587072" cy="2844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5C45611-6D3D-4B4D-9888-E7F1171A13BE}"/>
              </a:ext>
            </a:extLst>
          </p:cNvPr>
          <p:cNvCxnSpPr>
            <a:cxnSpLocks/>
            <a:stCxn id="8" idx="4"/>
            <a:endCxn id="22" idx="0"/>
          </p:cNvCxnSpPr>
          <p:nvPr/>
        </p:nvCxnSpPr>
        <p:spPr>
          <a:xfrm flipH="1">
            <a:off x="1948648" y="3693116"/>
            <a:ext cx="1" cy="8025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C92DD19F-B90C-4501-AA65-ED49C6A566FE}"/>
              </a:ext>
            </a:extLst>
          </p:cNvPr>
          <p:cNvCxnSpPr>
            <a:stCxn id="11" idx="4"/>
            <a:endCxn id="22" idx="6"/>
          </p:cNvCxnSpPr>
          <p:nvPr/>
        </p:nvCxnSpPr>
        <p:spPr>
          <a:xfrm rot="5400000">
            <a:off x="2294493" y="4169620"/>
            <a:ext cx="355111" cy="552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BB1FDE7A-D755-493D-BE05-54BBC533136A}"/>
              </a:ext>
            </a:extLst>
          </p:cNvPr>
          <p:cNvSpPr/>
          <p:nvPr/>
        </p:nvSpPr>
        <p:spPr>
          <a:xfrm>
            <a:off x="1455936" y="4996371"/>
            <a:ext cx="985421" cy="18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pixel_OUT</a:t>
            </a:r>
          </a:p>
        </p:txBody>
      </p:sp>
      <p:cxnSp>
        <p:nvCxnSpPr>
          <p:cNvPr id="41" name="Straight Arrow Connector 40">
            <a:extLst>
              <a:ext uri="{FF2B5EF4-FFF2-40B4-BE49-F238E27FC236}">
                <a16:creationId xmlns:a16="http://schemas.microsoft.com/office/drawing/2014/main" id="{8D04F1D4-8C7C-4051-9941-300431AAB0A1}"/>
              </a:ext>
            </a:extLst>
          </p:cNvPr>
          <p:cNvCxnSpPr>
            <a:stCxn id="22" idx="4"/>
            <a:endCxn id="39" idx="0"/>
          </p:cNvCxnSpPr>
          <p:nvPr/>
        </p:nvCxnSpPr>
        <p:spPr>
          <a:xfrm flipH="1">
            <a:off x="1948647" y="4751347"/>
            <a:ext cx="1" cy="2450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8F999BE-6996-4982-9860-98E50B84FB66}"/>
              </a:ext>
            </a:extLst>
          </p:cNvPr>
          <p:cNvSpPr txBox="1"/>
          <p:nvPr/>
        </p:nvSpPr>
        <p:spPr>
          <a:xfrm>
            <a:off x="628650" y="2789335"/>
            <a:ext cx="2780375" cy="461665"/>
          </a:xfrm>
          <a:prstGeom prst="rect">
            <a:avLst/>
          </a:prstGeom>
          <a:noFill/>
        </p:spPr>
        <p:txBody>
          <a:bodyPr wrap="square" rtlCol="0">
            <a:spAutoFit/>
          </a:bodyPr>
          <a:lstStyle/>
          <a:p>
            <a:r>
              <a:rPr lang="en-US" sz="1200" dirty="0"/>
              <a:t>2. </a:t>
            </a:r>
            <a:r>
              <a:rPr lang="en-US" sz="1200" b="1" dirty="0"/>
              <a:t>Halide compiler </a:t>
            </a:r>
            <a:r>
              <a:rPr lang="en-US" sz="1200" dirty="0"/>
              <a:t>turns the kernel (loop body) into a directed acyclic graph (DAG):</a:t>
            </a:r>
          </a:p>
        </p:txBody>
      </p:sp>
      <p:sp>
        <p:nvSpPr>
          <p:cNvPr id="44" name="TextBox 43">
            <a:extLst>
              <a:ext uri="{FF2B5EF4-FFF2-40B4-BE49-F238E27FC236}">
                <a16:creationId xmlns:a16="http://schemas.microsoft.com/office/drawing/2014/main" id="{E2B3F317-9DB1-4829-A802-5C211D017A31}"/>
              </a:ext>
            </a:extLst>
          </p:cNvPr>
          <p:cNvSpPr txBox="1"/>
          <p:nvPr/>
        </p:nvSpPr>
        <p:spPr>
          <a:xfrm>
            <a:off x="3994952" y="2789314"/>
            <a:ext cx="4520398" cy="646331"/>
          </a:xfrm>
          <a:prstGeom prst="rect">
            <a:avLst/>
          </a:prstGeom>
          <a:noFill/>
        </p:spPr>
        <p:txBody>
          <a:bodyPr wrap="square" rtlCol="0">
            <a:spAutoFit/>
          </a:bodyPr>
          <a:lstStyle/>
          <a:p>
            <a:r>
              <a:rPr lang="en-US" sz="1200" dirty="0"/>
              <a:t>3. </a:t>
            </a:r>
            <a:r>
              <a:rPr lang="en-US" sz="1200" b="1" dirty="0"/>
              <a:t>Mapper</a:t>
            </a:r>
            <a:r>
              <a:rPr lang="en-US" sz="1200" dirty="0"/>
              <a:t> transforms DAG to use only CGRA instructions.  In this example, CGRA has no greater-than so it converts that to unsigned less-than-or-equal plus NOT, where the NOT is implemented as a LUT</a:t>
            </a:r>
          </a:p>
        </p:txBody>
      </p:sp>
      <p:sp>
        <p:nvSpPr>
          <p:cNvPr id="45" name="Oval 44">
            <a:extLst>
              <a:ext uri="{FF2B5EF4-FFF2-40B4-BE49-F238E27FC236}">
                <a16:creationId xmlns:a16="http://schemas.microsoft.com/office/drawing/2014/main" id="{01502D12-AB62-44C0-A9D1-24B83B213923}"/>
              </a:ext>
            </a:extLst>
          </p:cNvPr>
          <p:cNvSpPr/>
          <p:nvPr/>
        </p:nvSpPr>
        <p:spPr>
          <a:xfrm>
            <a:off x="5103183" y="3680676"/>
            <a:ext cx="985421" cy="18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pixel_IN</a:t>
            </a:r>
          </a:p>
        </p:txBody>
      </p:sp>
      <p:sp>
        <p:nvSpPr>
          <p:cNvPr id="46" name="Oval 45">
            <a:extLst>
              <a:ext uri="{FF2B5EF4-FFF2-40B4-BE49-F238E27FC236}">
                <a16:creationId xmlns:a16="http://schemas.microsoft.com/office/drawing/2014/main" id="{51564ECF-DBDC-4C25-90F6-1F6192D5AC03}"/>
              </a:ext>
            </a:extLst>
          </p:cNvPr>
          <p:cNvSpPr/>
          <p:nvPr/>
        </p:nvSpPr>
        <p:spPr>
          <a:xfrm>
            <a:off x="6249882" y="3737495"/>
            <a:ext cx="291483"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20</a:t>
            </a:r>
          </a:p>
        </p:txBody>
      </p:sp>
      <p:sp>
        <p:nvSpPr>
          <p:cNvPr id="47" name="Oval 46">
            <a:extLst>
              <a:ext uri="{FF2B5EF4-FFF2-40B4-BE49-F238E27FC236}">
                <a16:creationId xmlns:a16="http://schemas.microsoft.com/office/drawing/2014/main" id="{D437546E-18D4-421D-AE96-82E821B97567}"/>
              </a:ext>
            </a:extLst>
          </p:cNvPr>
          <p:cNvSpPr/>
          <p:nvPr/>
        </p:nvSpPr>
        <p:spPr>
          <a:xfrm>
            <a:off x="4585320" y="3737495"/>
            <a:ext cx="291483"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20</a:t>
            </a:r>
          </a:p>
        </p:txBody>
      </p:sp>
      <p:sp>
        <p:nvSpPr>
          <p:cNvPr id="48" name="Oval 47">
            <a:extLst>
              <a:ext uri="{FF2B5EF4-FFF2-40B4-BE49-F238E27FC236}">
                <a16:creationId xmlns:a16="http://schemas.microsoft.com/office/drawing/2014/main" id="{13BA5786-D75E-4B7E-88DE-7AE3687C008C}"/>
              </a:ext>
            </a:extLst>
          </p:cNvPr>
          <p:cNvSpPr/>
          <p:nvPr/>
        </p:nvSpPr>
        <p:spPr>
          <a:xfrm>
            <a:off x="6223247" y="4184933"/>
            <a:ext cx="355105"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lte</a:t>
            </a:r>
            <a:endParaRPr lang="en-US" sz="1200" dirty="0">
              <a:solidFill>
                <a:schemeClr val="tx1"/>
              </a:solidFill>
            </a:endParaRPr>
          </a:p>
        </p:txBody>
      </p:sp>
      <p:sp>
        <p:nvSpPr>
          <p:cNvPr id="49" name="Oval 48">
            <a:extLst>
              <a:ext uri="{FF2B5EF4-FFF2-40B4-BE49-F238E27FC236}">
                <a16:creationId xmlns:a16="http://schemas.microsoft.com/office/drawing/2014/main" id="{B3DC2AF6-D875-488C-A454-29F7AAC39CFF}"/>
              </a:ext>
            </a:extLst>
          </p:cNvPr>
          <p:cNvSpPr/>
          <p:nvPr/>
        </p:nvSpPr>
        <p:spPr>
          <a:xfrm>
            <a:off x="4528984" y="4202690"/>
            <a:ext cx="401086"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sub</a:t>
            </a:r>
          </a:p>
        </p:txBody>
      </p:sp>
      <p:cxnSp>
        <p:nvCxnSpPr>
          <p:cNvPr id="50" name="Straight Arrow Connector 49">
            <a:extLst>
              <a:ext uri="{FF2B5EF4-FFF2-40B4-BE49-F238E27FC236}">
                <a16:creationId xmlns:a16="http://schemas.microsoft.com/office/drawing/2014/main" id="{BF5755EC-C93C-49FE-8A83-8FC3E0969556}"/>
              </a:ext>
            </a:extLst>
          </p:cNvPr>
          <p:cNvCxnSpPr>
            <a:cxnSpLocks/>
            <a:stCxn id="47" idx="4"/>
            <a:endCxn id="49" idx="0"/>
          </p:cNvCxnSpPr>
          <p:nvPr/>
        </p:nvCxnSpPr>
        <p:spPr>
          <a:xfrm flipH="1">
            <a:off x="4729527" y="3993177"/>
            <a:ext cx="1535" cy="2095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36B0949-3AC7-4368-8145-8DE546B65729}"/>
              </a:ext>
            </a:extLst>
          </p:cNvPr>
          <p:cNvCxnSpPr>
            <a:cxnSpLocks/>
            <a:stCxn id="46" idx="4"/>
            <a:endCxn id="48" idx="0"/>
          </p:cNvCxnSpPr>
          <p:nvPr/>
        </p:nvCxnSpPr>
        <p:spPr>
          <a:xfrm>
            <a:off x="6395624" y="3993177"/>
            <a:ext cx="5176" cy="1917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4EBF30D-4C40-403F-9A59-E1962FE75EF3}"/>
              </a:ext>
            </a:extLst>
          </p:cNvPr>
          <p:cNvCxnSpPr>
            <a:cxnSpLocks/>
            <a:stCxn id="45" idx="5"/>
            <a:endCxn id="48" idx="1"/>
          </p:cNvCxnSpPr>
          <p:nvPr/>
        </p:nvCxnSpPr>
        <p:spPr>
          <a:xfrm>
            <a:off x="5944292" y="3838293"/>
            <a:ext cx="330959" cy="3840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F9CDD3E-405C-41A2-AC5D-CFFCA76CEA3C}"/>
              </a:ext>
            </a:extLst>
          </p:cNvPr>
          <p:cNvCxnSpPr>
            <a:cxnSpLocks/>
            <a:stCxn id="45" idx="3"/>
            <a:endCxn id="49" idx="7"/>
          </p:cNvCxnSpPr>
          <p:nvPr/>
        </p:nvCxnSpPr>
        <p:spPr>
          <a:xfrm flipH="1">
            <a:off x="4871332" y="3838293"/>
            <a:ext cx="376163" cy="4018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D665B64E-36DA-4D82-8317-75B15A298A2C}"/>
              </a:ext>
            </a:extLst>
          </p:cNvPr>
          <p:cNvSpPr/>
          <p:nvPr/>
        </p:nvSpPr>
        <p:spPr>
          <a:xfrm>
            <a:off x="5348822" y="4676760"/>
            <a:ext cx="494141" cy="2556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mux</a:t>
            </a:r>
          </a:p>
        </p:txBody>
      </p:sp>
      <p:cxnSp>
        <p:nvCxnSpPr>
          <p:cNvPr id="55" name="Straight Arrow Connector 54">
            <a:extLst>
              <a:ext uri="{FF2B5EF4-FFF2-40B4-BE49-F238E27FC236}">
                <a16:creationId xmlns:a16="http://schemas.microsoft.com/office/drawing/2014/main" id="{AECF346B-8393-4B49-B7E9-EC5A98153440}"/>
              </a:ext>
            </a:extLst>
          </p:cNvPr>
          <p:cNvCxnSpPr>
            <a:cxnSpLocks/>
            <a:stCxn id="49" idx="5"/>
            <a:endCxn id="54" idx="1"/>
          </p:cNvCxnSpPr>
          <p:nvPr/>
        </p:nvCxnSpPr>
        <p:spPr>
          <a:xfrm>
            <a:off x="4871332" y="4420928"/>
            <a:ext cx="549855" cy="2932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774CD5F-19FA-4373-98B0-F5016EE57BFD}"/>
              </a:ext>
            </a:extLst>
          </p:cNvPr>
          <p:cNvCxnSpPr>
            <a:cxnSpLocks/>
            <a:stCxn id="45" idx="4"/>
            <a:endCxn id="54" idx="0"/>
          </p:cNvCxnSpPr>
          <p:nvPr/>
        </p:nvCxnSpPr>
        <p:spPr>
          <a:xfrm flipH="1">
            <a:off x="5595893" y="3865336"/>
            <a:ext cx="1" cy="8114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5C8FE363-B16D-4EDA-BBFF-DD224D10B423}"/>
              </a:ext>
            </a:extLst>
          </p:cNvPr>
          <p:cNvSpPr/>
          <p:nvPr/>
        </p:nvSpPr>
        <p:spPr>
          <a:xfrm>
            <a:off x="5103181" y="5177466"/>
            <a:ext cx="985421" cy="18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pixel_OUT</a:t>
            </a:r>
          </a:p>
        </p:txBody>
      </p:sp>
      <p:cxnSp>
        <p:nvCxnSpPr>
          <p:cNvPr id="59" name="Straight Arrow Connector 58">
            <a:extLst>
              <a:ext uri="{FF2B5EF4-FFF2-40B4-BE49-F238E27FC236}">
                <a16:creationId xmlns:a16="http://schemas.microsoft.com/office/drawing/2014/main" id="{0465F460-F949-45D1-B1CD-FF902C08D45E}"/>
              </a:ext>
            </a:extLst>
          </p:cNvPr>
          <p:cNvCxnSpPr>
            <a:stCxn id="54" idx="4"/>
            <a:endCxn id="58" idx="0"/>
          </p:cNvCxnSpPr>
          <p:nvPr/>
        </p:nvCxnSpPr>
        <p:spPr>
          <a:xfrm flipH="1">
            <a:off x="5595892" y="4932442"/>
            <a:ext cx="1" cy="2450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D634E0CB-2484-4CD3-BF05-F9AB2E4AF141}"/>
              </a:ext>
            </a:extLst>
          </p:cNvPr>
          <p:cNvSpPr/>
          <p:nvPr/>
        </p:nvSpPr>
        <p:spPr>
          <a:xfrm>
            <a:off x="6335674" y="4645189"/>
            <a:ext cx="1098576" cy="2961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a:solidFill>
                  <a:schemeClr val="tx1"/>
                </a:solidFill>
              </a:rPr>
              <a:t>LUT55 (NOT)</a:t>
            </a:r>
          </a:p>
        </p:txBody>
      </p:sp>
      <p:cxnSp>
        <p:nvCxnSpPr>
          <p:cNvPr id="63" name="Straight Arrow Connector 62">
            <a:extLst>
              <a:ext uri="{FF2B5EF4-FFF2-40B4-BE49-F238E27FC236}">
                <a16:creationId xmlns:a16="http://schemas.microsoft.com/office/drawing/2014/main" id="{5355D684-D91D-450C-855B-EDF622C51BE1}"/>
              </a:ext>
            </a:extLst>
          </p:cNvPr>
          <p:cNvCxnSpPr>
            <a:cxnSpLocks/>
            <a:stCxn id="48" idx="5"/>
          </p:cNvCxnSpPr>
          <p:nvPr/>
        </p:nvCxnSpPr>
        <p:spPr>
          <a:xfrm>
            <a:off x="6526348" y="4403171"/>
            <a:ext cx="152561" cy="255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54360775-4491-4CA6-846C-21DB29611B4A}"/>
              </a:ext>
            </a:extLst>
          </p:cNvPr>
          <p:cNvSpPr/>
          <p:nvPr/>
        </p:nvSpPr>
        <p:spPr>
          <a:xfrm>
            <a:off x="6758242" y="4138768"/>
            <a:ext cx="261376" cy="2292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0</a:t>
            </a:r>
            <a:endParaRPr lang="en-US" sz="1200" dirty="0">
              <a:solidFill>
                <a:schemeClr val="tx1"/>
              </a:solidFill>
            </a:endParaRPr>
          </a:p>
        </p:txBody>
      </p:sp>
      <p:cxnSp>
        <p:nvCxnSpPr>
          <p:cNvPr id="66" name="Straight Arrow Connector 65">
            <a:extLst>
              <a:ext uri="{FF2B5EF4-FFF2-40B4-BE49-F238E27FC236}">
                <a16:creationId xmlns:a16="http://schemas.microsoft.com/office/drawing/2014/main" id="{4958DA09-9727-45DD-8743-4BE4113F275D}"/>
              </a:ext>
            </a:extLst>
          </p:cNvPr>
          <p:cNvCxnSpPr>
            <a:cxnSpLocks/>
            <a:stCxn id="64" idx="4"/>
            <a:endCxn id="61" idx="0"/>
          </p:cNvCxnSpPr>
          <p:nvPr/>
        </p:nvCxnSpPr>
        <p:spPr>
          <a:xfrm flipH="1">
            <a:off x="6884962" y="4368041"/>
            <a:ext cx="3968" cy="27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069F298A-2935-4D0D-A36A-FB5DFC1EC67D}"/>
              </a:ext>
            </a:extLst>
          </p:cNvPr>
          <p:cNvSpPr/>
          <p:nvPr/>
        </p:nvSpPr>
        <p:spPr>
          <a:xfrm>
            <a:off x="7172874" y="4156411"/>
            <a:ext cx="261376" cy="2292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0</a:t>
            </a:r>
            <a:endParaRPr lang="en-US" sz="1200" dirty="0">
              <a:solidFill>
                <a:schemeClr val="tx1"/>
              </a:solidFill>
            </a:endParaRPr>
          </a:p>
        </p:txBody>
      </p:sp>
      <p:cxnSp>
        <p:nvCxnSpPr>
          <p:cNvPr id="71" name="Straight Arrow Connector 70">
            <a:extLst>
              <a:ext uri="{FF2B5EF4-FFF2-40B4-BE49-F238E27FC236}">
                <a16:creationId xmlns:a16="http://schemas.microsoft.com/office/drawing/2014/main" id="{BF793895-885B-48B5-A1EA-A4E2BD806142}"/>
              </a:ext>
            </a:extLst>
          </p:cNvPr>
          <p:cNvCxnSpPr>
            <a:cxnSpLocks/>
            <a:stCxn id="69" idx="3"/>
          </p:cNvCxnSpPr>
          <p:nvPr/>
        </p:nvCxnSpPr>
        <p:spPr>
          <a:xfrm flipH="1">
            <a:off x="7084381" y="4352108"/>
            <a:ext cx="126771" cy="29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C3C3713-F059-4B25-A3DC-A8826F66A95D}"/>
              </a:ext>
            </a:extLst>
          </p:cNvPr>
          <p:cNvCxnSpPr>
            <a:cxnSpLocks/>
            <a:stCxn id="61" idx="2"/>
            <a:endCxn id="54" idx="6"/>
          </p:cNvCxnSpPr>
          <p:nvPr/>
        </p:nvCxnSpPr>
        <p:spPr>
          <a:xfrm flipH="1">
            <a:off x="5842963" y="4793255"/>
            <a:ext cx="492711" cy="1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B78D8EC2-9B4C-4A12-8C09-853BB978DD2B}"/>
              </a:ext>
            </a:extLst>
          </p:cNvPr>
          <p:cNvSpPr/>
          <p:nvPr/>
        </p:nvSpPr>
        <p:spPr>
          <a:xfrm>
            <a:off x="6088602" y="4067914"/>
            <a:ext cx="1528440" cy="94944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8C1AAAD9-524A-41B0-BDBB-F0EAA81A02E5}"/>
              </a:ext>
            </a:extLst>
          </p:cNvPr>
          <p:cNvSpPr txBox="1"/>
          <p:nvPr/>
        </p:nvSpPr>
        <p:spPr>
          <a:xfrm>
            <a:off x="6430331" y="5033637"/>
            <a:ext cx="1054135" cy="276999"/>
          </a:xfrm>
          <a:prstGeom prst="rect">
            <a:avLst/>
          </a:prstGeom>
          <a:noFill/>
        </p:spPr>
        <p:txBody>
          <a:bodyPr wrap="none" rtlCol="0">
            <a:spAutoFit/>
          </a:bodyPr>
          <a:lstStyle/>
          <a:p>
            <a:r>
              <a:rPr lang="en-US" sz="1200" dirty="0">
                <a:solidFill>
                  <a:srgbClr val="C00000"/>
                </a:solidFill>
              </a:rPr>
              <a:t>GE = LT + NOT</a:t>
            </a:r>
          </a:p>
        </p:txBody>
      </p:sp>
    </p:spTree>
    <p:extLst>
      <p:ext uri="{BB962C8B-B14F-4D97-AF65-F5344CB8AC3E}">
        <p14:creationId xmlns:p14="http://schemas.microsoft.com/office/powerpoint/2010/main" val="234416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F82672-31C9-413A-B085-702EA242DB74}"/>
              </a:ext>
            </a:extLst>
          </p:cNvPr>
          <p:cNvSpPr>
            <a:spLocks noGrp="1"/>
          </p:cNvSpPr>
          <p:nvPr>
            <p:ph type="title"/>
          </p:nvPr>
        </p:nvSpPr>
        <p:spPr>
          <a:xfrm>
            <a:off x="628650" y="365127"/>
            <a:ext cx="7886700" cy="532580"/>
          </a:xfrm>
        </p:spPr>
        <p:txBody>
          <a:bodyPr>
            <a:normAutofit fontScale="90000"/>
          </a:bodyPr>
          <a:lstStyle/>
          <a:p>
            <a:r>
              <a:rPr lang="en-US" dirty="0"/>
              <a:t>Place-and-Route</a:t>
            </a:r>
          </a:p>
        </p:txBody>
      </p:sp>
      <p:sp>
        <p:nvSpPr>
          <p:cNvPr id="43" name="TextBox 42">
            <a:extLst>
              <a:ext uri="{FF2B5EF4-FFF2-40B4-BE49-F238E27FC236}">
                <a16:creationId xmlns:a16="http://schemas.microsoft.com/office/drawing/2014/main" id="{08F999BE-6996-4982-9860-98E50B84FB66}"/>
              </a:ext>
            </a:extLst>
          </p:cNvPr>
          <p:cNvSpPr txBox="1"/>
          <p:nvPr/>
        </p:nvSpPr>
        <p:spPr>
          <a:xfrm>
            <a:off x="486889" y="1377254"/>
            <a:ext cx="3796498" cy="461665"/>
          </a:xfrm>
          <a:prstGeom prst="rect">
            <a:avLst/>
          </a:prstGeom>
          <a:noFill/>
        </p:spPr>
        <p:txBody>
          <a:bodyPr wrap="square" rtlCol="0">
            <a:spAutoFit/>
          </a:bodyPr>
          <a:lstStyle/>
          <a:p>
            <a:pPr algn="ctr"/>
            <a:r>
              <a:rPr lang="en-US" sz="1200" dirty="0"/>
              <a:t>4. </a:t>
            </a:r>
            <a:r>
              <a:rPr lang="en-US" sz="1200" b="1" dirty="0"/>
              <a:t>PNR (place-and-route)</a:t>
            </a:r>
            <a:r>
              <a:rPr lang="en-US" sz="1200" dirty="0"/>
              <a:t> puts each operation into a separate CGRA tile and routes a path from input to output</a:t>
            </a:r>
          </a:p>
        </p:txBody>
      </p:sp>
      <p:sp>
        <p:nvSpPr>
          <p:cNvPr id="44" name="TextBox 43">
            <a:extLst>
              <a:ext uri="{FF2B5EF4-FFF2-40B4-BE49-F238E27FC236}">
                <a16:creationId xmlns:a16="http://schemas.microsoft.com/office/drawing/2014/main" id="{E2B3F317-9DB1-4829-A802-5C211D017A31}"/>
              </a:ext>
            </a:extLst>
          </p:cNvPr>
          <p:cNvSpPr txBox="1"/>
          <p:nvPr/>
        </p:nvSpPr>
        <p:spPr>
          <a:xfrm>
            <a:off x="4690277" y="5292420"/>
            <a:ext cx="3576396" cy="830997"/>
          </a:xfrm>
          <a:prstGeom prst="rect">
            <a:avLst/>
          </a:prstGeom>
          <a:noFill/>
        </p:spPr>
        <p:txBody>
          <a:bodyPr wrap="square" rtlCol="0">
            <a:spAutoFit/>
          </a:bodyPr>
          <a:lstStyle/>
          <a:p>
            <a:r>
              <a:rPr lang="en-US" sz="1200" dirty="0"/>
              <a:t>Notes</a:t>
            </a:r>
          </a:p>
          <a:p>
            <a:pPr marL="171450" indent="-171450">
              <a:buFont typeface="Arial" panose="020B0604020202020204" pitchFamily="34" charset="0"/>
              <a:buChar char="•"/>
            </a:pPr>
            <a:r>
              <a:rPr lang="en-US" sz="1200" dirty="0"/>
              <a:t>“Tx0101” indicates the tile at row 1, column 1, etc.</a:t>
            </a:r>
          </a:p>
          <a:p>
            <a:pPr marL="171450" indent="-171450">
              <a:buFont typeface="Arial" panose="020B0604020202020204" pitchFamily="34" charset="0"/>
              <a:buChar char="•"/>
            </a:pPr>
            <a:r>
              <a:rPr lang="en-US" sz="1200" dirty="0"/>
              <a:t>“s3t0” means “side 3, track 0” where sides (0,1,2,3) map to (E,S,W,N) i.e. (</a:t>
            </a:r>
            <a:r>
              <a:rPr lang="en-US" sz="1200" dirty="0" err="1"/>
              <a:t>right,bottom,left,top</a:t>
            </a:r>
            <a:r>
              <a:rPr lang="en-US" sz="1200" dirty="0"/>
              <a:t>)</a:t>
            </a:r>
          </a:p>
        </p:txBody>
      </p:sp>
      <p:sp>
        <p:nvSpPr>
          <p:cNvPr id="2" name="Flowchart: Manual Operation 1">
            <a:extLst>
              <a:ext uri="{FF2B5EF4-FFF2-40B4-BE49-F238E27FC236}">
                <a16:creationId xmlns:a16="http://schemas.microsoft.com/office/drawing/2014/main" id="{2F22E849-81F0-4F04-9798-B8AD7009ED83}"/>
              </a:ext>
            </a:extLst>
          </p:cNvPr>
          <p:cNvSpPr/>
          <p:nvPr/>
        </p:nvSpPr>
        <p:spPr>
          <a:xfrm>
            <a:off x="1376040" y="2820048"/>
            <a:ext cx="692457" cy="221942"/>
          </a:xfrm>
          <a:prstGeom prst="flowChartManualOperation">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LTE</a:t>
            </a:r>
          </a:p>
        </p:txBody>
      </p:sp>
      <p:sp>
        <p:nvSpPr>
          <p:cNvPr id="3" name="Flowchart: Process 2">
            <a:extLst>
              <a:ext uri="{FF2B5EF4-FFF2-40B4-BE49-F238E27FC236}">
                <a16:creationId xmlns:a16="http://schemas.microsoft.com/office/drawing/2014/main" id="{33B488F0-7ECB-47A7-9285-8B0560592EE2}"/>
              </a:ext>
            </a:extLst>
          </p:cNvPr>
          <p:cNvSpPr/>
          <p:nvPr/>
        </p:nvSpPr>
        <p:spPr>
          <a:xfrm>
            <a:off x="1722268" y="2686882"/>
            <a:ext cx="346229" cy="13316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20</a:t>
            </a:r>
          </a:p>
        </p:txBody>
      </p:sp>
      <p:sp>
        <p:nvSpPr>
          <p:cNvPr id="4" name="Flowchart: Process 3">
            <a:extLst>
              <a:ext uri="{FF2B5EF4-FFF2-40B4-BE49-F238E27FC236}">
                <a16:creationId xmlns:a16="http://schemas.microsoft.com/office/drawing/2014/main" id="{8B7D3F0F-7C84-40AD-AE11-A054CBF1905C}"/>
              </a:ext>
            </a:extLst>
          </p:cNvPr>
          <p:cNvSpPr/>
          <p:nvPr/>
        </p:nvSpPr>
        <p:spPr>
          <a:xfrm>
            <a:off x="1287258" y="2397042"/>
            <a:ext cx="879495" cy="840954"/>
          </a:xfrm>
          <a:prstGeom prst="flowChartProcess">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186284CB-80FF-442E-B816-71917DD2B816}"/>
              </a:ext>
            </a:extLst>
          </p:cNvPr>
          <p:cNvSpPr/>
          <p:nvPr/>
        </p:nvSpPr>
        <p:spPr>
          <a:xfrm>
            <a:off x="1063529" y="1992557"/>
            <a:ext cx="985421" cy="18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pixel in</a:t>
            </a:r>
          </a:p>
        </p:txBody>
      </p:sp>
      <p:cxnSp>
        <p:nvCxnSpPr>
          <p:cNvPr id="13" name="Straight Arrow Connector 12">
            <a:extLst>
              <a:ext uri="{FF2B5EF4-FFF2-40B4-BE49-F238E27FC236}">
                <a16:creationId xmlns:a16="http://schemas.microsoft.com/office/drawing/2014/main" id="{FB84B9D3-BB5B-42F5-897E-3FCC04CE9FF2}"/>
              </a:ext>
            </a:extLst>
          </p:cNvPr>
          <p:cNvCxnSpPr>
            <a:cxnSpLocks/>
            <a:stCxn id="57" idx="4"/>
          </p:cNvCxnSpPr>
          <p:nvPr/>
        </p:nvCxnSpPr>
        <p:spPr>
          <a:xfrm>
            <a:off x="1556240" y="2177217"/>
            <a:ext cx="0" cy="6428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2" name="Flowchart: Manual Operation 61">
            <a:extLst>
              <a:ext uri="{FF2B5EF4-FFF2-40B4-BE49-F238E27FC236}">
                <a16:creationId xmlns:a16="http://schemas.microsoft.com/office/drawing/2014/main" id="{BDB35FBE-41AC-445C-A6A0-312CA959EC26}"/>
              </a:ext>
            </a:extLst>
          </p:cNvPr>
          <p:cNvSpPr/>
          <p:nvPr/>
        </p:nvSpPr>
        <p:spPr>
          <a:xfrm>
            <a:off x="1377515" y="3869093"/>
            <a:ext cx="692457" cy="221942"/>
          </a:xfrm>
          <a:prstGeom prst="flowChartManualOperation">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LUT55</a:t>
            </a:r>
          </a:p>
        </p:txBody>
      </p:sp>
      <p:sp>
        <p:nvSpPr>
          <p:cNvPr id="65" name="Flowchart: Process 64">
            <a:extLst>
              <a:ext uri="{FF2B5EF4-FFF2-40B4-BE49-F238E27FC236}">
                <a16:creationId xmlns:a16="http://schemas.microsoft.com/office/drawing/2014/main" id="{F69517E6-486D-47C7-BEAA-3DCCC6617DC2}"/>
              </a:ext>
            </a:extLst>
          </p:cNvPr>
          <p:cNvSpPr/>
          <p:nvPr/>
        </p:nvSpPr>
        <p:spPr>
          <a:xfrm>
            <a:off x="1791158" y="3735927"/>
            <a:ext cx="208029" cy="13316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0</a:t>
            </a:r>
          </a:p>
        </p:txBody>
      </p:sp>
      <p:sp>
        <p:nvSpPr>
          <p:cNvPr id="67" name="Flowchart: Process 66">
            <a:extLst>
              <a:ext uri="{FF2B5EF4-FFF2-40B4-BE49-F238E27FC236}">
                <a16:creationId xmlns:a16="http://schemas.microsoft.com/office/drawing/2014/main" id="{7258BB67-7C3C-46C9-BD6D-CF00E8EBE253}"/>
              </a:ext>
            </a:extLst>
          </p:cNvPr>
          <p:cNvSpPr/>
          <p:nvPr/>
        </p:nvSpPr>
        <p:spPr>
          <a:xfrm>
            <a:off x="1288733" y="3522865"/>
            <a:ext cx="879495" cy="764176"/>
          </a:xfrm>
          <a:prstGeom prst="flowChartProcess">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nual Operation 69">
            <a:extLst>
              <a:ext uri="{FF2B5EF4-FFF2-40B4-BE49-F238E27FC236}">
                <a16:creationId xmlns:a16="http://schemas.microsoft.com/office/drawing/2014/main" id="{3304F3EA-6E78-4238-A2E3-9606920F8182}"/>
              </a:ext>
            </a:extLst>
          </p:cNvPr>
          <p:cNvSpPr/>
          <p:nvPr/>
        </p:nvSpPr>
        <p:spPr>
          <a:xfrm>
            <a:off x="2531621" y="2821522"/>
            <a:ext cx="692457" cy="221942"/>
          </a:xfrm>
          <a:prstGeom prst="flowChartManualOperation">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SUB</a:t>
            </a:r>
          </a:p>
        </p:txBody>
      </p:sp>
      <p:sp>
        <p:nvSpPr>
          <p:cNvPr id="72" name="Flowchart: Process 71">
            <a:extLst>
              <a:ext uri="{FF2B5EF4-FFF2-40B4-BE49-F238E27FC236}">
                <a16:creationId xmlns:a16="http://schemas.microsoft.com/office/drawing/2014/main" id="{A53895B8-4ED6-4741-B9D9-67AAAE8FBB9F}"/>
              </a:ext>
            </a:extLst>
          </p:cNvPr>
          <p:cNvSpPr/>
          <p:nvPr/>
        </p:nvSpPr>
        <p:spPr>
          <a:xfrm>
            <a:off x="2877849" y="2688356"/>
            <a:ext cx="346229" cy="13316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20</a:t>
            </a:r>
          </a:p>
        </p:txBody>
      </p:sp>
      <p:sp>
        <p:nvSpPr>
          <p:cNvPr id="73" name="Flowchart: Process 72">
            <a:extLst>
              <a:ext uri="{FF2B5EF4-FFF2-40B4-BE49-F238E27FC236}">
                <a16:creationId xmlns:a16="http://schemas.microsoft.com/office/drawing/2014/main" id="{A6303AE9-15F4-460E-8310-BFB060198EC6}"/>
              </a:ext>
            </a:extLst>
          </p:cNvPr>
          <p:cNvSpPr/>
          <p:nvPr/>
        </p:nvSpPr>
        <p:spPr>
          <a:xfrm>
            <a:off x="2442839" y="2397042"/>
            <a:ext cx="879495" cy="842428"/>
          </a:xfrm>
          <a:prstGeom prst="flowChartProcess">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Manual Operation 73">
            <a:extLst>
              <a:ext uri="{FF2B5EF4-FFF2-40B4-BE49-F238E27FC236}">
                <a16:creationId xmlns:a16="http://schemas.microsoft.com/office/drawing/2014/main" id="{637A8514-D8C4-4C86-9799-6F5F2DD59D35}"/>
              </a:ext>
            </a:extLst>
          </p:cNvPr>
          <p:cNvSpPr/>
          <p:nvPr/>
        </p:nvSpPr>
        <p:spPr>
          <a:xfrm>
            <a:off x="2533096" y="3870567"/>
            <a:ext cx="692457" cy="221942"/>
          </a:xfrm>
          <a:prstGeom prst="flowChartManualOperation">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MUX</a:t>
            </a:r>
          </a:p>
        </p:txBody>
      </p:sp>
      <p:sp>
        <p:nvSpPr>
          <p:cNvPr id="77" name="Flowchart: Process 76">
            <a:extLst>
              <a:ext uri="{FF2B5EF4-FFF2-40B4-BE49-F238E27FC236}">
                <a16:creationId xmlns:a16="http://schemas.microsoft.com/office/drawing/2014/main" id="{41621301-373A-4F01-863E-7292749C5574}"/>
              </a:ext>
            </a:extLst>
          </p:cNvPr>
          <p:cNvSpPr/>
          <p:nvPr/>
        </p:nvSpPr>
        <p:spPr>
          <a:xfrm>
            <a:off x="2444314" y="3524339"/>
            <a:ext cx="879495" cy="764176"/>
          </a:xfrm>
          <a:prstGeom prst="flowChartProcess">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A73B179-3AF7-429C-BE06-F05586B700A1}"/>
              </a:ext>
            </a:extLst>
          </p:cNvPr>
          <p:cNvSpPr/>
          <p:nvPr/>
        </p:nvSpPr>
        <p:spPr>
          <a:xfrm>
            <a:off x="1530615" y="2560873"/>
            <a:ext cx="4887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937F292-B7D0-42F3-BF36-A1D15A059C92}"/>
              </a:ext>
            </a:extLst>
          </p:cNvPr>
          <p:cNvSpPr/>
          <p:nvPr/>
        </p:nvSpPr>
        <p:spPr>
          <a:xfrm>
            <a:off x="2649027" y="2797188"/>
            <a:ext cx="4887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CCD963D7-800D-4350-942A-B458E26E77CC}"/>
              </a:ext>
            </a:extLst>
          </p:cNvPr>
          <p:cNvCxnSpPr>
            <a:cxnSpLocks/>
            <a:stCxn id="15" idx="6"/>
            <a:endCxn id="79" idx="0"/>
          </p:cNvCxnSpPr>
          <p:nvPr/>
        </p:nvCxnSpPr>
        <p:spPr>
          <a:xfrm>
            <a:off x="1579491" y="2583733"/>
            <a:ext cx="1093974" cy="21345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66745E6F-9734-4CAE-B268-40155E7B06A1}"/>
              </a:ext>
            </a:extLst>
          </p:cNvPr>
          <p:cNvSpPr/>
          <p:nvPr/>
        </p:nvSpPr>
        <p:spPr>
          <a:xfrm>
            <a:off x="2466749" y="2560873"/>
            <a:ext cx="4887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C8156C36-BE25-4BE8-92AE-E24CD10CDD63}"/>
              </a:ext>
            </a:extLst>
          </p:cNvPr>
          <p:cNvCxnSpPr>
            <a:cxnSpLocks/>
            <a:endCxn id="62" idx="0"/>
          </p:cNvCxnSpPr>
          <p:nvPr/>
        </p:nvCxnSpPr>
        <p:spPr>
          <a:xfrm>
            <a:off x="1722092" y="3034584"/>
            <a:ext cx="1652" cy="83450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84" name="Flowchart: Process 83">
            <a:extLst>
              <a:ext uri="{FF2B5EF4-FFF2-40B4-BE49-F238E27FC236}">
                <a16:creationId xmlns:a16="http://schemas.microsoft.com/office/drawing/2014/main" id="{8413EFB1-7747-418D-9E4E-CA970742A657}"/>
              </a:ext>
            </a:extLst>
          </p:cNvPr>
          <p:cNvSpPr/>
          <p:nvPr/>
        </p:nvSpPr>
        <p:spPr>
          <a:xfrm>
            <a:off x="1433981" y="3735927"/>
            <a:ext cx="208029" cy="13316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0</a:t>
            </a:r>
          </a:p>
        </p:txBody>
      </p:sp>
      <p:cxnSp>
        <p:nvCxnSpPr>
          <p:cNvPr id="35" name="Connector: Elbow 34">
            <a:extLst>
              <a:ext uri="{FF2B5EF4-FFF2-40B4-BE49-F238E27FC236}">
                <a16:creationId xmlns:a16="http://schemas.microsoft.com/office/drawing/2014/main" id="{F0E2C107-920B-49F7-AB7B-21DB6B4854D8}"/>
              </a:ext>
            </a:extLst>
          </p:cNvPr>
          <p:cNvCxnSpPr>
            <a:stCxn id="70" idx="2"/>
          </p:cNvCxnSpPr>
          <p:nvPr/>
        </p:nvCxnSpPr>
        <p:spPr>
          <a:xfrm rot="16200000" flipH="1">
            <a:off x="2551592" y="3369721"/>
            <a:ext cx="825629" cy="17311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AA2BC02-649D-4A4E-B0AA-4C01A2963B10}"/>
              </a:ext>
            </a:extLst>
          </p:cNvPr>
          <p:cNvCxnSpPr>
            <a:stCxn id="81" idx="4"/>
          </p:cNvCxnSpPr>
          <p:nvPr/>
        </p:nvCxnSpPr>
        <p:spPr>
          <a:xfrm rot="16200000" flipH="1">
            <a:off x="1963295" y="3134484"/>
            <a:ext cx="1262500" cy="206716"/>
          </a:xfrm>
          <a:prstGeom prst="bentConnector3">
            <a:avLst>
              <a:gd name="adj1" fmla="val 64417"/>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69B452B-5D68-4BF3-BE19-1C5FCB9120C7}"/>
              </a:ext>
            </a:extLst>
          </p:cNvPr>
          <p:cNvCxnSpPr>
            <a:cxnSpLocks/>
            <a:endCxn id="98" idx="0"/>
          </p:cNvCxnSpPr>
          <p:nvPr/>
        </p:nvCxnSpPr>
        <p:spPr>
          <a:xfrm>
            <a:off x="2877849" y="4091594"/>
            <a:ext cx="0" cy="404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D345391-D45B-4156-B024-C3F159DCA557}"/>
              </a:ext>
            </a:extLst>
          </p:cNvPr>
          <p:cNvSpPr txBox="1"/>
          <p:nvPr/>
        </p:nvSpPr>
        <p:spPr>
          <a:xfrm>
            <a:off x="1339884" y="2413643"/>
            <a:ext cx="176330" cy="123111"/>
          </a:xfrm>
          <a:prstGeom prst="rect">
            <a:avLst/>
          </a:prstGeom>
          <a:noFill/>
        </p:spPr>
        <p:txBody>
          <a:bodyPr wrap="none" lIns="0" tIns="0" rIns="0" bIns="0" rtlCol="0">
            <a:spAutoFit/>
          </a:bodyPr>
          <a:lstStyle/>
          <a:p>
            <a:r>
              <a:rPr lang="en-US" sz="800" dirty="0"/>
              <a:t>s3t0</a:t>
            </a:r>
            <a:endParaRPr lang="en-US" sz="600" dirty="0"/>
          </a:p>
        </p:txBody>
      </p:sp>
      <p:sp>
        <p:nvSpPr>
          <p:cNvPr id="88" name="TextBox 87">
            <a:extLst>
              <a:ext uri="{FF2B5EF4-FFF2-40B4-BE49-F238E27FC236}">
                <a16:creationId xmlns:a16="http://schemas.microsoft.com/office/drawing/2014/main" id="{7B5F3337-A354-4A34-BA87-F535D4C0F16E}"/>
              </a:ext>
            </a:extLst>
          </p:cNvPr>
          <p:cNvSpPr txBox="1"/>
          <p:nvPr/>
        </p:nvSpPr>
        <p:spPr>
          <a:xfrm>
            <a:off x="1747135" y="3541738"/>
            <a:ext cx="230832" cy="123111"/>
          </a:xfrm>
          <a:prstGeom prst="rect">
            <a:avLst/>
          </a:prstGeom>
          <a:noFill/>
        </p:spPr>
        <p:txBody>
          <a:bodyPr wrap="none" lIns="0" tIns="0" rIns="0" bIns="0" rtlCol="0">
            <a:spAutoFit/>
          </a:bodyPr>
          <a:lstStyle/>
          <a:p>
            <a:r>
              <a:rPr lang="en-US" sz="800" dirty="0"/>
              <a:t>s3t0b</a:t>
            </a:r>
          </a:p>
        </p:txBody>
      </p:sp>
      <p:sp>
        <p:nvSpPr>
          <p:cNvPr id="90" name="TextBox 89">
            <a:extLst>
              <a:ext uri="{FF2B5EF4-FFF2-40B4-BE49-F238E27FC236}">
                <a16:creationId xmlns:a16="http://schemas.microsoft.com/office/drawing/2014/main" id="{06399CDC-E5E9-4121-AA79-05B7F1A2F634}"/>
              </a:ext>
            </a:extLst>
          </p:cNvPr>
          <p:cNvSpPr txBox="1"/>
          <p:nvPr/>
        </p:nvSpPr>
        <p:spPr>
          <a:xfrm>
            <a:off x="1746883" y="3102523"/>
            <a:ext cx="230832" cy="123111"/>
          </a:xfrm>
          <a:prstGeom prst="rect">
            <a:avLst/>
          </a:prstGeom>
          <a:noFill/>
        </p:spPr>
        <p:txBody>
          <a:bodyPr wrap="none" lIns="0" tIns="0" rIns="0" bIns="0" rtlCol="0">
            <a:spAutoFit/>
          </a:bodyPr>
          <a:lstStyle/>
          <a:p>
            <a:r>
              <a:rPr lang="en-US" sz="800" dirty="0"/>
              <a:t>s1t0b</a:t>
            </a:r>
          </a:p>
        </p:txBody>
      </p:sp>
      <p:sp>
        <p:nvSpPr>
          <p:cNvPr id="91" name="TextBox 90">
            <a:extLst>
              <a:ext uri="{FF2B5EF4-FFF2-40B4-BE49-F238E27FC236}">
                <a16:creationId xmlns:a16="http://schemas.microsoft.com/office/drawing/2014/main" id="{EDF2050D-2339-460E-84B9-CC57E4EA5BFC}"/>
              </a:ext>
            </a:extLst>
          </p:cNvPr>
          <p:cNvSpPr txBox="1"/>
          <p:nvPr/>
        </p:nvSpPr>
        <p:spPr>
          <a:xfrm>
            <a:off x="1954523" y="2469712"/>
            <a:ext cx="176330" cy="123111"/>
          </a:xfrm>
          <a:prstGeom prst="rect">
            <a:avLst/>
          </a:prstGeom>
          <a:noFill/>
        </p:spPr>
        <p:txBody>
          <a:bodyPr wrap="none" lIns="0" tIns="0" rIns="0" bIns="0" rtlCol="0">
            <a:spAutoFit/>
          </a:bodyPr>
          <a:lstStyle/>
          <a:p>
            <a:r>
              <a:rPr lang="en-US" sz="800" dirty="0"/>
              <a:t>s0t0</a:t>
            </a:r>
          </a:p>
        </p:txBody>
      </p:sp>
      <p:sp>
        <p:nvSpPr>
          <p:cNvPr id="92" name="TextBox 91">
            <a:extLst>
              <a:ext uri="{FF2B5EF4-FFF2-40B4-BE49-F238E27FC236}">
                <a16:creationId xmlns:a16="http://schemas.microsoft.com/office/drawing/2014/main" id="{826C6777-4B23-4673-800E-3B3BD88E5649}"/>
              </a:ext>
            </a:extLst>
          </p:cNvPr>
          <p:cNvSpPr txBox="1"/>
          <p:nvPr/>
        </p:nvSpPr>
        <p:spPr>
          <a:xfrm>
            <a:off x="2470221" y="2434432"/>
            <a:ext cx="176330" cy="123111"/>
          </a:xfrm>
          <a:prstGeom prst="rect">
            <a:avLst/>
          </a:prstGeom>
          <a:noFill/>
        </p:spPr>
        <p:txBody>
          <a:bodyPr wrap="none" lIns="0" tIns="0" rIns="0" bIns="0" rtlCol="0">
            <a:spAutoFit/>
          </a:bodyPr>
          <a:lstStyle/>
          <a:p>
            <a:r>
              <a:rPr lang="en-US" sz="800" dirty="0"/>
              <a:t>s2t0</a:t>
            </a:r>
          </a:p>
        </p:txBody>
      </p:sp>
      <p:sp>
        <p:nvSpPr>
          <p:cNvPr id="93" name="TextBox 92">
            <a:extLst>
              <a:ext uri="{FF2B5EF4-FFF2-40B4-BE49-F238E27FC236}">
                <a16:creationId xmlns:a16="http://schemas.microsoft.com/office/drawing/2014/main" id="{251054F3-EDBB-414B-8814-ACD255121B30}"/>
              </a:ext>
            </a:extLst>
          </p:cNvPr>
          <p:cNvSpPr txBox="1"/>
          <p:nvPr/>
        </p:nvSpPr>
        <p:spPr>
          <a:xfrm>
            <a:off x="2512446" y="3100530"/>
            <a:ext cx="220593" cy="123111"/>
          </a:xfrm>
          <a:prstGeom prst="rect">
            <a:avLst/>
          </a:prstGeom>
          <a:noFill/>
        </p:spPr>
        <p:txBody>
          <a:bodyPr wrap="square" lIns="0" tIns="0" rIns="0" bIns="0" rtlCol="0">
            <a:spAutoFit/>
          </a:bodyPr>
          <a:lstStyle/>
          <a:p>
            <a:r>
              <a:rPr lang="en-US" sz="800" dirty="0"/>
              <a:t>s1t0</a:t>
            </a:r>
          </a:p>
        </p:txBody>
      </p:sp>
      <p:sp>
        <p:nvSpPr>
          <p:cNvPr id="94" name="TextBox 93">
            <a:extLst>
              <a:ext uri="{FF2B5EF4-FFF2-40B4-BE49-F238E27FC236}">
                <a16:creationId xmlns:a16="http://schemas.microsoft.com/office/drawing/2014/main" id="{13AE4F70-A36D-480A-B2BD-9323DBEF423D}"/>
              </a:ext>
            </a:extLst>
          </p:cNvPr>
          <p:cNvSpPr txBox="1"/>
          <p:nvPr/>
        </p:nvSpPr>
        <p:spPr>
          <a:xfrm>
            <a:off x="2905646" y="3104753"/>
            <a:ext cx="290128" cy="123111"/>
          </a:xfrm>
          <a:prstGeom prst="rect">
            <a:avLst/>
          </a:prstGeom>
          <a:noFill/>
        </p:spPr>
        <p:txBody>
          <a:bodyPr wrap="square" lIns="0" tIns="0" rIns="0" bIns="0" rtlCol="0">
            <a:spAutoFit/>
          </a:bodyPr>
          <a:lstStyle/>
          <a:p>
            <a:r>
              <a:rPr lang="en-US" sz="800" dirty="0"/>
              <a:t>s1t1</a:t>
            </a:r>
          </a:p>
        </p:txBody>
      </p:sp>
      <p:cxnSp>
        <p:nvCxnSpPr>
          <p:cNvPr id="87" name="Connector: Elbow 86">
            <a:extLst>
              <a:ext uri="{FF2B5EF4-FFF2-40B4-BE49-F238E27FC236}">
                <a16:creationId xmlns:a16="http://schemas.microsoft.com/office/drawing/2014/main" id="{971369A3-6847-4940-B325-4FD2A4377C69}"/>
              </a:ext>
            </a:extLst>
          </p:cNvPr>
          <p:cNvCxnSpPr>
            <a:stCxn id="62" idx="2"/>
            <a:endCxn id="74" idx="1"/>
          </p:cNvCxnSpPr>
          <p:nvPr/>
        </p:nvCxnSpPr>
        <p:spPr>
          <a:xfrm rot="5400000" flipH="1" flipV="1">
            <a:off x="2108294" y="3596988"/>
            <a:ext cx="109497" cy="878598"/>
          </a:xfrm>
          <a:prstGeom prst="bentConnector4">
            <a:avLst>
              <a:gd name="adj1" fmla="val -70250"/>
              <a:gd name="adj2" fmla="val 65763"/>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DF76AC85-B041-40A8-AE3D-5B14DE32589D}"/>
              </a:ext>
            </a:extLst>
          </p:cNvPr>
          <p:cNvSpPr/>
          <p:nvPr/>
        </p:nvSpPr>
        <p:spPr>
          <a:xfrm>
            <a:off x="2385138" y="4496119"/>
            <a:ext cx="985421" cy="18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pixel out</a:t>
            </a:r>
          </a:p>
        </p:txBody>
      </p:sp>
      <p:sp>
        <p:nvSpPr>
          <p:cNvPr id="101" name="TextBox 100">
            <a:extLst>
              <a:ext uri="{FF2B5EF4-FFF2-40B4-BE49-F238E27FC236}">
                <a16:creationId xmlns:a16="http://schemas.microsoft.com/office/drawing/2014/main" id="{DAA71E32-893E-400B-8B77-382DBB6D37E8}"/>
              </a:ext>
            </a:extLst>
          </p:cNvPr>
          <p:cNvSpPr txBox="1"/>
          <p:nvPr/>
        </p:nvSpPr>
        <p:spPr>
          <a:xfrm>
            <a:off x="4838147" y="1305270"/>
            <a:ext cx="3576396" cy="4039567"/>
          </a:xfrm>
          <a:prstGeom prst="rect">
            <a:avLst/>
          </a:prstGeom>
          <a:noFill/>
        </p:spPr>
        <p:txBody>
          <a:bodyPr wrap="square" rtlCol="0">
            <a:spAutoFit/>
          </a:bodyPr>
          <a:lstStyle/>
          <a:p>
            <a:r>
              <a:rPr lang="en-US" sz="1200" dirty="0"/>
              <a:t>5. Textually PNR output looks like this </a:t>
            </a:r>
          </a:p>
          <a:p>
            <a:r>
              <a:rPr lang="en-US" sz="1200" dirty="0"/>
              <a:t>(CGRA “</a:t>
            </a:r>
            <a:r>
              <a:rPr lang="en-US" sz="1200" dirty="0" err="1"/>
              <a:t>bsb</a:t>
            </a:r>
            <a:r>
              <a:rPr lang="en-US" sz="1200" dirty="0"/>
              <a:t>” assembly language):</a:t>
            </a:r>
          </a:p>
          <a:p>
            <a:endParaRPr lang="en-US" sz="1200" dirty="0"/>
          </a:p>
          <a:p>
            <a:r>
              <a:rPr lang="en-US" sz="1050" dirty="0">
                <a:latin typeface="Courier New" panose="02070309020205020404" pitchFamily="49" charset="0"/>
                <a:cs typeface="Courier New" panose="02070309020205020404" pitchFamily="49" charset="0"/>
              </a:rPr>
              <a:t>#Program the tiles</a:t>
            </a:r>
          </a:p>
          <a:p>
            <a:r>
              <a:rPr lang="en-US" sz="1050" dirty="0">
                <a:latin typeface="Courier New" panose="02070309020205020404" pitchFamily="49" charset="0"/>
                <a:cs typeface="Courier New" panose="02070309020205020404" pitchFamily="49" charset="0"/>
              </a:rPr>
              <a:t>Tx0101_lte(wire, const20)</a:t>
            </a:r>
          </a:p>
          <a:p>
            <a:r>
              <a:rPr lang="en-US" sz="1050" dirty="0">
                <a:latin typeface="Courier New" panose="02070309020205020404" pitchFamily="49" charset="0"/>
                <a:cs typeface="Courier New" panose="02070309020205020404" pitchFamily="49" charset="0"/>
              </a:rPr>
              <a:t>Tx0102_sub(wire, const20)</a:t>
            </a:r>
          </a:p>
          <a:p>
            <a:r>
              <a:rPr lang="en-US" sz="1050" dirty="0">
                <a:latin typeface="Courier New" panose="02070309020205020404" pitchFamily="49" charset="0"/>
                <a:cs typeface="Courier New" panose="02070309020205020404" pitchFamily="49" charset="0"/>
              </a:rPr>
              <a:t>Tx0201_lut55(const0, wire, const0)</a:t>
            </a:r>
          </a:p>
          <a:p>
            <a:r>
              <a:rPr lang="en-US" sz="1050" dirty="0">
                <a:latin typeface="Courier New" panose="02070309020205020404" pitchFamily="49" charset="0"/>
                <a:cs typeface="Courier New" panose="02070309020205020404" pitchFamily="49" charset="0"/>
              </a:rPr>
              <a:t>Tx0202_mux(wire, wire, wire)</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#Route the tiles</a:t>
            </a:r>
          </a:p>
          <a:p>
            <a:r>
              <a:rPr lang="en-US" sz="1050" dirty="0">
                <a:latin typeface="Courier New" panose="02070309020205020404" pitchFamily="49" charset="0"/>
                <a:cs typeface="Courier New" panose="02070309020205020404" pitchFamily="49" charset="0"/>
              </a:rPr>
              <a:t>Tx0101_in_s3t0 -&gt; Tx0101_out_s0t0</a:t>
            </a:r>
          </a:p>
          <a:p>
            <a:r>
              <a:rPr lang="en-US" sz="1050" dirty="0">
                <a:latin typeface="Courier New" panose="02070309020205020404" pitchFamily="49" charset="0"/>
                <a:cs typeface="Courier New" panose="02070309020205020404" pitchFamily="49" charset="0"/>
              </a:rPr>
              <a:t>Tx0101_in_s3t0 -&gt; Tx0101_data0</a:t>
            </a:r>
          </a:p>
          <a:p>
            <a:r>
              <a:rPr lang="en-US" sz="1050" dirty="0">
                <a:latin typeface="Courier New" panose="02070309020205020404" pitchFamily="49" charset="0"/>
                <a:cs typeface="Courier New" panose="02070309020205020404" pitchFamily="49" charset="0"/>
              </a:rPr>
              <a:t>Tx0101_pe_outb -&gt; Tx0101_s1t0b</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Tx0102_in_s2t0 -&gt; Tx0102_out_s1t0</a:t>
            </a:r>
          </a:p>
          <a:p>
            <a:r>
              <a:rPr lang="en-US" sz="1050" dirty="0">
                <a:latin typeface="Courier New" panose="02070309020205020404" pitchFamily="49" charset="0"/>
                <a:cs typeface="Courier New" panose="02070309020205020404" pitchFamily="49" charset="0"/>
              </a:rPr>
              <a:t>Tx0102_in_s2t0 -&gt; Tx0102_data0</a:t>
            </a:r>
          </a:p>
          <a:p>
            <a:r>
              <a:rPr lang="en-US" sz="1050" dirty="0">
                <a:latin typeface="Courier New" panose="02070309020205020404" pitchFamily="49" charset="0"/>
                <a:cs typeface="Courier New" panose="02070309020205020404" pitchFamily="49" charset="0"/>
              </a:rPr>
              <a:t>Tx0102_pe_out -&gt; Tx0102_out_s1t1</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Tx0201_in_s3t0b -&gt; Tx0201_bit1</a:t>
            </a:r>
          </a:p>
          <a:p>
            <a:r>
              <a:rPr lang="en-US" sz="1050" dirty="0">
                <a:latin typeface="Courier New" panose="02070309020205020404" pitchFamily="49" charset="0"/>
                <a:cs typeface="Courier New" panose="02070309020205020404" pitchFamily="49" charset="0"/>
              </a:rPr>
              <a:t>Tx0201_pe_outb -&gt; Tx0201_out_s0t0b</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Tx0202_in_s3t0 -&gt; Tx0202_data0</a:t>
            </a:r>
          </a:p>
          <a:p>
            <a:r>
              <a:rPr lang="en-US" sz="1050" dirty="0">
                <a:latin typeface="Courier New" panose="02070309020205020404" pitchFamily="49" charset="0"/>
                <a:cs typeface="Courier New" panose="02070309020205020404" pitchFamily="49" charset="0"/>
              </a:rPr>
              <a:t>Tx0202_in_s3t1 -&gt; Tx0202_data1</a:t>
            </a:r>
          </a:p>
          <a:p>
            <a:r>
              <a:rPr lang="en-US" sz="1050" dirty="0">
                <a:latin typeface="Courier New" panose="02070309020205020404" pitchFamily="49" charset="0"/>
                <a:cs typeface="Courier New" panose="02070309020205020404" pitchFamily="49" charset="0"/>
              </a:rPr>
              <a:t>Tx0202_pe_out -&gt; Tx0202_out_s1t0</a:t>
            </a:r>
          </a:p>
        </p:txBody>
      </p:sp>
      <p:sp>
        <p:nvSpPr>
          <p:cNvPr id="102" name="TextBox 101">
            <a:extLst>
              <a:ext uri="{FF2B5EF4-FFF2-40B4-BE49-F238E27FC236}">
                <a16:creationId xmlns:a16="http://schemas.microsoft.com/office/drawing/2014/main" id="{CAAEDD93-9D72-47E6-87D4-3FF781458114}"/>
              </a:ext>
            </a:extLst>
          </p:cNvPr>
          <p:cNvSpPr txBox="1"/>
          <p:nvPr/>
        </p:nvSpPr>
        <p:spPr>
          <a:xfrm>
            <a:off x="863089" y="2797188"/>
            <a:ext cx="339837" cy="161583"/>
          </a:xfrm>
          <a:prstGeom prst="rect">
            <a:avLst/>
          </a:prstGeom>
          <a:noFill/>
        </p:spPr>
        <p:txBody>
          <a:bodyPr wrap="none" lIns="0" tIns="0" rIns="0" bIns="0" rtlCol="0">
            <a:spAutoFit/>
          </a:bodyPr>
          <a:lstStyle/>
          <a:p>
            <a:r>
              <a:rPr lang="en-US" sz="1050" dirty="0"/>
              <a:t>Row 1</a:t>
            </a:r>
          </a:p>
        </p:txBody>
      </p:sp>
      <p:sp>
        <p:nvSpPr>
          <p:cNvPr id="103" name="TextBox 102">
            <a:extLst>
              <a:ext uri="{FF2B5EF4-FFF2-40B4-BE49-F238E27FC236}">
                <a16:creationId xmlns:a16="http://schemas.microsoft.com/office/drawing/2014/main" id="{B2C1A61E-965F-41A7-8CEB-E9ECEC6F2637}"/>
              </a:ext>
            </a:extLst>
          </p:cNvPr>
          <p:cNvSpPr txBox="1"/>
          <p:nvPr/>
        </p:nvSpPr>
        <p:spPr>
          <a:xfrm>
            <a:off x="843930" y="3773584"/>
            <a:ext cx="339837" cy="161583"/>
          </a:xfrm>
          <a:prstGeom prst="rect">
            <a:avLst/>
          </a:prstGeom>
          <a:noFill/>
        </p:spPr>
        <p:txBody>
          <a:bodyPr wrap="none" lIns="0" tIns="0" rIns="0" bIns="0" rtlCol="0">
            <a:spAutoFit/>
          </a:bodyPr>
          <a:lstStyle/>
          <a:p>
            <a:r>
              <a:rPr lang="en-US" sz="1050" dirty="0"/>
              <a:t>Row 2</a:t>
            </a:r>
          </a:p>
        </p:txBody>
      </p:sp>
      <p:sp>
        <p:nvSpPr>
          <p:cNvPr id="104" name="TextBox 103">
            <a:extLst>
              <a:ext uri="{FF2B5EF4-FFF2-40B4-BE49-F238E27FC236}">
                <a16:creationId xmlns:a16="http://schemas.microsoft.com/office/drawing/2014/main" id="{975AC5D8-4495-452A-A473-099041B97CA7}"/>
              </a:ext>
            </a:extLst>
          </p:cNvPr>
          <p:cNvSpPr txBox="1"/>
          <p:nvPr/>
        </p:nvSpPr>
        <p:spPr>
          <a:xfrm>
            <a:off x="1621239" y="2206338"/>
            <a:ext cx="272510" cy="161583"/>
          </a:xfrm>
          <a:prstGeom prst="rect">
            <a:avLst/>
          </a:prstGeom>
          <a:noFill/>
        </p:spPr>
        <p:txBody>
          <a:bodyPr wrap="none" lIns="0" tIns="0" rIns="0" bIns="0" rtlCol="0">
            <a:spAutoFit/>
          </a:bodyPr>
          <a:lstStyle/>
          <a:p>
            <a:r>
              <a:rPr lang="en-US" sz="1050" dirty="0"/>
              <a:t>Col 1</a:t>
            </a:r>
          </a:p>
        </p:txBody>
      </p:sp>
      <p:sp>
        <p:nvSpPr>
          <p:cNvPr id="105" name="TextBox 104">
            <a:extLst>
              <a:ext uri="{FF2B5EF4-FFF2-40B4-BE49-F238E27FC236}">
                <a16:creationId xmlns:a16="http://schemas.microsoft.com/office/drawing/2014/main" id="{1A9515D6-3B41-443C-8B5C-B47DEBA4DDAC}"/>
              </a:ext>
            </a:extLst>
          </p:cNvPr>
          <p:cNvSpPr txBox="1"/>
          <p:nvPr/>
        </p:nvSpPr>
        <p:spPr>
          <a:xfrm>
            <a:off x="2697903" y="2186898"/>
            <a:ext cx="272510" cy="161583"/>
          </a:xfrm>
          <a:prstGeom prst="rect">
            <a:avLst/>
          </a:prstGeom>
          <a:noFill/>
        </p:spPr>
        <p:txBody>
          <a:bodyPr wrap="none" lIns="0" tIns="0" rIns="0" bIns="0" rtlCol="0">
            <a:spAutoFit/>
          </a:bodyPr>
          <a:lstStyle/>
          <a:p>
            <a:r>
              <a:rPr lang="en-US" sz="1050" dirty="0"/>
              <a:t>Col 2</a:t>
            </a:r>
          </a:p>
        </p:txBody>
      </p:sp>
      <p:sp>
        <p:nvSpPr>
          <p:cNvPr id="106" name="TextBox 105">
            <a:extLst>
              <a:ext uri="{FF2B5EF4-FFF2-40B4-BE49-F238E27FC236}">
                <a16:creationId xmlns:a16="http://schemas.microsoft.com/office/drawing/2014/main" id="{E10AB244-E685-401E-BEF5-5DD817047484}"/>
              </a:ext>
            </a:extLst>
          </p:cNvPr>
          <p:cNvSpPr txBox="1"/>
          <p:nvPr/>
        </p:nvSpPr>
        <p:spPr>
          <a:xfrm>
            <a:off x="582923" y="4902880"/>
            <a:ext cx="3219450" cy="276999"/>
          </a:xfrm>
          <a:prstGeom prst="rect">
            <a:avLst/>
          </a:prstGeom>
          <a:noFill/>
        </p:spPr>
        <p:txBody>
          <a:bodyPr wrap="square" rtlCol="0">
            <a:spAutoFit/>
          </a:bodyPr>
          <a:lstStyle/>
          <a:p>
            <a:pPr algn="ctr"/>
            <a:r>
              <a:rPr lang="en-US" sz="1200" dirty="0"/>
              <a:t>(4x4 grid with two rows and two columns)</a:t>
            </a:r>
          </a:p>
        </p:txBody>
      </p:sp>
    </p:spTree>
    <p:extLst>
      <p:ext uri="{BB962C8B-B14F-4D97-AF65-F5344CB8AC3E}">
        <p14:creationId xmlns:p14="http://schemas.microsoft.com/office/powerpoint/2010/main" val="183309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F82672-31C9-413A-B085-702EA242DB74}"/>
              </a:ext>
            </a:extLst>
          </p:cNvPr>
          <p:cNvSpPr>
            <a:spLocks noGrp="1"/>
          </p:cNvSpPr>
          <p:nvPr>
            <p:ph type="title"/>
          </p:nvPr>
        </p:nvSpPr>
        <p:spPr>
          <a:xfrm>
            <a:off x="628650" y="365127"/>
            <a:ext cx="7886700" cy="532580"/>
          </a:xfrm>
        </p:spPr>
        <p:txBody>
          <a:bodyPr>
            <a:normAutofit fontScale="90000"/>
          </a:bodyPr>
          <a:lstStyle/>
          <a:p>
            <a:r>
              <a:rPr lang="en-US" dirty="0" err="1"/>
              <a:t>bsbuilder</a:t>
            </a:r>
            <a:endParaRPr lang="en-US" dirty="0"/>
          </a:p>
        </p:txBody>
      </p:sp>
      <p:sp>
        <p:nvSpPr>
          <p:cNvPr id="101" name="TextBox 100">
            <a:extLst>
              <a:ext uri="{FF2B5EF4-FFF2-40B4-BE49-F238E27FC236}">
                <a16:creationId xmlns:a16="http://schemas.microsoft.com/office/drawing/2014/main" id="{DAA71E32-893E-400B-8B77-382DBB6D37E8}"/>
              </a:ext>
            </a:extLst>
          </p:cNvPr>
          <p:cNvSpPr txBox="1"/>
          <p:nvPr/>
        </p:nvSpPr>
        <p:spPr>
          <a:xfrm>
            <a:off x="628649" y="1133820"/>
            <a:ext cx="7324726" cy="4601260"/>
          </a:xfrm>
          <a:prstGeom prst="rect">
            <a:avLst/>
          </a:prstGeom>
          <a:noFill/>
        </p:spPr>
        <p:txBody>
          <a:bodyPr wrap="square" rtlCol="0">
            <a:spAutoFit/>
          </a:bodyPr>
          <a:lstStyle/>
          <a:p>
            <a:r>
              <a:rPr lang="en-US" sz="1200" dirty="0"/>
              <a:t>6. </a:t>
            </a:r>
            <a:r>
              <a:rPr lang="en-US" sz="1200" b="1" dirty="0" err="1"/>
              <a:t>bsbuilder</a:t>
            </a:r>
            <a:r>
              <a:rPr lang="en-US" sz="1200" b="1" dirty="0"/>
              <a:t> </a:t>
            </a:r>
            <a:r>
              <a:rPr lang="en-US" sz="1200" dirty="0"/>
              <a:t>(assembler) turns each line of assembly code turns into one address-data pair in the bitstream (), e.g.</a:t>
            </a:r>
          </a:p>
          <a:p>
            <a:endParaRPr lang="en-US" sz="1200" dirty="0"/>
          </a:p>
          <a:p>
            <a:r>
              <a:rPr lang="en-US" sz="900" dirty="0">
                <a:latin typeface="Courier New" panose="02070309020205020404" pitchFamily="49" charset="0"/>
                <a:cs typeface="Courier New" panose="02070309020205020404" pitchFamily="49" charset="0"/>
              </a:rPr>
              <a:t># Tx0101_lte(wire, const20)</a:t>
            </a:r>
          </a:p>
          <a:p>
            <a:r>
              <a:rPr lang="en-US" sz="900" dirty="0">
                <a:latin typeface="Courier New" panose="02070309020205020404" pitchFamily="49" charset="0"/>
                <a:cs typeface="Courier New" panose="02070309020205020404" pitchFamily="49" charset="0"/>
              </a:rPr>
              <a:t>FF000101 0008D004</a:t>
            </a:r>
          </a:p>
          <a:p>
            <a:r>
              <a:rPr lang="en-US" sz="900" dirty="0">
                <a:latin typeface="Courier New" panose="02070309020205020404" pitchFamily="49" charset="0"/>
                <a:cs typeface="Courier New" panose="02070309020205020404" pitchFamily="49" charset="0"/>
              </a:rPr>
              <a:t># data[ 5,  0] =  4 :: </a:t>
            </a:r>
            <a:r>
              <a:rPr lang="en-US" sz="900" dirty="0" err="1">
                <a:latin typeface="Courier New" panose="02070309020205020404" pitchFamily="49" charset="0"/>
                <a:cs typeface="Courier New" panose="02070309020205020404" pitchFamily="49" charset="0"/>
              </a:rPr>
              <a:t>alu_op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lte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data[ 6,  6] =  0 :: sign   'u'</a:t>
            </a:r>
          </a:p>
          <a:p>
            <a:r>
              <a:rPr lang="en-US" sz="900" dirty="0">
                <a:latin typeface="Courier New" panose="02070309020205020404" pitchFamily="49" charset="0"/>
                <a:cs typeface="Courier New" panose="02070309020205020404" pitchFamily="49" charset="0"/>
              </a:rPr>
              <a:t># data[15, 12] = 13 :: flag   ‘pe'</a:t>
            </a:r>
          </a:p>
          <a:p>
            <a:r>
              <a:rPr lang="en-US" sz="900" dirty="0">
                <a:latin typeface="Courier New" panose="02070309020205020404" pitchFamily="49" charset="0"/>
                <a:cs typeface="Courier New" panose="02070309020205020404" pitchFamily="49" charset="0"/>
              </a:rPr>
              <a:t># data[17, 16] =  2 :: data0 '</a:t>
            </a:r>
            <a:r>
              <a:rPr lang="en-US" sz="900" dirty="0" err="1">
                <a:latin typeface="Courier New" panose="02070309020205020404" pitchFamily="49" charset="0"/>
                <a:cs typeface="Courier New" panose="02070309020205020404" pitchFamily="49" charset="0"/>
              </a:rPr>
              <a:t>wire_b</a:t>
            </a:r>
            <a:r>
              <a:rPr lang="en-US" sz="900" dirty="0">
                <a:latin typeface="Courier New" panose="02070309020205020404" pitchFamily="49" charset="0"/>
                <a:cs typeface="Courier New" panose="02070309020205020404" pitchFamily="49" charset="0"/>
              </a:rPr>
              <a:t>' (REG_BYPASS)</a:t>
            </a:r>
          </a:p>
          <a:p>
            <a:r>
              <a:rPr lang="en-US" sz="900" dirty="0">
                <a:latin typeface="Courier New" panose="02070309020205020404" pitchFamily="49" charset="0"/>
                <a:cs typeface="Courier New" panose="02070309020205020404" pitchFamily="49" charset="0"/>
              </a:rPr>
              <a:t># data[19, 18] =  0 :: data1  '</a:t>
            </a:r>
            <a:r>
              <a:rPr lang="en-US" sz="900" dirty="0" err="1">
                <a:latin typeface="Courier New" panose="02070309020205020404" pitchFamily="49" charset="0"/>
                <a:cs typeface="Courier New" panose="02070309020205020404" pitchFamily="49" charset="0"/>
              </a:rPr>
              <a:t>const_a</a:t>
            </a:r>
            <a:r>
              <a:rPr lang="en-US" sz="900" dirty="0">
                <a:latin typeface="Courier New" panose="02070309020205020404" pitchFamily="49" charset="0"/>
                <a:cs typeface="Courier New" panose="02070309020205020404" pitchFamily="49" charset="0"/>
              </a:rPr>
              <a:t>' (REG_CONST)</a:t>
            </a:r>
          </a:p>
          <a:p>
            <a:endParaRPr lang="en-US" sz="1050" dirty="0">
              <a:latin typeface="Courier New" panose="02070309020205020404" pitchFamily="49" charset="0"/>
              <a:cs typeface="Courier New" panose="02070309020205020404" pitchFamily="49" charset="0"/>
            </a:endParaRPr>
          </a:p>
          <a:p>
            <a:r>
              <a:rPr lang="en-US" sz="1050" dirty="0"/>
              <a:t>The address “FF00101” is decoded as follows:</a:t>
            </a:r>
          </a:p>
          <a:p>
            <a:pPr marL="171450" indent="-171450">
              <a:buFont typeface="Arial" panose="020B0604020202020204" pitchFamily="34" charset="0"/>
              <a:buChar char="•"/>
            </a:pPr>
            <a:r>
              <a:rPr lang="en-US" sz="1050" dirty="0"/>
              <a:t>Bits [15,0] = tile number, eight bits each for row and column (0x0101 = r1c1)</a:t>
            </a:r>
          </a:p>
          <a:p>
            <a:pPr marL="171450" indent="-171450">
              <a:buFont typeface="Arial" panose="020B0604020202020204" pitchFamily="34" charset="0"/>
              <a:buChar char="•"/>
            </a:pPr>
            <a:r>
              <a:rPr lang="en-US" sz="1050" dirty="0"/>
              <a:t>Bits[13,16] = element number; 0x00 indicates “ALU”</a:t>
            </a:r>
          </a:p>
          <a:p>
            <a:pPr marL="171450" indent="-171450">
              <a:buFont typeface="Arial" panose="020B0604020202020204" pitchFamily="34" charset="0"/>
              <a:buChar char="•"/>
            </a:pPr>
            <a:r>
              <a:rPr lang="en-US" sz="1050" dirty="0"/>
              <a:t>Bits[31,24] = register number; 0xFF means “program ALU according to data word”</a:t>
            </a: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a:t>Here’s a sample bitstream command to route one-bit wire tracks in the tile at row 3, column 1.  In this example, 0x09 is the element number for the tile’s switchbox, and the tile id is 0x0301, and the register number is 0 (i.e. address 00.09.0301), so this command sets values for wires connected to register 0 of the switchbox.</a:t>
            </a:r>
          </a:p>
          <a:p>
            <a:endParaRPr lang="en-US" sz="105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Tx0301_pe_outb -&gt; Tx0301_out_s0t2b</a:t>
            </a:r>
          </a:p>
          <a:p>
            <a:r>
              <a:rPr lang="en-US" sz="900" dirty="0">
                <a:latin typeface="Courier New" panose="02070309020205020404" pitchFamily="49" charset="0"/>
                <a:cs typeface="Courier New" panose="02070309020205020404" pitchFamily="49" charset="0"/>
              </a:rPr>
              <a:t># Tx0301_in_s0t3b -&gt; Tx0301_out_s1t3b</a:t>
            </a:r>
          </a:p>
          <a:p>
            <a:r>
              <a:rPr lang="en-US" sz="900" dirty="0">
                <a:latin typeface="Courier New" panose="02070309020205020404" pitchFamily="49" charset="0"/>
                <a:cs typeface="Courier New" panose="02070309020205020404" pitchFamily="49" charset="0"/>
              </a:rPr>
              <a:t># Tx0301_in_s1t1b -&gt; Tx0301_out_s3t1b</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00090301 00800030</a:t>
            </a:r>
          </a:p>
          <a:p>
            <a:r>
              <a:rPr lang="en-US" sz="900" dirty="0">
                <a:latin typeface="Courier New" panose="02070309020205020404" pitchFamily="49" charset="0"/>
                <a:cs typeface="Courier New" panose="02070309020205020404" pitchFamily="49" charset="0"/>
              </a:rPr>
              <a:t># data[( 5,  4)] : @ tile (3, 1) connect wire 3 (</a:t>
            </a:r>
            <a:r>
              <a:rPr lang="en-US" sz="900" dirty="0" err="1">
                <a:latin typeface="Courier New" panose="02070309020205020404" pitchFamily="49" charset="0"/>
                <a:cs typeface="Courier New" panose="02070309020205020404" pitchFamily="49" charset="0"/>
              </a:rPr>
              <a:t>pe_out_res_p</a:t>
            </a:r>
            <a:r>
              <a:rPr lang="en-US" sz="900" dirty="0">
                <a:latin typeface="Courier New" panose="02070309020205020404" pitchFamily="49" charset="0"/>
                <a:cs typeface="Courier New" panose="02070309020205020404" pitchFamily="49" charset="0"/>
              </a:rPr>
              <a:t>)  to out_BUS1_S0_T2</a:t>
            </a:r>
          </a:p>
          <a:p>
            <a:r>
              <a:rPr lang="en-US" sz="900" dirty="0">
                <a:latin typeface="Courier New" panose="02070309020205020404" pitchFamily="49" charset="0"/>
                <a:cs typeface="Courier New" panose="02070309020205020404" pitchFamily="49" charset="0"/>
              </a:rPr>
              <a:t># data[(17, 16)] : @ tile (3, 1) connect wire 0 (in_BUS1_S0_T3) to out_BUS1_S1_T3</a:t>
            </a:r>
          </a:p>
          <a:p>
            <a:r>
              <a:rPr lang="en-US" sz="900" dirty="0">
                <a:latin typeface="Courier New" panose="02070309020205020404" pitchFamily="49" charset="0"/>
                <a:cs typeface="Courier New" panose="02070309020205020404" pitchFamily="49" charset="0"/>
              </a:rPr>
              <a:t># data[(23, 22)] : @ tile (3, 1) connect wire 2 (in_BUS1_S3_T1) to out_BUS1_S2_T1</a:t>
            </a:r>
          </a:p>
          <a:p>
            <a:endParaRPr lang="en-US" sz="10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97807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TotalTime>
  <Words>823</Words>
  <Application>Microsoft Office PowerPoint</Application>
  <PresentationFormat>On-screen Show (4:3)</PresentationFormat>
  <Paragraphs>103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Courier New</vt:lpstr>
      <vt:lpstr>Office Theme</vt:lpstr>
      <vt:lpstr>Compile and Map</vt:lpstr>
      <vt:lpstr>Place-and-Route</vt:lpstr>
      <vt:lpstr>bsbuilder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Richardson</dc:creator>
  <cp:lastModifiedBy>S Richardson</cp:lastModifiedBy>
  <cp:revision>19</cp:revision>
  <dcterms:created xsi:type="dcterms:W3CDTF">2018-10-10T17:10:07Z</dcterms:created>
  <dcterms:modified xsi:type="dcterms:W3CDTF">2018-10-10T20:12:49Z</dcterms:modified>
</cp:coreProperties>
</file>