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99" r:id="rId2"/>
    <p:sldMasterId id="2147484111" r:id="rId3"/>
  </p:sldMasterIdLst>
  <p:notesMasterIdLst>
    <p:notesMasterId r:id="rId18"/>
  </p:notesMasterIdLst>
  <p:handoutMasterIdLst>
    <p:handoutMasterId r:id="rId19"/>
  </p:handoutMasterIdLst>
  <p:sldIdLst>
    <p:sldId id="334" r:id="rId4"/>
    <p:sldId id="335" r:id="rId5"/>
    <p:sldId id="325" r:id="rId6"/>
    <p:sldId id="327" r:id="rId7"/>
    <p:sldId id="330" r:id="rId8"/>
    <p:sldId id="331" r:id="rId9"/>
    <p:sldId id="332" r:id="rId10"/>
    <p:sldId id="329" r:id="rId11"/>
    <p:sldId id="324" r:id="rId12"/>
    <p:sldId id="326" r:id="rId13"/>
    <p:sldId id="328" r:id="rId14"/>
    <p:sldId id="344" r:id="rId15"/>
    <p:sldId id="341" r:id="rId16"/>
    <p:sldId id="346" r:id="rId17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Source Sans Pro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Source Sans Pro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Source Sans Pro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Source Sans Pro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ED8686"/>
    <a:srgbClr val="434A44"/>
    <a:srgbClr val="D0A760"/>
    <a:srgbClr val="8C1515"/>
    <a:srgbClr val="D6DDD3"/>
    <a:srgbClr val="EDE8DD"/>
    <a:srgbClr val="C2B7A1"/>
    <a:srgbClr val="918873"/>
    <a:srgbClr val="3C36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F94BEDB5-EB35-4159-B11A-4B4DED399F40}" type="datetimeFigureOut">
              <a:rPr lang="en-US" altLang="en-US"/>
              <a:pPr/>
              <a:t>3/5/2019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FBEA0B7A-3B3C-4F73-A5A2-0A0436698266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384568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AC3B15C3-BFF5-4E21-8F99-1D5C1CE4E780}" type="datetimeFigureOut">
              <a:rPr lang="en-US" altLang="en-US"/>
              <a:pPr/>
              <a:t>3/5/2019</a:t>
            </a:fld>
            <a:endParaRPr lang="en-US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46FDADC1-4453-48E3-939F-60763B41C610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683014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DADC1-4453-48E3-939F-60763B41C610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04296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DADC1-4453-48E3-939F-60763B41C610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07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DADC1-4453-48E3-939F-60763B41C610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5429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rgbClr val="8C1515"/>
          </a:solidFill>
          <a:ln w="9525">
            <a:solidFill>
              <a:srgbClr val="8C1515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6" name="Picture 14" title="Stanford Universit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4883150"/>
            <a:ext cx="15462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92517"/>
            <a:ext cx="8229600" cy="61847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603375" y="3599022"/>
            <a:ext cx="6059488" cy="20574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2410990"/>
            <a:ext cx="8229600" cy="461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100" cap="small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52384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7" name="Picture 14" title="Stanford Universit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4883150"/>
            <a:ext cx="15462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03377" y="1538765"/>
            <a:ext cx="2954337" cy="925830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377" y="2571750"/>
            <a:ext cx="2954337" cy="93297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cap="all" spc="300">
                <a:solidFill>
                  <a:srgbClr val="A4001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665662" y="1535112"/>
            <a:ext cx="1951038" cy="1951038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defRPr lang="en-US" sz="1200" dirty="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51572796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7" y="908685"/>
            <a:ext cx="7700963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097240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/>
          <p:cNvSpPr txBox="1">
            <a:spLocks/>
          </p:cNvSpPr>
          <p:nvPr/>
        </p:nvSpPr>
        <p:spPr>
          <a:xfrm>
            <a:off x="60325" y="7938"/>
            <a:ext cx="457200" cy="457200"/>
          </a:xfrm>
          <a:prstGeom prst="rect">
            <a:avLst/>
          </a:prstGeom>
        </p:spPr>
        <p:txBody>
          <a:bodyPr wrap="none" lIns="45720" tIns="0" rIns="4572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1EF41707-9C31-49C2-9AAD-C5C764DDA4F8}" type="slidenum">
              <a:rPr lang="en-US" altLang="en-US" sz="1000">
                <a:solidFill>
                  <a:srgbClr val="7F7F7F"/>
                </a:solidFill>
                <a:latin typeface="Arial" panose="020B0604020202020204" pitchFamily="34" charset="0"/>
              </a:rPr>
              <a:pPr algn="ctr" eaLnBrk="1" hangingPunct="1"/>
              <a:t>‹#›</a:t>
            </a:fld>
            <a:endParaRPr lang="en-US" altLang="en-US" sz="1000" dirty="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908685"/>
            <a:ext cx="3779838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025476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908685"/>
            <a:ext cx="7707862" cy="181660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27" y="2841313"/>
            <a:ext cx="7707313" cy="181660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726873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908686"/>
            <a:ext cx="3779838" cy="182308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2837497"/>
            <a:ext cx="3779838" cy="183023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220206"/>
      </p:ext>
    </p:extLst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27" y="908686"/>
            <a:ext cx="3787775" cy="182308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77" y="2840613"/>
            <a:ext cx="3781425" cy="182711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908686"/>
            <a:ext cx="3779838" cy="182308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2840613"/>
            <a:ext cx="3779838" cy="182711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723545"/>
      </p:ext>
    </p:extLst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" y="4807744"/>
            <a:ext cx="9155113" cy="342900"/>
          </a:xfrm>
          <a:prstGeom prst="rect">
            <a:avLst/>
          </a:prstGeom>
          <a:solidFill>
            <a:srgbClr val="8C1515"/>
          </a:solidFill>
          <a:ln w="9525">
            <a:solidFill>
              <a:srgbClr val="8C1515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13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6" name="Picture 14" title="Stanford Universit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666" y="4882757"/>
            <a:ext cx="1819275" cy="167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97878"/>
            <a:ext cx="8229600" cy="61847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25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603377" y="3599022"/>
            <a:ext cx="6059488" cy="20574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013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2416349"/>
            <a:ext cx="8229600" cy="461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125" cap="small" spc="169">
                <a:solidFill>
                  <a:srgbClr val="A4001D"/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19527"/>
      </p:ext>
    </p:extLst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" y="4807744"/>
            <a:ext cx="9155113" cy="342900"/>
          </a:xfrm>
          <a:prstGeom prst="rect">
            <a:avLst/>
          </a:prstGeom>
          <a:solidFill>
            <a:srgbClr val="8C1515"/>
          </a:solidFill>
          <a:ln w="9525">
            <a:solidFill>
              <a:srgbClr val="8C1515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13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6" name="Picture 14" title="Stanford Universit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075" y="4882757"/>
            <a:ext cx="1817688" cy="167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03380" y="1538765"/>
            <a:ext cx="2954337" cy="925830"/>
          </a:xfrm>
          <a:prstGeom prst="rect">
            <a:avLst/>
          </a:prstGeom>
        </p:spPr>
        <p:txBody>
          <a:bodyPr/>
          <a:lstStyle>
            <a:lvl1pPr algn="r">
              <a:defRPr sz="1125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380" y="2571750"/>
            <a:ext cx="2954337" cy="93297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675" cap="all" spc="169">
                <a:solidFill>
                  <a:srgbClr val="A4001D"/>
                </a:solidFill>
              </a:defRPr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665662" y="1535112"/>
            <a:ext cx="1951038" cy="1951038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buNone/>
              <a:defRPr sz="675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116727116"/>
      </p:ext>
    </p:extLst>
  </p:cSld>
  <p:clrMapOvr>
    <a:masterClrMapping/>
  </p:clrMapOvr>
  <p:transition spd="slow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7" y="359545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135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81" y="908685"/>
            <a:ext cx="7700963" cy="375904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420730"/>
      </p:ext>
    </p:extLst>
  </p:cSld>
  <p:clrMapOvr>
    <a:masterClrMapping/>
  </p:clrMapOvr>
  <p:transition spd="slow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/>
          <p:cNvSpPr txBox="1">
            <a:spLocks/>
          </p:cNvSpPr>
          <p:nvPr/>
        </p:nvSpPr>
        <p:spPr>
          <a:xfrm>
            <a:off x="60325" y="8335"/>
            <a:ext cx="457200" cy="457200"/>
          </a:xfrm>
          <a:prstGeom prst="rect">
            <a:avLst/>
          </a:prstGeom>
        </p:spPr>
        <p:txBody>
          <a:bodyPr wrap="none" lIns="25718" tIns="0" rIns="25718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324F5F8C-B990-4A11-94C1-1AAC48C86D04}" type="slidenum">
              <a:rPr lang="en-US" altLang="en-US" sz="563">
                <a:solidFill>
                  <a:srgbClr val="7F7F7F"/>
                </a:solidFill>
                <a:latin typeface="Arial" panose="020B0604020202020204" pitchFamily="34" charset="0"/>
              </a:rPr>
              <a:pPr algn="ctr" eaLnBrk="1" hangingPunct="1"/>
              <a:t>‹#›</a:t>
            </a:fld>
            <a:endParaRPr lang="en-US" altLang="en-US" sz="563" dirty="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7" y="359545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135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31" y="908685"/>
            <a:ext cx="3787775" cy="375904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908685"/>
            <a:ext cx="3779838" cy="375904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83509689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rgbClr val="8C1515"/>
          </a:solidFill>
          <a:ln w="9525">
            <a:solidFill>
              <a:srgbClr val="8C1515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6" name="Picture 14" title="Stanford Universit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4883150"/>
            <a:ext cx="15462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03377" y="1538765"/>
            <a:ext cx="2954337" cy="925830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377" y="2571750"/>
            <a:ext cx="2954337" cy="93297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cap="all" spc="300">
                <a:solidFill>
                  <a:srgbClr val="A4001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665662" y="1535112"/>
            <a:ext cx="1951038" cy="1951038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buNone/>
              <a:defRPr sz="12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41284102"/>
      </p:ext>
    </p:extLst>
  </p:cSld>
  <p:clrMapOvr>
    <a:masterClrMapping/>
  </p:clrMapOvr>
  <p:transition spd="slow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7" y="359545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135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908689"/>
            <a:ext cx="7707862" cy="18166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31" y="2841317"/>
            <a:ext cx="7707313" cy="18166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2838419"/>
      </p:ext>
    </p:extLst>
  </p:cSld>
  <p:clrMapOvr>
    <a:masterClrMapping/>
  </p:clrMapOvr>
  <p:transition spd="slow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7" y="359545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135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31" y="908685"/>
            <a:ext cx="3787775" cy="375904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908687"/>
            <a:ext cx="3779838" cy="18230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2837500"/>
            <a:ext cx="3779838" cy="183023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29203382"/>
      </p:ext>
    </p:extLst>
  </p:cSld>
  <p:clrMapOvr>
    <a:masterClrMapping/>
  </p:clrMapOvr>
  <p:transition spd="slow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7" y="359545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135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31" y="908687"/>
            <a:ext cx="3787775" cy="18230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80" y="2840613"/>
            <a:ext cx="3781425" cy="18271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908687"/>
            <a:ext cx="3779838" cy="18230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2840613"/>
            <a:ext cx="3779838" cy="18271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33934693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7" y="908685"/>
            <a:ext cx="7700963" cy="375904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347872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7" y="908685"/>
            <a:ext cx="7700963" cy="3759042"/>
          </a:xfrm>
        </p:spPr>
        <p:txBody>
          <a:bodyPr/>
          <a:lstStyle>
            <a:lvl2pPr marL="0" indent="0">
              <a:buFont typeface="Arial"/>
              <a:buNone/>
              <a:defRPr baseline="0"/>
            </a:lvl2pPr>
            <a:lvl3pPr marL="344488" indent="0">
              <a:buNone/>
              <a:defRPr/>
            </a:lvl3pPr>
            <a:lvl4pPr marL="687387" indent="0">
              <a:buNone/>
              <a:defRPr/>
            </a:lvl4pPr>
            <a:lvl5pPr marL="1031875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8243680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/>
          <p:cNvSpPr txBox="1">
            <a:spLocks/>
          </p:cNvSpPr>
          <p:nvPr/>
        </p:nvSpPr>
        <p:spPr>
          <a:xfrm>
            <a:off x="60325" y="7938"/>
            <a:ext cx="457200" cy="457200"/>
          </a:xfrm>
          <a:prstGeom prst="rect">
            <a:avLst/>
          </a:prstGeom>
        </p:spPr>
        <p:txBody>
          <a:bodyPr wrap="none" lIns="45720" tIns="0" rIns="4572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66C91894-6E43-4CE6-BA3C-83534D75C0DD}" type="slidenum">
              <a:rPr lang="en-US" altLang="en-US" sz="1000">
                <a:solidFill>
                  <a:srgbClr val="7F7F7F"/>
                </a:solidFill>
                <a:latin typeface="Arial" panose="020B0604020202020204" pitchFamily="34" charset="0"/>
              </a:rPr>
              <a:pPr algn="ctr" eaLnBrk="1" hangingPunct="1"/>
              <a:t>‹#›</a:t>
            </a:fld>
            <a:endParaRPr lang="en-US" altLang="en-US" sz="1000" dirty="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908685"/>
            <a:ext cx="3779838" cy="375904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3132712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908685"/>
            <a:ext cx="7707862" cy="18166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27" y="2841313"/>
            <a:ext cx="7707313" cy="18166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80987295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908686"/>
            <a:ext cx="3779838" cy="18230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2837497"/>
            <a:ext cx="3779838" cy="183023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32544034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27" y="908686"/>
            <a:ext cx="3787775" cy="18230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77" y="2840613"/>
            <a:ext cx="3781425" cy="18271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908686"/>
            <a:ext cx="3779838" cy="18230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2840613"/>
            <a:ext cx="3779838" cy="18271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22795148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SUSig_Whit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350" y="4811713"/>
            <a:ext cx="2046288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7" name="Picture 14" title="Stanford Universit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4883150"/>
            <a:ext cx="15462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00555"/>
            <a:ext cx="8229600" cy="61847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603375" y="3599022"/>
            <a:ext cx="6059488" cy="20574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2419028"/>
            <a:ext cx="8229600" cy="461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100" cap="small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1685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"/>
          <p:cNvSpPr>
            <a:spLocks noGrp="1"/>
          </p:cNvSpPr>
          <p:nvPr>
            <p:ph type="title"/>
          </p:nvPr>
        </p:nvSpPr>
        <p:spPr bwMode="auto">
          <a:xfrm>
            <a:off x="949325" y="358775"/>
            <a:ext cx="77073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49325" y="903288"/>
            <a:ext cx="7707313" cy="376396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538" y="4811713"/>
            <a:ext cx="846137" cy="27146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fld id="{E9D76CFC-87D3-42CE-8441-1DFBDD95F0E8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5149850"/>
          </a:xfrm>
          <a:prstGeom prst="rect">
            <a:avLst/>
          </a:prstGeom>
          <a:solidFill>
            <a:srgbClr val="8C1515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pic>
        <p:nvPicPr>
          <p:cNvPr id="1030" name="Picture 10" title="Stanford University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525" y="4856163"/>
            <a:ext cx="15462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85" r:id="rId2"/>
    <p:sldLayoutId id="2147484086" r:id="rId3"/>
    <p:sldLayoutId id="2147484087" r:id="rId4"/>
    <p:sldLayoutId id="2147484088" r:id="rId5"/>
    <p:sldLayoutId id="2147484089" r:id="rId6"/>
    <p:sldLayoutId id="2147484090" r:id="rId7"/>
    <p:sldLayoutId id="2147484091" r:id="rId8"/>
  </p:sldLayoutIdLst>
  <p:transition spd="slow">
    <p:fade/>
  </p:transition>
  <p:hf hdr="0" ftr="0" dt="0"/>
  <p:txStyles>
    <p:titleStyle>
      <a:lvl1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Arial"/>
          <a:ea typeface="MS PGothic" panose="020B0600070205080204" pitchFamily="34" charset="-128"/>
          <a:cs typeface="ＭＳ Ｐゴシック" charset="0"/>
        </a:defRPr>
      </a:lvl1pPr>
      <a:lvl2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defRPr kern="1200" spc="20">
          <a:solidFill>
            <a:schemeClr val="tx1"/>
          </a:solidFill>
          <a:latin typeface="Arial"/>
          <a:ea typeface="MS PGothic" panose="020B0600070205080204" pitchFamily="34" charset="-128"/>
          <a:cs typeface="ＭＳ Ｐゴシック" charset="0"/>
        </a:defRPr>
      </a:lvl1pPr>
      <a:lvl2pPr marL="288925" indent="-2889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2pPr>
      <a:lvl3pPr marL="569913" indent="-2254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charset="0"/>
        <a:buChar char="›"/>
        <a:defRPr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3pPr>
      <a:lvl4pPr marL="914400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•"/>
        <a:defRPr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4pPr>
      <a:lvl5pPr marL="1258888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Source Sans Pro" charset="0"/>
        <a:buChar char="–"/>
        <a:defRPr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2"/>
          <p:cNvSpPr>
            <a:spLocks noGrp="1"/>
          </p:cNvSpPr>
          <p:nvPr>
            <p:ph type="title"/>
          </p:nvPr>
        </p:nvSpPr>
        <p:spPr bwMode="auto">
          <a:xfrm>
            <a:off x="949325" y="358775"/>
            <a:ext cx="77073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49325" y="903288"/>
            <a:ext cx="7707313" cy="376396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538" y="4811713"/>
            <a:ext cx="846137" cy="27146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fld id="{C1B5176E-B7B6-4E8F-A30A-8575FBBCF8B4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-11113" y="0"/>
            <a:ext cx="9155113" cy="342900"/>
          </a:xfrm>
          <a:prstGeom prst="rect">
            <a:avLst/>
          </a:prstGeom>
          <a:solidFill>
            <a:schemeClr val="bg2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8C1515"/>
              </a:solidFill>
              <a:latin typeface="Arial"/>
            </a:endParaRPr>
          </a:p>
        </p:txBody>
      </p:sp>
      <p:pic>
        <p:nvPicPr>
          <p:cNvPr id="5126" name="Picture 10" title="Stanford University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525" y="4856163"/>
            <a:ext cx="15462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92" r:id="rId1"/>
    <p:sldLayoutId id="2147484093" r:id="rId2"/>
    <p:sldLayoutId id="2147484094" r:id="rId3"/>
    <p:sldLayoutId id="2147484095" r:id="rId4"/>
    <p:sldLayoutId id="2147484096" r:id="rId5"/>
    <p:sldLayoutId id="2147484097" r:id="rId6"/>
    <p:sldLayoutId id="2147484098" r:id="rId7"/>
  </p:sldLayoutIdLst>
  <p:transition spd="slow">
    <p:fade/>
  </p:transition>
  <p:hf hdr="0" ftr="0" dt="0"/>
  <p:txStyles>
    <p:titleStyle>
      <a:lvl1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Arial"/>
          <a:ea typeface="MS PGothic" panose="020B0600070205080204" pitchFamily="34" charset="-128"/>
          <a:cs typeface="ＭＳ Ｐゴシック" charset="0"/>
        </a:defRPr>
      </a:lvl1pPr>
      <a:lvl2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9144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3716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8288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sz="1600" kern="1200" cap="small" spc="20">
          <a:solidFill>
            <a:schemeClr val="tx1"/>
          </a:solidFill>
          <a:latin typeface="Arial"/>
          <a:ea typeface="MS PGothic" panose="020B0600070205080204" pitchFamily="34" charset="-128"/>
          <a:cs typeface="ＭＳ Ｐゴシック" charset="0"/>
        </a:defRPr>
      </a:lvl1pPr>
      <a:lvl2pPr marL="288925" indent="-288925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2pPr>
      <a:lvl3pPr marL="569913" indent="-225425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charset="0"/>
        <a:buChar char="›"/>
        <a:defRPr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3pPr>
      <a:lvl4pPr marL="914400" indent="-227013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•"/>
        <a:defRPr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4pPr>
      <a:lvl5pPr marL="1258888" indent="-227013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Source Sans Pro" charset="0"/>
        <a:buChar char="–"/>
        <a:defRPr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"/>
          <p:cNvSpPr>
            <a:spLocks noGrp="1"/>
          </p:cNvSpPr>
          <p:nvPr>
            <p:ph type="title"/>
          </p:nvPr>
        </p:nvSpPr>
        <p:spPr bwMode="auto">
          <a:xfrm>
            <a:off x="949328" y="359572"/>
            <a:ext cx="7707313" cy="488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49328" y="903688"/>
            <a:ext cx="7707313" cy="376356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541" y="4811319"/>
            <a:ext cx="846137" cy="27265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563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fld id="{D253D4AA-CB94-40D7-9DB2-A2659751E18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3"/>
            <a:ext cx="457200" cy="5150644"/>
          </a:xfrm>
          <a:prstGeom prst="rect">
            <a:avLst/>
          </a:prstGeom>
          <a:solidFill>
            <a:srgbClr val="8C1515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13" dirty="0">
              <a:latin typeface="Arial"/>
            </a:endParaRPr>
          </a:p>
        </p:txBody>
      </p:sp>
      <p:pic>
        <p:nvPicPr>
          <p:cNvPr id="1030" name="Picture 10" title="Stanford University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891" y="4856563"/>
            <a:ext cx="1817687" cy="167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358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13" r:id="rId2"/>
    <p:sldLayoutId id="2147484114" r:id="rId3"/>
    <p:sldLayoutId id="2147484115" r:id="rId4"/>
    <p:sldLayoutId id="2147484116" r:id="rId5"/>
    <p:sldLayoutId id="2147484117" r:id="rId6"/>
    <p:sldLayoutId id="2147484118" r:id="rId7"/>
  </p:sldLayoutIdLst>
  <p:transition spd="slow">
    <p:fade/>
  </p:transition>
  <p:hf sldNum="0" hdr="0" ftr="0" dt="0"/>
  <p:txStyles>
    <p:titleStyle>
      <a:lvl1pPr algn="l" defTabSz="257175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350" kern="1200">
          <a:solidFill>
            <a:schemeClr val="bg2"/>
          </a:solidFill>
          <a:latin typeface="Arial"/>
          <a:ea typeface="MS PGothic" panose="020B0600070205080204" pitchFamily="34" charset="-128"/>
          <a:cs typeface="ＭＳ Ｐゴシック" charset="0"/>
        </a:defRPr>
      </a:lvl1pPr>
      <a:lvl2pPr algn="l" defTabSz="257175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35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l" defTabSz="257175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35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l" defTabSz="257175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35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l" defTabSz="257175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35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257175" algn="l" defTabSz="257175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35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514350" algn="l" defTabSz="257175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35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771525" algn="l" defTabSz="257175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35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028700" algn="l" defTabSz="257175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35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192881" indent="-192881" algn="l" defTabSz="257175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defRPr kern="1200" spc="11">
          <a:solidFill>
            <a:schemeClr val="tx1"/>
          </a:solidFill>
          <a:latin typeface="Arial"/>
          <a:ea typeface="MS PGothic" panose="020B0600070205080204" pitchFamily="34" charset="-128"/>
          <a:cs typeface="ＭＳ Ｐゴシック" charset="0"/>
        </a:defRPr>
      </a:lvl1pPr>
      <a:lvl2pPr marL="162521" indent="-162521" algn="l" defTabSz="257175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2pPr>
      <a:lvl3pPr marL="320576" indent="-126802" algn="l" defTabSz="257175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charset="0"/>
        <a:buChar char="›"/>
        <a:defRPr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3pPr>
      <a:lvl4pPr marL="514350" indent="-127695" algn="l" defTabSz="257175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•"/>
        <a:defRPr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4pPr>
      <a:lvl5pPr marL="708125" indent="-127695" algn="l" defTabSz="257175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Source Sans Pro" charset="0"/>
        <a:buChar char="–"/>
        <a:defRPr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5pPr>
      <a:lvl6pPr marL="1414463" indent="-128588" algn="l" defTabSz="257175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257175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257175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257175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E96BA4-36F7-471C-8D6B-C9BF61F0EB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Power Domain Based Design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50170DA-72B8-4F86-A565-CA278E211C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Low Power Design</a:t>
            </a:r>
          </a:p>
        </p:txBody>
      </p:sp>
    </p:spTree>
    <p:extLst>
      <p:ext uri="{BB962C8B-B14F-4D97-AF65-F5344CB8AC3E}">
        <p14:creationId xmlns:p14="http://schemas.microsoft.com/office/powerpoint/2010/main" val="1173691944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832" y="-22479"/>
            <a:ext cx="7707862" cy="488024"/>
          </a:xfrm>
        </p:spPr>
        <p:txBody>
          <a:bodyPr/>
          <a:lstStyle/>
          <a:p>
            <a:r>
              <a:rPr lang="en-US" dirty="0"/>
              <a:t>CGRA Flow – Power Domain Aware</a:t>
            </a:r>
          </a:p>
        </p:txBody>
      </p:sp>
      <p:sp>
        <p:nvSpPr>
          <p:cNvPr id="4" name="Rectangle 3"/>
          <p:cNvSpPr/>
          <p:nvPr/>
        </p:nvSpPr>
        <p:spPr>
          <a:xfrm>
            <a:off x="1037230" y="465545"/>
            <a:ext cx="7253464" cy="433846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964D2D-F233-468A-AADF-3E17B8FA1C39}"/>
              </a:ext>
            </a:extLst>
          </p:cNvPr>
          <p:cNvPicPr/>
          <p:nvPr/>
        </p:nvPicPr>
        <p:blipFill rotWithShape="1">
          <a:blip r:embed="rId3"/>
          <a:srcRect b="2828"/>
          <a:stretch/>
        </p:blipFill>
        <p:spPr>
          <a:xfrm>
            <a:off x="1262062" y="804863"/>
            <a:ext cx="6844708" cy="38730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DD3648-585F-4372-85EC-98C7CF81FDF4}"/>
              </a:ext>
            </a:extLst>
          </p:cNvPr>
          <p:cNvSpPr txBox="1"/>
          <p:nvPr/>
        </p:nvSpPr>
        <p:spPr>
          <a:xfrm>
            <a:off x="2756263" y="2387084"/>
            <a:ext cx="235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BB3482-FF34-4FE8-89DB-2787FBF6292B}"/>
              </a:ext>
            </a:extLst>
          </p:cNvPr>
          <p:cNvSpPr txBox="1"/>
          <p:nvPr/>
        </p:nvSpPr>
        <p:spPr>
          <a:xfrm>
            <a:off x="7846036" y="2171181"/>
            <a:ext cx="235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677007791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0A718-EBC3-4C8D-90D6-B2D203E54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406" y="231761"/>
            <a:ext cx="7707862" cy="488024"/>
          </a:xfrm>
        </p:spPr>
        <p:txBody>
          <a:bodyPr/>
          <a:lstStyle/>
          <a:p>
            <a:r>
              <a:rPr lang="en-US" dirty="0"/>
              <a:t>CGRA Flow – Power Domain Aware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24C8E-614B-46A0-84E3-E8EE035B140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Power domain information will be needed at two levels: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For CGRA hardware itself, so it knows which part of the chip is in which domain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Give power domain partitioning information to </a:t>
            </a:r>
            <a:r>
              <a:rPr lang="en-US" dirty="0" err="1"/>
              <a:t>CoreIR</a:t>
            </a:r>
            <a:r>
              <a:rPr lang="en-US" dirty="0"/>
              <a:t> so it can map the applications to the appropriate power domain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757321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A2FE8-7396-473D-926F-0F07868A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Domain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5B9E1-2EDA-4020-A7FF-4C08825415B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55677" y="908685"/>
            <a:ext cx="4646541" cy="3759042"/>
          </a:xfrm>
        </p:spPr>
        <p:txBody>
          <a:bodyPr>
            <a:normAutofit fontScale="77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 power domains</a:t>
            </a:r>
          </a:p>
          <a:p>
            <a:pPr marL="512763" lvl="2" indent="-285750">
              <a:buFont typeface="Arial" panose="020B0604020202020204" pitchFamily="34" charset="0"/>
              <a:buChar char="•"/>
            </a:pPr>
            <a:r>
              <a:rPr lang="en-US" dirty="0"/>
              <a:t>AON &amp; SD</a:t>
            </a:r>
          </a:p>
          <a:p>
            <a:pPr marL="512763" lvl="2" indent="-285750">
              <a:buFont typeface="Arial" panose="020B0604020202020204" pitchFamily="34" charset="0"/>
              <a:buChar char="•"/>
            </a:pPr>
            <a:r>
              <a:rPr lang="en-US" dirty="0"/>
              <a:t>Both operating on same voltage</a:t>
            </a:r>
          </a:p>
          <a:p>
            <a:pPr marL="512763" lvl="2" indent="-285750">
              <a:buFont typeface="Arial" panose="020B0604020202020204" pitchFamily="34" charset="0"/>
              <a:buChar char="•"/>
            </a:pPr>
            <a:r>
              <a:rPr lang="en-US" dirty="0"/>
              <a:t>Column based domains – in alignment with column based handling for other global signals</a:t>
            </a:r>
          </a:p>
          <a:p>
            <a:pPr marL="227013" lvl="2" indent="0">
              <a:buNone/>
            </a:pPr>
            <a:endParaRPr lang="en-US" dirty="0"/>
          </a:p>
          <a:p>
            <a:pPr marL="512763" lvl="2" indent="-285750">
              <a:buFont typeface="Arial" panose="020B0604020202020204" pitchFamily="34" charset="0"/>
              <a:buChar char="•"/>
            </a:pPr>
            <a:r>
              <a:rPr lang="en-US" spc="20" dirty="0">
                <a:solidFill>
                  <a:schemeClr val="tx1"/>
                </a:solidFill>
              </a:rPr>
              <a:t>Generator Example:</a:t>
            </a:r>
          </a:p>
          <a:p>
            <a:pPr marL="857250" lvl="3" indent="-285750"/>
            <a:r>
              <a:rPr lang="en-US" spc="20" dirty="0">
                <a:solidFill>
                  <a:schemeClr val="tx1"/>
                </a:solidFill>
              </a:rPr>
              <a:t>PD1: column1: column{N/2}</a:t>
            </a:r>
          </a:p>
          <a:p>
            <a:pPr marL="857250" lvl="3" indent="-285750"/>
            <a:r>
              <a:rPr lang="en-US" spc="20" dirty="0">
                <a:solidFill>
                  <a:schemeClr val="tx1"/>
                </a:solidFill>
              </a:rPr>
              <a:t>PD2: column{N/2+1}:column</a:t>
            </a:r>
          </a:p>
          <a:p>
            <a:pPr marL="571500" lvl="3" indent="0">
              <a:buNone/>
            </a:pPr>
            <a:endParaRPr lang="en-US" spc="20" dirty="0">
              <a:solidFill>
                <a:schemeClr val="tx1"/>
              </a:solidFill>
            </a:endParaRPr>
          </a:p>
          <a:p>
            <a:pPr marL="512763" lvl="2" indent="-285750">
              <a:buFont typeface="Arial" panose="020B0604020202020204" pitchFamily="34" charset="0"/>
              <a:buChar char="•"/>
            </a:pPr>
            <a:r>
              <a:rPr lang="en-US" spc="20" dirty="0">
                <a:solidFill>
                  <a:schemeClr val="tx1"/>
                </a:solidFill>
              </a:rPr>
              <a:t>Generate UPF file from the generator</a:t>
            </a:r>
          </a:p>
          <a:p>
            <a:pPr marL="227013" lvl="2" indent="0">
              <a:buNone/>
            </a:pPr>
            <a:endParaRPr lang="en-US" dirty="0"/>
          </a:p>
          <a:p>
            <a:pPr marL="512763" lvl="2" indent="-285750">
              <a:buFont typeface="Arial" panose="020B0604020202020204" pitchFamily="34" charset="0"/>
              <a:buChar char="•"/>
            </a:pPr>
            <a:r>
              <a:rPr lang="en-US" spc="20" dirty="0">
                <a:solidFill>
                  <a:schemeClr val="tx1"/>
                </a:solidFill>
              </a:rPr>
              <a:t>Use physical design generator flow to determine the power switch insertion</a:t>
            </a:r>
          </a:p>
          <a:p>
            <a:pPr marL="857250" lvl="3" indent="-285750"/>
            <a:r>
              <a:rPr lang="en-US" spc="20" dirty="0">
                <a:solidFill>
                  <a:schemeClr val="tx1"/>
                </a:solidFill>
              </a:rPr>
              <a:t>How many switches to add – </a:t>
            </a:r>
            <a:r>
              <a:rPr lang="en-US" spc="20" dirty="0" err="1">
                <a:solidFill>
                  <a:schemeClr val="tx1"/>
                </a:solidFill>
              </a:rPr>
              <a:t>redhawk</a:t>
            </a:r>
            <a:r>
              <a:rPr lang="en-US" spc="20" dirty="0">
                <a:solidFill>
                  <a:schemeClr val="tx1"/>
                </a:solidFill>
              </a:rPr>
              <a:t> analysis</a:t>
            </a:r>
          </a:p>
          <a:p>
            <a:pPr marL="857250" lvl="3" indent="-285750"/>
            <a:r>
              <a:rPr lang="en-US" spc="20" dirty="0">
                <a:solidFill>
                  <a:schemeClr val="tx1"/>
                </a:solidFill>
              </a:rPr>
              <a:t>Daisy chain or HFN</a:t>
            </a:r>
          </a:p>
          <a:p>
            <a:pPr marL="857250" lvl="3" indent="-285750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A6DFFC-63FF-4755-BF1E-C48F57826596}"/>
              </a:ext>
            </a:extLst>
          </p:cNvPr>
          <p:cNvSpPr/>
          <p:nvPr/>
        </p:nvSpPr>
        <p:spPr>
          <a:xfrm>
            <a:off x="6015820" y="1140104"/>
            <a:ext cx="2412491" cy="227965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211782-2326-4668-BEDC-A345595AFCFD}"/>
              </a:ext>
            </a:extLst>
          </p:cNvPr>
          <p:cNvSpPr/>
          <p:nvPr/>
        </p:nvSpPr>
        <p:spPr>
          <a:xfrm>
            <a:off x="6150777" y="1244085"/>
            <a:ext cx="414867" cy="38404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3477DB-9AF7-42D7-A2D7-7BA9A05F884D}"/>
              </a:ext>
            </a:extLst>
          </p:cNvPr>
          <p:cNvSpPr/>
          <p:nvPr/>
        </p:nvSpPr>
        <p:spPr>
          <a:xfrm>
            <a:off x="6150776" y="1803811"/>
            <a:ext cx="414867" cy="38404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55380A-7991-4E15-BAA0-84F67673898D}"/>
              </a:ext>
            </a:extLst>
          </p:cNvPr>
          <p:cNvSpPr/>
          <p:nvPr/>
        </p:nvSpPr>
        <p:spPr>
          <a:xfrm>
            <a:off x="6150777" y="2377891"/>
            <a:ext cx="414867" cy="38404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774999-D5F1-426A-9D79-B0E6F9EF4ED8}"/>
              </a:ext>
            </a:extLst>
          </p:cNvPr>
          <p:cNvSpPr/>
          <p:nvPr/>
        </p:nvSpPr>
        <p:spPr>
          <a:xfrm>
            <a:off x="6150777" y="2912046"/>
            <a:ext cx="414867" cy="38404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BADC34-7B4A-479C-A2C4-0E0A204234BE}"/>
              </a:ext>
            </a:extLst>
          </p:cNvPr>
          <p:cNvSpPr/>
          <p:nvPr/>
        </p:nvSpPr>
        <p:spPr>
          <a:xfrm>
            <a:off x="6693700" y="1244085"/>
            <a:ext cx="414867" cy="38404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E2BB22-23F3-4D85-9722-003C63AF9764}"/>
              </a:ext>
            </a:extLst>
          </p:cNvPr>
          <p:cNvSpPr/>
          <p:nvPr/>
        </p:nvSpPr>
        <p:spPr>
          <a:xfrm>
            <a:off x="6693699" y="1803811"/>
            <a:ext cx="414867" cy="38404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8489D6-6717-44CA-9AE8-91754FCB67AB}"/>
              </a:ext>
            </a:extLst>
          </p:cNvPr>
          <p:cNvSpPr/>
          <p:nvPr/>
        </p:nvSpPr>
        <p:spPr>
          <a:xfrm>
            <a:off x="6693700" y="2377891"/>
            <a:ext cx="414867" cy="38404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8E5BCE-C60E-4A04-BC54-911F2ECA163F}"/>
              </a:ext>
            </a:extLst>
          </p:cNvPr>
          <p:cNvSpPr/>
          <p:nvPr/>
        </p:nvSpPr>
        <p:spPr>
          <a:xfrm>
            <a:off x="6693700" y="2912046"/>
            <a:ext cx="414867" cy="38404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37C757-E37F-4C00-820E-EFC2FCFE45D1}"/>
              </a:ext>
            </a:extLst>
          </p:cNvPr>
          <p:cNvSpPr/>
          <p:nvPr/>
        </p:nvSpPr>
        <p:spPr>
          <a:xfrm>
            <a:off x="7236622" y="1244085"/>
            <a:ext cx="414867" cy="38404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F16FCE-5780-48A9-AF37-268D8DB78822}"/>
              </a:ext>
            </a:extLst>
          </p:cNvPr>
          <p:cNvSpPr/>
          <p:nvPr/>
        </p:nvSpPr>
        <p:spPr>
          <a:xfrm>
            <a:off x="7236621" y="1803811"/>
            <a:ext cx="414867" cy="38404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1B83D8-12E9-4BA1-BD32-092229AE0C9F}"/>
              </a:ext>
            </a:extLst>
          </p:cNvPr>
          <p:cNvSpPr/>
          <p:nvPr/>
        </p:nvSpPr>
        <p:spPr>
          <a:xfrm>
            <a:off x="7236622" y="2377891"/>
            <a:ext cx="414867" cy="38404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9FDF8E-1C2E-4417-8518-70E4B9C0C540}"/>
              </a:ext>
            </a:extLst>
          </p:cNvPr>
          <p:cNvSpPr/>
          <p:nvPr/>
        </p:nvSpPr>
        <p:spPr>
          <a:xfrm>
            <a:off x="7236622" y="2912046"/>
            <a:ext cx="414867" cy="38404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F11E80-597B-4696-AB6F-56F0428D3A37}"/>
              </a:ext>
            </a:extLst>
          </p:cNvPr>
          <p:cNvSpPr/>
          <p:nvPr/>
        </p:nvSpPr>
        <p:spPr>
          <a:xfrm>
            <a:off x="7803888" y="1244085"/>
            <a:ext cx="414867" cy="38404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1AE4D05-544E-4ED5-8EB8-8FC1A784DB67}"/>
              </a:ext>
            </a:extLst>
          </p:cNvPr>
          <p:cNvSpPr/>
          <p:nvPr/>
        </p:nvSpPr>
        <p:spPr>
          <a:xfrm>
            <a:off x="7803887" y="1803811"/>
            <a:ext cx="414867" cy="38404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73A9790-A3FE-4F58-81FF-A13F18C46295}"/>
              </a:ext>
            </a:extLst>
          </p:cNvPr>
          <p:cNvSpPr/>
          <p:nvPr/>
        </p:nvSpPr>
        <p:spPr>
          <a:xfrm>
            <a:off x="7803888" y="2377891"/>
            <a:ext cx="414867" cy="38404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8677F1-8E0A-47F4-9A18-108B76FB855B}"/>
              </a:ext>
            </a:extLst>
          </p:cNvPr>
          <p:cNvSpPr/>
          <p:nvPr/>
        </p:nvSpPr>
        <p:spPr>
          <a:xfrm>
            <a:off x="7803888" y="2912046"/>
            <a:ext cx="414867" cy="38404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5817D2D-D525-4896-9B55-47928C597C25}"/>
              </a:ext>
            </a:extLst>
          </p:cNvPr>
          <p:cNvSpPr/>
          <p:nvPr/>
        </p:nvSpPr>
        <p:spPr>
          <a:xfrm>
            <a:off x="5816600" y="908685"/>
            <a:ext cx="1354667" cy="270658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3631CE5-2F3D-42A6-B182-407476EA2924}"/>
              </a:ext>
            </a:extLst>
          </p:cNvPr>
          <p:cNvSpPr/>
          <p:nvPr/>
        </p:nvSpPr>
        <p:spPr>
          <a:xfrm>
            <a:off x="7208600" y="908685"/>
            <a:ext cx="1354667" cy="270658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3D5918-B3AD-4816-B9C2-AF9316E7ADE4}"/>
              </a:ext>
            </a:extLst>
          </p:cNvPr>
          <p:cNvSpPr txBox="1"/>
          <p:nvPr/>
        </p:nvSpPr>
        <p:spPr>
          <a:xfrm>
            <a:off x="6248889" y="614844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PD1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875FDB-8813-41EC-8E21-BF8CF6283339}"/>
              </a:ext>
            </a:extLst>
          </p:cNvPr>
          <p:cNvSpPr txBox="1"/>
          <p:nvPr/>
        </p:nvSpPr>
        <p:spPr>
          <a:xfrm>
            <a:off x="7573959" y="606138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PD2</a:t>
            </a:r>
          </a:p>
        </p:txBody>
      </p:sp>
    </p:spTree>
    <p:extLst>
      <p:ext uri="{BB962C8B-B14F-4D97-AF65-F5344CB8AC3E}">
        <p14:creationId xmlns:p14="http://schemas.microsoft.com/office/powerpoint/2010/main" val="3752742124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1D733-0E4D-4EAE-ABA7-973F2A44E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UPF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C3C5E-E68E-4388-8E9D-2A41F86A11D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2800" b="1" dirty="0"/>
              <a:t>######## Create Power Domains ###########</a:t>
            </a:r>
            <a:endParaRPr lang="en-US" sz="2800" dirty="0"/>
          </a:p>
          <a:p>
            <a:r>
              <a:rPr lang="en-US" sz="2800" dirty="0"/>
              <a:t>create_power_domain TOP</a:t>
            </a:r>
            <a:br>
              <a:rPr lang="en-US" sz="2800" dirty="0"/>
            </a:br>
            <a:r>
              <a:rPr lang="en-US" sz="2800" dirty="0"/>
              <a:t>create_power_domain AON -elements {COL1, COL2}</a:t>
            </a:r>
            <a:br>
              <a:rPr lang="en-US" sz="2800" dirty="0"/>
            </a:br>
            <a:r>
              <a:rPr lang="en-US" sz="2800" dirty="0"/>
              <a:t>create_power_domain SD –elements {COL3, COL4}</a:t>
            </a:r>
          </a:p>
          <a:p>
            <a:r>
              <a:rPr lang="en-US" sz="2800" b="1" dirty="0"/>
              <a:t>## Toplevel Connections ######</a:t>
            </a:r>
            <a:endParaRPr lang="en-US" sz="2800" dirty="0"/>
          </a:p>
          <a:p>
            <a:r>
              <a:rPr lang="en-US" sz="2800" dirty="0"/>
              <a:t># VDD_HIGH (0.7V)</a:t>
            </a:r>
            <a:br>
              <a:rPr lang="en-US" sz="2800" dirty="0"/>
            </a:br>
            <a:r>
              <a:rPr lang="en-US" sz="2800" dirty="0"/>
              <a:t>create_supply_port VDD_HIGH</a:t>
            </a:r>
            <a:br>
              <a:rPr lang="en-US" sz="2800" dirty="0"/>
            </a:br>
            <a:r>
              <a:rPr lang="en-US" sz="2800" dirty="0"/>
              <a:t>create_supply_net VDD_HIGH -domain TOP</a:t>
            </a:r>
            <a:br>
              <a:rPr lang="en-US" sz="2800" dirty="0"/>
            </a:br>
            <a:r>
              <a:rPr lang="en-US" sz="2800" dirty="0"/>
              <a:t>create_supply_net VDD_HIGH -domain AON -reuse</a:t>
            </a:r>
            <a:br>
              <a:rPr lang="en-US" sz="2800" dirty="0"/>
            </a:br>
            <a:r>
              <a:rPr lang="en-US" sz="2800" dirty="0"/>
              <a:t>create_supply_net VDD_HIGH -domain SD -reuse</a:t>
            </a:r>
            <a:br>
              <a:rPr lang="en-US" sz="2800" dirty="0"/>
            </a:br>
            <a:r>
              <a:rPr lang="en-US" sz="2800" dirty="0"/>
              <a:t>connect_supply_net VDD_HIGH -ports VDD_HIGH</a:t>
            </a:r>
          </a:p>
          <a:p>
            <a:r>
              <a:rPr lang="en-US" sz="2800" dirty="0"/>
              <a:t># VSS (0.0V)</a:t>
            </a:r>
            <a:br>
              <a:rPr lang="en-US" sz="2800" dirty="0"/>
            </a:br>
            <a:r>
              <a:rPr lang="en-US" sz="2800" dirty="0"/>
              <a:t>create_supply_port VSS</a:t>
            </a:r>
            <a:br>
              <a:rPr lang="en-US" sz="2800" dirty="0"/>
            </a:br>
            <a:r>
              <a:rPr lang="en-US" sz="2800" dirty="0"/>
              <a:t>create_supply_net VSS -domain TOP</a:t>
            </a:r>
            <a:br>
              <a:rPr lang="en-US" sz="2800" dirty="0"/>
            </a:br>
            <a:r>
              <a:rPr lang="en-US" sz="2800" dirty="0"/>
              <a:t>create_supply_net VSS -domain AON -reuse</a:t>
            </a:r>
            <a:br>
              <a:rPr lang="en-US" sz="2800" dirty="0"/>
            </a:br>
            <a:r>
              <a:rPr lang="en-US" sz="2800" dirty="0"/>
              <a:t>create_supply_net VSS -domain SD -reuse</a:t>
            </a:r>
            <a:br>
              <a:rPr lang="en-US" sz="2800" dirty="0"/>
            </a:br>
            <a:r>
              <a:rPr lang="en-US" sz="2800" dirty="0"/>
              <a:t>connect_supply_net VSS -ports VSS</a:t>
            </a:r>
          </a:p>
          <a:p>
            <a:r>
              <a:rPr lang="en-US" sz="2800" b="1" dirty="0"/>
              <a:t>### SD DOMAIN Power Connections ##########</a:t>
            </a:r>
            <a:endParaRPr lang="en-US" sz="2800" dirty="0"/>
          </a:p>
          <a:p>
            <a:r>
              <a:rPr lang="en-US" sz="2800" dirty="0"/>
              <a:t>create_supply_net VDD_HIGH_SD_VIRTUAL -domain SD</a:t>
            </a:r>
          </a:p>
          <a:p>
            <a:r>
              <a:rPr lang="en-US" sz="2800" b="1" dirty="0"/>
              <a:t>### Establish Connections ################</a:t>
            </a:r>
            <a:endParaRPr lang="en-US" sz="2800" dirty="0"/>
          </a:p>
          <a:p>
            <a:r>
              <a:rPr lang="en-US" sz="2800" dirty="0"/>
              <a:t>set_domain_supply_net TOP -primary_power_net VDD_HIGH -primary_ground_net VSS</a:t>
            </a:r>
            <a:br>
              <a:rPr lang="en-US" sz="2800" dirty="0"/>
            </a:br>
            <a:r>
              <a:rPr lang="en-US" sz="2800" dirty="0"/>
              <a:t>set_domain_supply_net AON -primary_power_net VDD_HIGH -primary_ground_net VSS</a:t>
            </a:r>
            <a:br>
              <a:rPr lang="en-US" sz="2800" dirty="0"/>
            </a:br>
            <a:r>
              <a:rPr lang="en-US" sz="2800" dirty="0"/>
              <a:t>set_domain_supply_net SD -primary_power_net VDD_HIGH_SD_VIRTUAL -primary_ground_net VSS</a:t>
            </a:r>
          </a:p>
          <a:p>
            <a:r>
              <a:rPr lang="en-US" sz="2800" b="1" dirty="0"/>
              <a:t>########## Create Shut-Down Logic for SD #######</a:t>
            </a:r>
            <a:endParaRPr lang="en-US" sz="2800" dirty="0"/>
          </a:p>
          <a:p>
            <a:r>
              <a:rPr lang="en-US" sz="2800" dirty="0"/>
              <a:t>create_power_switch SD_sw -domain SD -input_supply_port {in VDD_HIGH} -output_supply_port {out VDD_HIGH_SD_VIRTUAL} -control_port {SD_sd power_controller/SD_sd} -on_state {??}}</a:t>
            </a:r>
          </a:p>
          <a:p>
            <a:r>
              <a:rPr lang="en-US" sz="2800" b="1" dirty="0"/>
              <a:t>######### Isolation cell Settings for SD #########</a:t>
            </a:r>
          </a:p>
          <a:p>
            <a:r>
              <a:rPr lang="en-US" sz="2800" dirty="0"/>
              <a:t>set_isolation SD_iso_in -domain SD -isolation_power_net VDD_HIGH -isolation_ground_net VSS -clamp_value 1 -applies_to inputs</a:t>
            </a:r>
          </a:p>
          <a:p>
            <a:r>
              <a:rPr lang="en-US" sz="2800" dirty="0"/>
              <a:t>               set_isolation_control SD_iso_in -domain SD -isolation_signal power_controller/SD_iso -isolation_sense high -location parent</a:t>
            </a:r>
          </a:p>
          <a:p>
            <a:r>
              <a:rPr lang="en-US" sz="2800" dirty="0"/>
              <a:t>               set_isolation SD_iso_out -domain SD -isolation_power_net VDD_HIGH -isolation_ground_net VSS -applies_to outputs</a:t>
            </a:r>
            <a:br>
              <a:rPr lang="en-US" sz="2800" dirty="0"/>
            </a:br>
            <a:r>
              <a:rPr lang="en-US" sz="2800" dirty="0"/>
              <a:t>set_isolation_control SD_iso_out -domain SD -isolation_signal power_controller/SD_iso -location parent</a:t>
            </a:r>
          </a:p>
          <a:p>
            <a:r>
              <a:rPr lang="en-US" sz="2800" b="1" dirty="0"/>
              <a:t>### Create Power State Table ##################</a:t>
            </a:r>
            <a:endParaRPr lang="en-US" sz="2800" dirty="0"/>
          </a:p>
          <a:p>
            <a:r>
              <a:rPr lang="en-US" sz="2800" dirty="0"/>
              <a:t>add_port_state VDD_HIGH -state {HighVoltage 0.7}</a:t>
            </a:r>
            <a:br>
              <a:rPr lang="en-US" sz="2800" dirty="0"/>
            </a:br>
            <a:r>
              <a:rPr lang="en-US" sz="2800" dirty="0"/>
              <a:t>add_port_state SD_sw/out -state {HighVoltage 0.7} -state {SD_OFF off}</a:t>
            </a:r>
          </a:p>
          <a:p>
            <a:r>
              <a:rPr lang="en-US" sz="2800" dirty="0"/>
              <a:t>create_pst lvds_system_pst -supplies {VDD_HIGH VDD_HIGH_SD_VIRTUAL}</a:t>
            </a:r>
            <a:br>
              <a:rPr lang="en-US" sz="2800" dirty="0"/>
            </a:br>
            <a:r>
              <a:rPr lang="en-US" sz="2800" dirty="0"/>
              <a:t>add_pst_state RX_ON -pst lvds_system_pst -state { HighVoltage SD_OFF}</a:t>
            </a:r>
            <a:br>
              <a:rPr lang="en-US" sz="2800" dirty="0"/>
            </a:br>
            <a:r>
              <a:rPr lang="en-US" sz="2800" dirty="0"/>
              <a:t>add_pst_state ALL_ON -pst lvds_system_pst -state { HighVoltage HighVoltage}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60991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D4C3F-83C0-484B-9E10-525111A0F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Collaterals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9550D-BBB8-453C-A753-77B8E217603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Library: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Needs to be UPF Aware – Needs PG information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Power Collaterals: </a:t>
            </a:r>
          </a:p>
          <a:p>
            <a:pPr lvl="3"/>
            <a:r>
              <a:rPr lang="en-US" dirty="0"/>
              <a:t>Power switches (to shutdown domains)</a:t>
            </a:r>
          </a:p>
          <a:p>
            <a:pPr lvl="3"/>
            <a:r>
              <a:rPr lang="en-US" dirty="0"/>
              <a:t>Isolation cells (to isolate SD signals )</a:t>
            </a:r>
          </a:p>
          <a:p>
            <a:pPr lvl="3"/>
            <a:r>
              <a:rPr lang="en-US" dirty="0"/>
              <a:t>Level shifters (for </a:t>
            </a:r>
            <a:r>
              <a:rPr lang="en-US" dirty="0" err="1"/>
              <a:t>multivoltage</a:t>
            </a:r>
            <a:r>
              <a:rPr lang="en-US" dirty="0"/>
              <a:t> scenarios)</a:t>
            </a:r>
          </a:p>
          <a:p>
            <a:pPr marL="687387" lvl="3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682413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1A94D25-E0AE-4809-B734-F3EBC742D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Domains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C384F4-F45D-4DAF-A438-C6C1C98F2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047" y="847565"/>
            <a:ext cx="3353268" cy="23951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5B795A-4902-46EA-8B96-B6A5E2AF9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3892" y="2470339"/>
            <a:ext cx="2225548" cy="22255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480CD7-C7F7-4BD5-B68E-79083E4771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776" y="3200915"/>
            <a:ext cx="2834872" cy="1942585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99D50A4-7164-4B33-A52A-4FC1E26D04B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23892" y="695352"/>
            <a:ext cx="5227091" cy="1887940"/>
          </a:xfrm>
        </p:spPr>
        <p:txBody>
          <a:bodyPr>
            <a:normAutofit/>
          </a:bodyPr>
          <a:lstStyle/>
          <a:p>
            <a:r>
              <a:rPr lang="en-US" dirty="0"/>
              <a:t>Low Power Cells</a:t>
            </a:r>
          </a:p>
          <a:p>
            <a:pPr lvl="2"/>
            <a:r>
              <a:rPr lang="en-US" dirty="0"/>
              <a:t>Isolation Cells</a:t>
            </a:r>
          </a:p>
          <a:p>
            <a:pPr lvl="2"/>
            <a:r>
              <a:rPr lang="en-US" dirty="0"/>
              <a:t>Level shifters</a:t>
            </a:r>
          </a:p>
          <a:p>
            <a:pPr lvl="2"/>
            <a:r>
              <a:rPr lang="en-US" dirty="0"/>
              <a:t>Retention Cells</a:t>
            </a:r>
          </a:p>
          <a:p>
            <a:pPr lvl="2"/>
            <a:r>
              <a:rPr lang="en-US" dirty="0"/>
              <a:t>Power Switches</a:t>
            </a:r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endParaRPr lang="en-US" spc="20" dirty="0">
              <a:solidFill>
                <a:schemeClr val="tx1"/>
              </a:solidFill>
            </a:endParaRPr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582586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832" y="-22479"/>
            <a:ext cx="7707862" cy="488024"/>
          </a:xfrm>
        </p:spPr>
        <p:txBody>
          <a:bodyPr/>
          <a:lstStyle/>
          <a:p>
            <a:r>
              <a:rPr lang="en-US" dirty="0"/>
              <a:t>Low Power Design Flow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32815D-3D03-4265-97CC-00F016DA7EDE}"/>
              </a:ext>
            </a:extLst>
          </p:cNvPr>
          <p:cNvPicPr/>
          <p:nvPr/>
        </p:nvPicPr>
        <p:blipFill rotWithShape="1">
          <a:blip r:embed="rId3"/>
          <a:srcRect b="2382"/>
          <a:stretch/>
        </p:blipFill>
        <p:spPr>
          <a:xfrm>
            <a:off x="1995309" y="613817"/>
            <a:ext cx="5396803" cy="380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737240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4D3E1-D513-4E18-8C87-1DB6E29AD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979" y="180916"/>
            <a:ext cx="7707862" cy="488024"/>
          </a:xfrm>
        </p:spPr>
        <p:txBody>
          <a:bodyPr/>
          <a:lstStyle/>
          <a:p>
            <a:r>
              <a:rPr lang="en-US" dirty="0"/>
              <a:t>Low Power Design Flow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F8DDF7-547C-4ACF-8F30-C5C008E69AF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48371" y="966512"/>
            <a:ext cx="5305425" cy="399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694828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B40FC-7250-40B8-B3E1-0FBBD8C39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Intent File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DAEA0-9B99-4682-994A-F915E00D26B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1. Creation of all the power domains</a:t>
            </a:r>
          </a:p>
          <a:p>
            <a:pPr lvl="2"/>
            <a:r>
              <a:rPr lang="en-US" dirty="0"/>
              <a:t>List of instances in the power domain</a:t>
            </a:r>
          </a:p>
          <a:p>
            <a:pPr lvl="2"/>
            <a:r>
              <a:rPr lang="en-US" dirty="0"/>
              <a:t>Primary power and ground for each domain</a:t>
            </a:r>
          </a:p>
          <a:p>
            <a:pPr lvl="2"/>
            <a:r>
              <a:rPr lang="en-US" dirty="0"/>
              <a:t>Ports for each domain</a:t>
            </a:r>
          </a:p>
          <a:p>
            <a:pPr lvl="2"/>
            <a:r>
              <a:rPr lang="en-US" dirty="0"/>
              <a:t>Connect power ports to the power nets</a:t>
            </a:r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r>
              <a:rPr lang="en-US" spc="20" dirty="0">
                <a:solidFill>
                  <a:schemeClr val="tx1"/>
                </a:solidFill>
              </a:rPr>
              <a:t>2. Creation of all the power domains</a:t>
            </a:r>
          </a:p>
          <a:p>
            <a:pPr lvl="2"/>
            <a:r>
              <a:rPr lang="en-US" dirty="0"/>
              <a:t>Power domain </a:t>
            </a:r>
          </a:p>
          <a:p>
            <a:pPr lvl="2"/>
            <a:r>
              <a:rPr lang="en-US" dirty="0"/>
              <a:t>Power and ground net</a:t>
            </a:r>
          </a:p>
          <a:p>
            <a:pPr lvl="2"/>
            <a:r>
              <a:rPr lang="en-US" dirty="0"/>
              <a:t>Clamp value</a:t>
            </a:r>
          </a:p>
          <a:p>
            <a:pPr lvl="2"/>
            <a:r>
              <a:rPr lang="en-US" dirty="0"/>
              <a:t>Applies to outputs, inputs info</a:t>
            </a:r>
          </a:p>
          <a:p>
            <a:pPr lvl="2"/>
            <a:r>
              <a:rPr lang="en-US" dirty="0"/>
              <a:t>Isolation control signal</a:t>
            </a:r>
          </a:p>
          <a:p>
            <a:pPr lvl="2"/>
            <a:r>
              <a:rPr lang="en-US" dirty="0"/>
              <a:t>Isolation control signal sense</a:t>
            </a:r>
          </a:p>
          <a:p>
            <a:pPr lvl="2"/>
            <a:r>
              <a:rPr lang="en-US" dirty="0"/>
              <a:t>Location (parent, self, top etc.)</a:t>
            </a:r>
          </a:p>
          <a:p>
            <a:pPr marL="0" lvl="1" indent="0">
              <a:buNone/>
            </a:pPr>
            <a:endParaRPr lang="en-US" spc="20" dirty="0">
              <a:solidFill>
                <a:schemeClr val="tx1"/>
              </a:solidFill>
            </a:endParaRPr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29848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B40FC-7250-40B8-B3E1-0FBBD8C39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Intent File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DAEA0-9B99-4682-994A-F915E00D26B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3. Level shifter cells &amp; level shifter control signals </a:t>
            </a:r>
          </a:p>
          <a:p>
            <a:endParaRPr lang="en-US" dirty="0"/>
          </a:p>
          <a:p>
            <a:r>
              <a:rPr lang="en-US" dirty="0"/>
              <a:t>4. Power Switch definitions (AON rail, switching rail, control for power switch)</a:t>
            </a:r>
          </a:p>
          <a:p>
            <a:pPr lvl="2"/>
            <a:r>
              <a:rPr lang="en-US" dirty="0"/>
              <a:t>Power domain </a:t>
            </a:r>
          </a:p>
          <a:p>
            <a:pPr lvl="2"/>
            <a:r>
              <a:rPr lang="en-US" dirty="0"/>
              <a:t>Input supply port</a:t>
            </a:r>
          </a:p>
          <a:p>
            <a:pPr lvl="2"/>
            <a:r>
              <a:rPr lang="en-US" dirty="0"/>
              <a:t>Output supply port</a:t>
            </a:r>
          </a:p>
          <a:p>
            <a:pPr lvl="2"/>
            <a:r>
              <a:rPr lang="en-US" dirty="0"/>
              <a:t>Control port</a:t>
            </a:r>
          </a:p>
          <a:p>
            <a:pPr marL="344488" lvl="2" indent="0">
              <a:buNone/>
            </a:pPr>
            <a:endParaRPr lang="en-US" dirty="0"/>
          </a:p>
          <a:p>
            <a:pPr lvl="0"/>
            <a:r>
              <a:rPr lang="en-US" dirty="0"/>
              <a:t>5</a:t>
            </a:r>
            <a:r>
              <a:rPr lang="en-US" spc="20" dirty="0">
                <a:solidFill>
                  <a:schemeClr val="tx1"/>
                </a:solidFill>
              </a:rPr>
              <a:t>. </a:t>
            </a:r>
            <a:r>
              <a:rPr lang="en-US" dirty="0"/>
              <a:t>Retention Cells </a:t>
            </a:r>
          </a:p>
          <a:p>
            <a:pPr lvl="2"/>
            <a:r>
              <a:rPr lang="en-US" dirty="0"/>
              <a:t>Power domain </a:t>
            </a:r>
          </a:p>
          <a:p>
            <a:pPr lvl="2"/>
            <a:r>
              <a:rPr lang="en-US" dirty="0"/>
              <a:t>Retention power and ground</a:t>
            </a:r>
          </a:p>
          <a:p>
            <a:pPr lvl="2"/>
            <a:r>
              <a:rPr lang="en-US" dirty="0"/>
              <a:t>Retention control: Save signal and restore signal</a:t>
            </a:r>
          </a:p>
          <a:p>
            <a:pPr lvl="2"/>
            <a:r>
              <a:rPr lang="en-US" dirty="0"/>
              <a:t>Retention cell mapping</a:t>
            </a:r>
          </a:p>
          <a:p>
            <a:pPr marL="0" lvl="1" indent="0">
              <a:buNone/>
            </a:pPr>
            <a:endParaRPr lang="en-US" spc="20" dirty="0">
              <a:solidFill>
                <a:schemeClr val="tx1"/>
              </a:solidFill>
            </a:endParaRPr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049057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B40FC-7250-40B8-B3E1-0FBBD8C39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Intent File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DAEA0-9B99-4682-994A-F915E00D26B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6. Power State Table (Lists all the scenarios that can be expected)</a:t>
            </a:r>
          </a:p>
          <a:p>
            <a:pPr lvl="2"/>
            <a:r>
              <a:rPr lang="en-US" dirty="0"/>
              <a:t>Port states </a:t>
            </a:r>
          </a:p>
          <a:p>
            <a:pPr lvl="2"/>
            <a:r>
              <a:rPr lang="en-US" dirty="0"/>
              <a:t>E.g. All_on, 1_off, 2_off, </a:t>
            </a:r>
            <a:r>
              <a:rPr lang="en-US" dirty="0" err="1"/>
              <a:t>all_off</a:t>
            </a:r>
            <a:r>
              <a:rPr lang="en-US" dirty="0"/>
              <a:t> </a:t>
            </a:r>
          </a:p>
          <a:p>
            <a:endParaRPr lang="en-US" dirty="0"/>
          </a:p>
          <a:p>
            <a:pPr marL="0" lvl="1" indent="0">
              <a:buNone/>
            </a:pPr>
            <a:endParaRPr lang="en-US" spc="20" dirty="0">
              <a:solidFill>
                <a:schemeClr val="tx1"/>
              </a:solidFill>
            </a:endParaRPr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444050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816AC-7113-45F2-8BF7-A55F4FDFF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UPF File	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9BF7B19-B5DF-49A6-AA92-E234958B6510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396899" y="908050"/>
            <a:ext cx="6350202" cy="37592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7FFF2D1-D992-4F69-9533-CC7686F23697}"/>
              </a:ext>
            </a:extLst>
          </p:cNvPr>
          <p:cNvSpPr/>
          <p:nvPr/>
        </p:nvSpPr>
        <p:spPr>
          <a:xfrm>
            <a:off x="405925" y="4827396"/>
            <a:ext cx="71400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http://semiengineering.com/upf-driven-rtl-power-budgeting-for-energy-efficient-designs/</a:t>
            </a:r>
          </a:p>
        </p:txBody>
      </p:sp>
    </p:spTree>
    <p:extLst>
      <p:ext uri="{BB962C8B-B14F-4D97-AF65-F5344CB8AC3E}">
        <p14:creationId xmlns:p14="http://schemas.microsoft.com/office/powerpoint/2010/main" val="3215673977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832" y="-22479"/>
            <a:ext cx="7707862" cy="488024"/>
          </a:xfrm>
        </p:spPr>
        <p:txBody>
          <a:bodyPr/>
          <a:lstStyle/>
          <a:p>
            <a:r>
              <a:rPr lang="en-US" dirty="0"/>
              <a:t>CGRA Flow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956" y="574036"/>
            <a:ext cx="6649684" cy="42299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37230" y="465545"/>
            <a:ext cx="7253464" cy="433846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343367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SU_Preso_16x9_v6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U_Template_TopBar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SU_Preso_4x3_v6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SU_Preso_16x9_v7</Template>
  <TotalTime>12620</TotalTime>
  <Words>409</Words>
  <Application>Microsoft Office PowerPoint</Application>
  <PresentationFormat>On-screen Show (16:9)</PresentationFormat>
  <Paragraphs>109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Source Sans Pro</vt:lpstr>
      <vt:lpstr>Source Sans Pro Semibold</vt:lpstr>
      <vt:lpstr>Wingdings</vt:lpstr>
      <vt:lpstr>SU_Preso_16x9_v6</vt:lpstr>
      <vt:lpstr>SU_Template_TopBar</vt:lpstr>
      <vt:lpstr>SU_Preso_4x3_v6</vt:lpstr>
      <vt:lpstr>Power Domain Based Design</vt:lpstr>
      <vt:lpstr>Power Domains</vt:lpstr>
      <vt:lpstr>Low Power Design Flow</vt:lpstr>
      <vt:lpstr>Low Power Design Flow</vt:lpstr>
      <vt:lpstr>Power Intent File Contents</vt:lpstr>
      <vt:lpstr>Power Intent File Contents</vt:lpstr>
      <vt:lpstr>Power Intent File Contents</vt:lpstr>
      <vt:lpstr>UPF File </vt:lpstr>
      <vt:lpstr>CGRA Flow</vt:lpstr>
      <vt:lpstr>CGRA Flow – Power Domain Aware</vt:lpstr>
      <vt:lpstr>CGRA Flow – Power Domain Aware</vt:lpstr>
      <vt:lpstr>Power Domain </vt:lpstr>
      <vt:lpstr>UPF File</vt:lpstr>
      <vt:lpstr>Collaterals</vt:lpstr>
    </vt:vector>
  </TitlesOfParts>
  <Company>Stanford University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Guidelines</dc:title>
  <dc:creator/>
  <dc:description>2012 PowerPoint template redesign</dc:description>
  <cp:lastModifiedBy>Ankita Nayak</cp:lastModifiedBy>
  <cp:revision>115</cp:revision>
  <dcterms:created xsi:type="dcterms:W3CDTF">2016-10-20T18:43:09Z</dcterms:created>
  <dcterms:modified xsi:type="dcterms:W3CDTF">2019-03-06T00:58:55Z</dcterms:modified>
</cp:coreProperties>
</file>