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918400" cy="21945600"/>
  <p:notesSz cx="6858000" cy="9144000"/>
  <p:defaultTextStyle>
    <a:defPPr>
      <a:defRPr lang="en-US"/>
    </a:defPPr>
    <a:lvl1pPr algn="l" defTabSz="376063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1879525" indent="-1422343" algn="l" defTabSz="376063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3760638" indent="-2846274" algn="l" defTabSz="376063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5641750" indent="-4270204" algn="l" defTabSz="376063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7522862" indent="-5694136" algn="l" defTabSz="376063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909" algn="l" defTabSz="914364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091" algn="l" defTabSz="914364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272" algn="l" defTabSz="914364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454" algn="l" defTabSz="914364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71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2128" y="248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2"/>
      </p:cViewPr>
      <p:guideLst/>
    </p:cSldViewPr>
  </p:notes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13008-7BE9-4DF7-87C4-DCB9D5D9865F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8D2D8-8E39-4705-8EAF-AB569921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77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7A203-D1C2-4CF0-93E6-C4D9D899AC12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386FE-7C2F-4541-972D-1311018D0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19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386FE-7C2F-4541-972D-1311018D05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33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32918400" cy="2194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376187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371475" y="182881"/>
            <a:ext cx="32204025" cy="21613178"/>
          </a:xfrm>
          <a:prstGeom prst="roundRect">
            <a:avLst>
              <a:gd name="adj" fmla="val 1059"/>
            </a:avLst>
          </a:prstGeom>
          <a:noFill/>
          <a:ln w="63500">
            <a:solidFill>
              <a:srgbClr val="3D71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376187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403226" y="239713"/>
            <a:ext cx="32134174" cy="176688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376187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8" name="Picture 6" descr="https://www.aepona.com/wp-content/uploads/2013/04/intel_logo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18978763"/>
            <a:ext cx="3784599" cy="2558850"/>
          </a:xfrm>
          <a:prstGeom prst="rect">
            <a:avLst/>
          </a:prstGeom>
          <a:noFill/>
        </p:spPr>
      </p:pic>
      <p:pic>
        <p:nvPicPr>
          <p:cNvPr id="15" name="Picture 2" descr="Image result for Stanford 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975" y="18978763"/>
            <a:ext cx="2282825" cy="228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10485" y="19202182"/>
            <a:ext cx="1846263" cy="1846263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27156261" y="19677386"/>
            <a:ext cx="45553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ISTC Agile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75D1A-330A-48D5-B143-B4F593B4E041}" type="datetimeFigureOut">
              <a:rPr lang="en-US"/>
              <a:pPr>
                <a:defRPr/>
              </a:pPr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2F9F7-0E78-4669-B140-4772748FE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69548" y="4688844"/>
            <a:ext cx="23700104" cy="998626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69231" y="4688844"/>
            <a:ext cx="70551678" cy="99862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4CC1B-62C8-423A-BC90-532F8469D8D5}" type="datetimeFigureOut">
              <a:rPr lang="en-US"/>
              <a:pPr>
                <a:defRPr/>
              </a:pPr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3832F-0DF8-478A-9536-C8A4F3A8F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AF8F5-C70F-4705-AA76-3B642ABD3BB3}" type="datetimeFigureOut">
              <a:rPr lang="en-US"/>
              <a:pPr>
                <a:defRPr/>
              </a:pPr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669AC-09AB-47F6-B1D6-68DD7BBE7A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69231" y="27310081"/>
            <a:ext cx="47125890" cy="77241401"/>
          </a:xfrm>
        </p:spPr>
        <p:txBody>
          <a:bodyPr/>
          <a:lstStyle>
            <a:lvl1pPr>
              <a:defRPr sz="11500"/>
            </a:lvl1pPr>
            <a:lvl2pPr>
              <a:defRPr sz="98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43763" y="27310081"/>
            <a:ext cx="47125890" cy="77241401"/>
          </a:xfrm>
        </p:spPr>
        <p:txBody>
          <a:bodyPr/>
          <a:lstStyle>
            <a:lvl1pPr>
              <a:defRPr sz="11500"/>
            </a:lvl1pPr>
            <a:lvl2pPr>
              <a:defRPr sz="98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1EC1C-4807-4E12-AA76-F1D02EECB849}" type="datetimeFigureOut">
              <a:rPr lang="en-US"/>
              <a:pPr>
                <a:defRPr/>
              </a:pPr>
              <a:t>10/14/18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F7BE5-311B-493A-8563-AB3EE54AB1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A9942-771A-4B15-9A35-8B573C4AF227}" type="datetimeFigureOut">
              <a:rPr lang="en-US"/>
              <a:pPr>
                <a:defRPr/>
              </a:pPr>
              <a:t>10/14/18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022B4-8D21-4348-BF38-EAA9480D6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8" y="15361921"/>
            <a:ext cx="19751040" cy="181356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8" y="1960880"/>
            <a:ext cx="197510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13200"/>
            </a:lvl1pPr>
            <a:lvl2pPr marL="1880936" indent="0">
              <a:buNone/>
              <a:defRPr sz="11500"/>
            </a:lvl2pPr>
            <a:lvl3pPr marL="3761874" indent="0">
              <a:buNone/>
              <a:defRPr sz="9800"/>
            </a:lvl3pPr>
            <a:lvl4pPr marL="5642812" indent="0">
              <a:buNone/>
              <a:defRPr sz="8200"/>
            </a:lvl4pPr>
            <a:lvl5pPr marL="7523748" indent="0">
              <a:buNone/>
              <a:defRPr sz="8200"/>
            </a:lvl5pPr>
            <a:lvl6pPr marL="9404684" indent="0">
              <a:buNone/>
              <a:defRPr sz="8200"/>
            </a:lvl6pPr>
            <a:lvl7pPr marL="11285622" indent="0">
              <a:buNone/>
              <a:defRPr sz="8200"/>
            </a:lvl7pPr>
            <a:lvl8pPr marL="13166560" indent="0">
              <a:buNone/>
              <a:defRPr sz="8200"/>
            </a:lvl8pPr>
            <a:lvl9pPr marL="15047496" indent="0">
              <a:buNone/>
              <a:defRPr sz="8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8" y="17175483"/>
            <a:ext cx="19751040" cy="2575558"/>
          </a:xfrm>
        </p:spPr>
        <p:txBody>
          <a:bodyPr/>
          <a:lstStyle>
            <a:lvl1pPr marL="0" indent="0">
              <a:buNone/>
              <a:defRPr sz="5800"/>
            </a:lvl1pPr>
            <a:lvl2pPr marL="1880936" indent="0">
              <a:buNone/>
              <a:defRPr sz="4900"/>
            </a:lvl2pPr>
            <a:lvl3pPr marL="3761874" indent="0">
              <a:buNone/>
              <a:defRPr sz="4100"/>
            </a:lvl3pPr>
            <a:lvl4pPr marL="5642812" indent="0">
              <a:buNone/>
              <a:defRPr sz="3700"/>
            </a:lvl4pPr>
            <a:lvl5pPr marL="7523748" indent="0">
              <a:buNone/>
              <a:defRPr sz="3700"/>
            </a:lvl5pPr>
            <a:lvl6pPr marL="9404684" indent="0">
              <a:buNone/>
              <a:defRPr sz="3700"/>
            </a:lvl6pPr>
            <a:lvl7pPr marL="11285622" indent="0">
              <a:buNone/>
              <a:defRPr sz="3700"/>
            </a:lvl7pPr>
            <a:lvl8pPr marL="13166560" indent="0">
              <a:buNone/>
              <a:defRPr sz="3700"/>
            </a:lvl8pPr>
            <a:lvl9pPr marL="15047496" indent="0">
              <a:buNone/>
              <a:defRPr sz="3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B7FFE-05BD-4985-87DA-BF71C188165E}" type="datetimeFigureOut">
              <a:rPr lang="en-US"/>
              <a:pPr>
                <a:defRPr/>
              </a:pPr>
              <a:t>10/14/18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B4A17-5FAA-4C0D-B542-60BF746EFF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6635" y="879158"/>
            <a:ext cx="2962513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187" tIns="188094" rIns="376187" bIns="1880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6635" y="5120640"/>
            <a:ext cx="29625132" cy="144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187" tIns="188094" rIns="376187" bIns="1880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6634" y="20340638"/>
            <a:ext cx="7679532" cy="1167766"/>
          </a:xfrm>
          <a:prstGeom prst="rect">
            <a:avLst/>
          </a:prstGeom>
        </p:spPr>
        <p:txBody>
          <a:bodyPr vert="horz" lIns="376187" tIns="188094" rIns="376187" bIns="188094" rtlCol="0" anchor="ctr"/>
          <a:lstStyle>
            <a:lvl1pPr algn="l" defTabSz="3761874" fontAlgn="auto">
              <a:spcBef>
                <a:spcPts val="0"/>
              </a:spcBef>
              <a:spcAft>
                <a:spcPts val="0"/>
              </a:spcAft>
              <a:defRPr sz="49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8A05718-701C-4AE5-A3B8-255F9934FD23}" type="datetimeFigureOut">
              <a:rPr lang="en-US"/>
              <a:pPr>
                <a:defRPr/>
              </a:pPr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835" y="20340638"/>
            <a:ext cx="10422732" cy="1167766"/>
          </a:xfrm>
          <a:prstGeom prst="rect">
            <a:avLst/>
          </a:prstGeom>
        </p:spPr>
        <p:txBody>
          <a:bodyPr vert="horz" lIns="376187" tIns="188094" rIns="376187" bIns="188094" rtlCol="0" anchor="ctr"/>
          <a:lstStyle>
            <a:lvl1pPr algn="ctr" defTabSz="3761874" fontAlgn="auto">
              <a:spcBef>
                <a:spcPts val="0"/>
              </a:spcBef>
              <a:spcAft>
                <a:spcPts val="0"/>
              </a:spcAft>
              <a:defRPr sz="4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2235" y="20340638"/>
            <a:ext cx="7679532" cy="1167766"/>
          </a:xfrm>
          <a:prstGeom prst="rect">
            <a:avLst/>
          </a:prstGeom>
        </p:spPr>
        <p:txBody>
          <a:bodyPr vert="horz" lIns="376187" tIns="188094" rIns="376187" bIns="188094" rtlCol="0" anchor="ctr"/>
          <a:lstStyle>
            <a:lvl1pPr algn="r" defTabSz="3761874" fontAlgn="auto">
              <a:spcBef>
                <a:spcPts val="0"/>
              </a:spcBef>
              <a:spcAft>
                <a:spcPts val="0"/>
              </a:spcAft>
              <a:defRPr sz="49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2CE1AC1-B525-4EF8-8984-3C1B6A8D72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5" r:id="rId2"/>
    <p:sldLayoutId id="2147483672" r:id="rId3"/>
    <p:sldLayoutId id="2147483666" r:id="rId4"/>
    <p:sldLayoutId id="2147483673" r:id="rId5"/>
    <p:sldLayoutId id="2147483674" r:id="rId6"/>
    <p:sldLayoutId id="2147483667" r:id="rId7"/>
    <p:sldLayoutId id="2147483675" r:id="rId8"/>
    <p:sldLayoutId id="2147483668" r:id="rId9"/>
    <p:sldLayoutId id="2147483669" r:id="rId10"/>
    <p:sldLayoutId id="2147483670" r:id="rId11"/>
  </p:sldLayoutIdLst>
  <p:txStyles>
    <p:titleStyle>
      <a:lvl1pPr algn="ctr" defTabSz="3760638" rtl="0" fontAlgn="base">
        <a:spcBef>
          <a:spcPct val="0"/>
        </a:spcBef>
        <a:spcAft>
          <a:spcPct val="0"/>
        </a:spcAft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2pPr>
      <a:lvl3pPr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3pPr>
      <a:lvl4pPr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4pPr>
      <a:lvl5pPr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5pPr>
      <a:lvl6pPr marL="457182"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6pPr>
      <a:lvl7pPr marL="914364"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7pPr>
      <a:lvl8pPr marL="1371545"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8pPr>
      <a:lvl9pPr marL="1828727"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9pPr>
    </p:titleStyle>
    <p:bodyStyle>
      <a:lvl1pPr marL="1409644" indent="-1409644" algn="l" defTabSz="3760638" rtl="0" fontAlgn="base">
        <a:spcBef>
          <a:spcPct val="20000"/>
        </a:spcBef>
        <a:spcAft>
          <a:spcPct val="0"/>
        </a:spcAft>
        <a:buFont typeface="Arial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5816" indent="-1174703" algn="l" defTabSz="3760638" rtl="0" fontAlgn="base">
        <a:spcBef>
          <a:spcPct val="20000"/>
        </a:spcBef>
        <a:spcAft>
          <a:spcPct val="0"/>
        </a:spcAft>
        <a:buFont typeface="Arial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1986" indent="-939762" algn="l" defTabSz="3760638" rtl="0" fontAlgn="base">
        <a:spcBef>
          <a:spcPct val="20000"/>
        </a:spcBef>
        <a:spcAft>
          <a:spcPct val="0"/>
        </a:spcAft>
        <a:buFont typeface="Arial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099" indent="-939762" algn="l" defTabSz="3760638" rtl="0" fontAlgn="base">
        <a:spcBef>
          <a:spcPct val="20000"/>
        </a:spcBef>
        <a:spcAft>
          <a:spcPct val="0"/>
        </a:spcAft>
        <a:buFont typeface="Arial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212" indent="-939762" algn="l" defTabSz="3760638" rtl="0" fontAlgn="base">
        <a:spcBef>
          <a:spcPct val="20000"/>
        </a:spcBef>
        <a:spcAft>
          <a:spcPct val="0"/>
        </a:spcAft>
        <a:buFont typeface="Arial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5153" indent="-940469" algn="l" defTabSz="376187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091" indent="-940469" algn="l" defTabSz="376187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027" indent="-940469" algn="l" defTabSz="376187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7965" indent="-940469" algn="l" defTabSz="376187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0936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1874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2812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3748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4684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5622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6560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7496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8208170" y="157163"/>
            <a:ext cx="16459200" cy="1400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/>
            <a:r>
              <a:rPr lang="en-US" sz="8500" b="1" dirty="0">
                <a:solidFill>
                  <a:schemeClr val="bg1"/>
                </a:solidFill>
                <a:latin typeface="Calibri" pitchFamily="34" charset="0"/>
              </a:rPr>
              <a:t>Next-Generation PE Architecture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4362826" y="1122046"/>
            <a:ext cx="4232049" cy="830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alibri" pitchFamily="34" charset="0"/>
              </a:rPr>
              <a:t>Nikhil </a:t>
            </a:r>
            <a:r>
              <a:rPr lang="en-US" sz="4800" dirty="0" err="1">
                <a:solidFill>
                  <a:schemeClr val="bg1"/>
                </a:solidFill>
                <a:latin typeface="Calibri" pitchFamily="34" charset="0"/>
              </a:rPr>
              <a:t>Bhagdikar</a:t>
            </a:r>
            <a:endParaRPr lang="en-US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7172" name="Group 11"/>
          <p:cNvGrpSpPr>
            <a:grpSpLocks/>
          </p:cNvGrpSpPr>
          <p:nvPr/>
        </p:nvGrpSpPr>
        <p:grpSpPr bwMode="auto">
          <a:xfrm>
            <a:off x="971550" y="2128521"/>
            <a:ext cx="14986000" cy="1015663"/>
            <a:chOff x="1625600" y="4013200"/>
            <a:chExt cx="13320888" cy="1692209"/>
          </a:xfrm>
        </p:grpSpPr>
        <p:sp>
          <p:nvSpPr>
            <p:cNvPr id="7177" name="TextBox 4"/>
            <p:cNvSpPr txBox="1">
              <a:spLocks noChangeArrowheads="1"/>
            </p:cNvSpPr>
            <p:nvPr/>
          </p:nvSpPr>
          <p:spPr bwMode="auto">
            <a:xfrm>
              <a:off x="1625600" y="4013200"/>
              <a:ext cx="12065000" cy="1692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6000" b="1" dirty="0">
                  <a:solidFill>
                    <a:srgbClr val="3D71B8"/>
                  </a:solidFill>
                  <a:latin typeface="Calibri" pitchFamily="34" charset="0"/>
                </a:rPr>
                <a:t>Motivation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36889" y="5443591"/>
              <a:ext cx="13309599" cy="0"/>
            </a:xfrm>
            <a:prstGeom prst="line">
              <a:avLst/>
            </a:prstGeom>
            <a:ln w="127000" cap="rnd">
              <a:solidFill>
                <a:srgbClr val="3D71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3" name="Group 14"/>
          <p:cNvGrpSpPr>
            <a:grpSpLocks/>
          </p:cNvGrpSpPr>
          <p:nvPr/>
        </p:nvGrpSpPr>
        <p:grpSpPr bwMode="auto">
          <a:xfrm>
            <a:off x="865429" y="14494681"/>
            <a:ext cx="15113000" cy="1015663"/>
            <a:chOff x="1625600" y="4013200"/>
            <a:chExt cx="13433777" cy="1692209"/>
          </a:xfrm>
        </p:grpSpPr>
        <p:sp>
          <p:nvSpPr>
            <p:cNvPr id="7175" name="TextBox 15"/>
            <p:cNvSpPr txBox="1">
              <a:spLocks noChangeArrowheads="1"/>
            </p:cNvSpPr>
            <p:nvPr/>
          </p:nvSpPr>
          <p:spPr bwMode="auto">
            <a:xfrm>
              <a:off x="1625600" y="4013200"/>
              <a:ext cx="12065000" cy="1692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6000" b="1" dirty="0">
                  <a:solidFill>
                    <a:srgbClr val="3D71B8"/>
                  </a:solidFill>
                  <a:latin typeface="Calibri" pitchFamily="34" charset="0"/>
                </a:rPr>
                <a:t>Integration  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749778" y="5570549"/>
              <a:ext cx="13309599" cy="0"/>
            </a:xfrm>
            <a:prstGeom prst="line">
              <a:avLst/>
            </a:prstGeom>
            <a:ln w="127000" cap="rnd">
              <a:solidFill>
                <a:srgbClr val="3D71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4" name="TextBox 17"/>
          <p:cNvSpPr txBox="1">
            <a:spLocks noChangeArrowheads="1"/>
          </p:cNvSpPr>
          <p:nvPr/>
        </p:nvSpPr>
        <p:spPr bwMode="auto">
          <a:xfrm>
            <a:off x="1012825" y="3017520"/>
            <a:ext cx="14887575" cy="5355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4400" dirty="0">
                <a:latin typeface="Calibri" pitchFamily="34" charset="0"/>
                <a:cs typeface="Arial" pitchFamily="34" charset="0"/>
              </a:rPr>
              <a:t>Efficient support for a wider range of applications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4400" dirty="0">
                <a:latin typeface="Calibri" pitchFamily="34" charset="0"/>
                <a:cs typeface="Arial" pitchFamily="34" charset="0"/>
              </a:rPr>
              <a:t>Better integration with AHA flow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4400" dirty="0">
                <a:latin typeface="Calibri" pitchFamily="34" charset="0"/>
                <a:cs typeface="Arial" pitchFamily="34" charset="0"/>
              </a:rPr>
              <a:t>Improve energy and area efficiency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marL="966749" lvl="4" indent="0">
              <a:buFont typeface="Wingdings" pitchFamily="2" charset="2"/>
              <a:buChar char="§"/>
            </a:pPr>
            <a:endParaRPr lang="en-US" sz="4800" dirty="0">
              <a:latin typeface="Arial" pitchFamily="34" charset="0"/>
              <a:cs typeface="Arial" pitchFamily="34" charset="0"/>
            </a:endParaRPr>
          </a:p>
          <a:p>
            <a:pPr marL="966749" lvl="4" indent="0">
              <a:buFont typeface="Wingdings" pitchFamily="2" charset="2"/>
              <a:buChar char="§"/>
            </a:pPr>
            <a:endParaRPr lang="en-US" sz="4800" dirty="0">
              <a:latin typeface="Arial" pitchFamily="34" charset="0"/>
              <a:cs typeface="Arial" pitchFamily="34" charset="0"/>
            </a:endParaRPr>
          </a:p>
          <a:p>
            <a:pPr marL="966749" lvl="4" indent="0">
              <a:buFont typeface="Wingdings" pitchFamily="2" charset="2"/>
              <a:buChar char="§"/>
            </a:pPr>
            <a:endParaRPr lang="en-US" sz="4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C2D28D86-AE3F-2F41-B32A-C67EB606919A}"/>
              </a:ext>
            </a:extLst>
          </p:cNvPr>
          <p:cNvGrpSpPr>
            <a:grpSpLocks/>
          </p:cNvGrpSpPr>
          <p:nvPr/>
        </p:nvGrpSpPr>
        <p:grpSpPr bwMode="auto">
          <a:xfrm>
            <a:off x="1012825" y="6891021"/>
            <a:ext cx="14986000" cy="1015663"/>
            <a:chOff x="1625600" y="4013200"/>
            <a:chExt cx="13320888" cy="1692209"/>
          </a:xfrm>
        </p:grpSpPr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A8F64099-04B6-4044-84D8-F9567038B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600" y="4013200"/>
              <a:ext cx="12065000" cy="1692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6000" b="1" dirty="0">
                  <a:solidFill>
                    <a:srgbClr val="3D71B8"/>
                  </a:solidFill>
                  <a:latin typeface="Calibri" pitchFamily="34" charset="0"/>
                </a:rPr>
                <a:t>Data Types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611A324-6F73-9545-B646-3F55403C1D34}"/>
                </a:ext>
              </a:extLst>
            </p:cNvPr>
            <p:cNvCxnSpPr/>
            <p:nvPr/>
          </p:nvCxnSpPr>
          <p:spPr>
            <a:xfrm>
              <a:off x="1636889" y="5443591"/>
              <a:ext cx="13309599" cy="0"/>
            </a:xfrm>
            <a:prstGeom prst="line">
              <a:avLst/>
            </a:prstGeom>
            <a:ln w="127000" cap="rnd">
              <a:solidFill>
                <a:srgbClr val="3D71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6615984-249F-8B46-903E-871977723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825" y="7906683"/>
            <a:ext cx="14887575" cy="5016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4400" dirty="0">
                <a:latin typeface="Calibri" pitchFamily="34" charset="0"/>
                <a:cs typeface="Arial" pitchFamily="34" charset="0"/>
              </a:rPr>
              <a:t>Int4 for machine learning (inferencing)</a:t>
            </a:r>
          </a:p>
          <a:p>
            <a:pPr>
              <a:buFont typeface="Wingdings" pitchFamily="2" charset="2"/>
              <a:buChar char="§"/>
            </a:pPr>
            <a:r>
              <a:rPr lang="en-US" sz="4400" dirty="0">
                <a:latin typeface="Calibri" pitchFamily="34" charset="0"/>
                <a:cs typeface="Arial" pitchFamily="34" charset="0"/>
              </a:rPr>
              <a:t>Int8 for imaging pipelines</a:t>
            </a:r>
          </a:p>
          <a:p>
            <a:pPr>
              <a:buFont typeface="Wingdings" pitchFamily="2" charset="2"/>
              <a:buChar char="§"/>
            </a:pPr>
            <a:r>
              <a:rPr lang="en-US" sz="4400" dirty="0">
                <a:latin typeface="Calibri" pitchFamily="34" charset="0"/>
                <a:cs typeface="Arial" pitchFamily="34" charset="0"/>
              </a:rPr>
              <a:t>Int16 for imaging, vision, and machine learning (training)</a:t>
            </a:r>
          </a:p>
          <a:p>
            <a:pPr>
              <a:buFont typeface="Wingdings" pitchFamily="2" charset="2"/>
              <a:buChar char="§"/>
            </a:pPr>
            <a:r>
              <a:rPr lang="en-US" sz="4400" dirty="0">
                <a:latin typeface="Calibri" pitchFamily="34" charset="0"/>
                <a:cs typeface="Arial" pitchFamily="34" charset="0"/>
              </a:rPr>
              <a:t>B-Floats (16-bit 8+8 floating point)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marL="966749" lvl="4" indent="0">
              <a:buFont typeface="Wingdings" pitchFamily="2" charset="2"/>
              <a:buChar char="§"/>
            </a:pPr>
            <a:endParaRPr lang="en-US" sz="4800" dirty="0">
              <a:latin typeface="Arial" pitchFamily="34" charset="0"/>
              <a:cs typeface="Arial" pitchFamily="34" charset="0"/>
            </a:endParaRPr>
          </a:p>
          <a:p>
            <a:pPr marL="966749" lvl="4" indent="0">
              <a:buFont typeface="Wingdings" pitchFamily="2" charset="2"/>
              <a:buChar char="§"/>
            </a:pPr>
            <a:endParaRPr lang="en-US" sz="4800" dirty="0">
              <a:latin typeface="Arial" pitchFamily="34" charset="0"/>
              <a:cs typeface="Arial" pitchFamily="34" charset="0"/>
            </a:endParaRPr>
          </a:p>
          <a:p>
            <a:pPr marL="966749" lvl="4" indent="0">
              <a:buFont typeface="Wingdings" pitchFamily="2" charset="2"/>
              <a:buChar char="§"/>
            </a:pPr>
            <a:endParaRPr lang="en-US" sz="4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oup 11">
            <a:extLst>
              <a:ext uri="{FF2B5EF4-FFF2-40B4-BE49-F238E27FC236}">
                <a16:creationId xmlns:a16="http://schemas.microsoft.com/office/drawing/2014/main" id="{FE9DBDF9-F704-2445-B303-CA6F6A42ADBC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0864015"/>
            <a:ext cx="14986000" cy="1015663"/>
            <a:chOff x="1625600" y="4013200"/>
            <a:chExt cx="13320888" cy="1692209"/>
          </a:xfrm>
        </p:grpSpPr>
        <p:sp>
          <p:nvSpPr>
            <p:cNvPr id="16" name="TextBox 4">
              <a:extLst>
                <a:ext uri="{FF2B5EF4-FFF2-40B4-BE49-F238E27FC236}">
                  <a16:creationId xmlns:a16="http://schemas.microsoft.com/office/drawing/2014/main" id="{697AF584-B9D2-A340-B0C3-AA2B52721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600" y="4013200"/>
              <a:ext cx="12065000" cy="1692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6000" b="1" dirty="0">
                  <a:solidFill>
                    <a:srgbClr val="3D71B8"/>
                  </a:solidFill>
                  <a:latin typeface="Calibri" pitchFamily="34" charset="0"/>
                </a:rPr>
                <a:t>New Instructions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5AC3F1-1BA0-D349-A60B-80B640E691CC}"/>
                </a:ext>
              </a:extLst>
            </p:cNvPr>
            <p:cNvCxnSpPr/>
            <p:nvPr/>
          </p:nvCxnSpPr>
          <p:spPr>
            <a:xfrm>
              <a:off x="1636889" y="5443591"/>
              <a:ext cx="13309599" cy="0"/>
            </a:xfrm>
            <a:prstGeom prst="line">
              <a:avLst/>
            </a:prstGeom>
            <a:ln w="127000" cap="rnd">
              <a:solidFill>
                <a:srgbClr val="3D71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8151619-7A32-F748-947F-52F1B860E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825" y="12137205"/>
            <a:ext cx="14887575" cy="2123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4400" dirty="0">
                <a:latin typeface="+mn-lt"/>
                <a:cs typeface="Arial" pitchFamily="34" charset="0"/>
              </a:rPr>
              <a:t>Non linear functions (log, exponentials, trigonometric)</a:t>
            </a:r>
          </a:p>
          <a:p>
            <a:pPr>
              <a:buFont typeface="Wingdings" pitchFamily="2" charset="2"/>
              <a:buChar char="§"/>
            </a:pPr>
            <a:r>
              <a:rPr lang="en-US" sz="4400" dirty="0">
                <a:latin typeface="+mn-lt"/>
                <a:cs typeface="Arial" pitchFamily="34" charset="0"/>
              </a:rPr>
              <a:t>Packing (</a:t>
            </a:r>
            <a:r>
              <a:rPr lang="en-US" sz="4400" dirty="0" err="1">
                <a:latin typeface="+mn-lt"/>
                <a:cs typeface="Arial" pitchFamily="34" charset="0"/>
              </a:rPr>
              <a:t>eg</a:t>
            </a:r>
            <a:r>
              <a:rPr lang="en-US" sz="4400" dirty="0">
                <a:latin typeface="+mn-lt"/>
                <a:cs typeface="Arial" pitchFamily="34" charset="0"/>
              </a:rPr>
              <a:t>: two 8-bit objects to a 16-bit word)</a:t>
            </a:r>
          </a:p>
          <a:p>
            <a:pPr>
              <a:buFont typeface="Wingdings" pitchFamily="2" charset="2"/>
              <a:buChar char="§"/>
            </a:pPr>
            <a:r>
              <a:rPr lang="en-US" sz="4400" dirty="0">
                <a:latin typeface="+mn-lt"/>
                <a:cs typeface="Arial" pitchFamily="34" charset="0"/>
              </a:rPr>
              <a:t>Conversion (</a:t>
            </a:r>
            <a:r>
              <a:rPr lang="en-US" sz="4400" dirty="0" err="1">
                <a:latin typeface="+mn-lt"/>
                <a:cs typeface="Arial" pitchFamily="34" charset="0"/>
              </a:rPr>
              <a:t>eg</a:t>
            </a:r>
            <a:r>
              <a:rPr lang="en-US" sz="4400" dirty="0">
                <a:latin typeface="+mn-lt"/>
                <a:cs typeface="Arial" pitchFamily="34" charset="0"/>
              </a:rPr>
              <a:t>: </a:t>
            </a:r>
            <a:r>
              <a:rPr lang="en-US" sz="4400" dirty="0" err="1">
                <a:latin typeface="+mn-lt"/>
                <a:cs typeface="Arial" pitchFamily="34" charset="0"/>
              </a:rPr>
              <a:t>int</a:t>
            </a:r>
            <a:r>
              <a:rPr lang="en-US" sz="4400" dirty="0">
                <a:latin typeface="+mn-lt"/>
                <a:cs typeface="Arial" pitchFamily="34" charset="0"/>
              </a:rPr>
              <a:t> to float)</a:t>
            </a:r>
          </a:p>
        </p:txBody>
      </p:sp>
      <p:sp>
        <p:nvSpPr>
          <p:cNvPr id="21" name="TextBox 17">
            <a:extLst>
              <a:ext uri="{FF2B5EF4-FFF2-40B4-BE49-F238E27FC236}">
                <a16:creationId xmlns:a16="http://schemas.microsoft.com/office/drawing/2014/main" id="{36FBD593-D581-1C47-872D-877C805EB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429" y="15998997"/>
            <a:ext cx="14887575" cy="4278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4400" dirty="0">
                <a:latin typeface="Calibri" pitchFamily="34" charset="0"/>
                <a:cs typeface="Arial" pitchFamily="34" charset="0"/>
              </a:rPr>
              <a:t>Create a global spec for the PE</a:t>
            </a:r>
          </a:p>
          <a:p>
            <a:pPr>
              <a:buFont typeface="Wingdings" pitchFamily="2" charset="2"/>
              <a:buChar char="§"/>
            </a:pPr>
            <a:r>
              <a:rPr lang="en-US" sz="4400" dirty="0">
                <a:latin typeface="Calibri" pitchFamily="34" charset="0"/>
                <a:cs typeface="Arial" pitchFamily="34" charset="0"/>
              </a:rPr>
              <a:t>Improves compiler/mapper to hardware interface</a:t>
            </a:r>
          </a:p>
          <a:p>
            <a:pPr>
              <a:buFont typeface="Wingdings" pitchFamily="2" charset="2"/>
              <a:buChar char="§"/>
            </a:pPr>
            <a:r>
              <a:rPr lang="en-US" sz="4400" dirty="0">
                <a:latin typeface="Calibri" pitchFamily="34" charset="0"/>
                <a:cs typeface="Arial" pitchFamily="34" charset="0"/>
              </a:rPr>
              <a:t>New instructions are readily absorbed by the flow</a:t>
            </a:r>
          </a:p>
          <a:p>
            <a:pPr>
              <a:buFont typeface="Wingdings" pitchFamily="2" charset="2"/>
              <a:buChar char="§"/>
            </a:pPr>
            <a:r>
              <a:rPr lang="en-US" sz="4400" dirty="0">
                <a:latin typeface="Calibri" pitchFamily="34" charset="0"/>
                <a:cs typeface="Arial" pitchFamily="34" charset="0"/>
              </a:rPr>
              <a:t>Robust verification</a:t>
            </a:r>
            <a:endParaRPr lang="en-US" sz="4800" dirty="0">
              <a:latin typeface="Arial" pitchFamily="34" charset="0"/>
              <a:cs typeface="Arial" pitchFamily="34" charset="0"/>
            </a:endParaRPr>
          </a:p>
          <a:p>
            <a:pPr marL="966749" lvl="4" indent="0">
              <a:buFont typeface="Wingdings" pitchFamily="2" charset="2"/>
              <a:buChar char="§"/>
            </a:pPr>
            <a:endParaRPr lang="en-US" sz="4800" dirty="0">
              <a:latin typeface="Arial" pitchFamily="34" charset="0"/>
              <a:cs typeface="Arial" pitchFamily="34" charset="0"/>
            </a:endParaRPr>
          </a:p>
          <a:p>
            <a:pPr marL="966749" lvl="4" indent="0">
              <a:buFont typeface="Wingdings" pitchFamily="2" charset="2"/>
              <a:buChar char="§"/>
            </a:pPr>
            <a:endParaRPr lang="en-US" sz="4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E86476-16C9-1B4A-AEA0-B1E2FA280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3163" y="3369137"/>
            <a:ext cx="6731000" cy="4251158"/>
          </a:xfrm>
          <a:prstGeom prst="rect">
            <a:avLst/>
          </a:prstGeom>
        </p:spPr>
      </p:pic>
      <p:grpSp>
        <p:nvGrpSpPr>
          <p:cNvPr id="22" name="Group 14">
            <a:extLst>
              <a:ext uri="{FF2B5EF4-FFF2-40B4-BE49-F238E27FC236}">
                <a16:creationId xmlns:a16="http://schemas.microsoft.com/office/drawing/2014/main" id="{E1798240-EE43-D54E-9FAC-DD24362E0EBB}"/>
              </a:ext>
            </a:extLst>
          </p:cNvPr>
          <p:cNvGrpSpPr>
            <a:grpSpLocks/>
          </p:cNvGrpSpPr>
          <p:nvPr/>
        </p:nvGrpSpPr>
        <p:grpSpPr bwMode="auto">
          <a:xfrm>
            <a:off x="16802099" y="2048946"/>
            <a:ext cx="15113001" cy="1015663"/>
            <a:chOff x="1625599" y="4013200"/>
            <a:chExt cx="13433778" cy="1692209"/>
          </a:xfrm>
        </p:grpSpPr>
        <p:sp>
          <p:nvSpPr>
            <p:cNvPr id="23" name="TextBox 15">
              <a:extLst>
                <a:ext uri="{FF2B5EF4-FFF2-40B4-BE49-F238E27FC236}">
                  <a16:creationId xmlns:a16="http://schemas.microsoft.com/office/drawing/2014/main" id="{6BD66B87-3A66-9F45-893E-D50B968F4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599" y="4013200"/>
              <a:ext cx="13233399" cy="1692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6000" b="1" dirty="0">
                  <a:solidFill>
                    <a:srgbClr val="3D71B8"/>
                  </a:solidFill>
                  <a:latin typeface="Calibri" pitchFamily="34" charset="0"/>
                </a:rPr>
                <a:t>Implementing Non Linear Functions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C3ABFD-A0F4-7843-BDDF-4611A1EA949F}"/>
                </a:ext>
              </a:extLst>
            </p:cNvPr>
            <p:cNvCxnSpPr/>
            <p:nvPr/>
          </p:nvCxnSpPr>
          <p:spPr>
            <a:xfrm>
              <a:off x="1749778" y="5570549"/>
              <a:ext cx="13309599" cy="0"/>
            </a:xfrm>
            <a:prstGeom prst="line">
              <a:avLst/>
            </a:prstGeom>
            <a:ln w="127000" cap="rnd">
              <a:solidFill>
                <a:srgbClr val="3D71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17">
            <a:extLst>
              <a:ext uri="{FF2B5EF4-FFF2-40B4-BE49-F238E27FC236}">
                <a16:creationId xmlns:a16="http://schemas.microsoft.com/office/drawing/2014/main" id="{07F0F98C-79B6-3345-93C4-68BE020C4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4662" y="7958890"/>
            <a:ext cx="14887575" cy="353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r>
              <a:rPr lang="en-US" sz="4400" dirty="0">
                <a:latin typeface="+mn-lt"/>
                <a:cs typeface="Arial" pitchFamily="34" charset="0"/>
              </a:rPr>
              <a:t>Current Work: Evaluating efficiency tradeoff</a:t>
            </a:r>
          </a:p>
          <a:p>
            <a:pPr lvl="1">
              <a:buFont typeface="Wingdings" pitchFamily="2" charset="2"/>
              <a:buChar char="§"/>
            </a:pPr>
            <a:r>
              <a:rPr lang="en-US" sz="4400" dirty="0">
                <a:latin typeface="+mn-lt"/>
                <a:cs typeface="Arial" pitchFamily="34" charset="0"/>
              </a:rPr>
              <a:t>Specialized units</a:t>
            </a:r>
          </a:p>
          <a:p>
            <a:pPr lvl="1">
              <a:buFont typeface="Wingdings" pitchFamily="2" charset="2"/>
              <a:buChar char="§"/>
            </a:pPr>
            <a:r>
              <a:rPr lang="en-US" sz="4400" dirty="0">
                <a:latin typeface="+mn-lt"/>
                <a:cs typeface="Arial" pitchFamily="34" charset="0"/>
              </a:rPr>
              <a:t>Specialized routing in existing units</a:t>
            </a:r>
          </a:p>
          <a:p>
            <a:pPr lvl="1">
              <a:buFont typeface="Wingdings" pitchFamily="2" charset="2"/>
              <a:buChar char="§"/>
            </a:pPr>
            <a:r>
              <a:rPr lang="en-US" sz="4400" dirty="0">
                <a:latin typeface="+mn-lt"/>
                <a:cs typeface="Arial" pitchFamily="34" charset="0"/>
              </a:rPr>
              <a:t>Non specialized</a:t>
            </a:r>
          </a:p>
          <a:p>
            <a:pPr marL="966749" lvl="4" indent="0">
              <a:buFont typeface="Wingdings" pitchFamily="2" charset="2"/>
              <a:buChar char="§"/>
            </a:pPr>
            <a:endParaRPr lang="en-US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CFE9F1BC-F4A4-A04F-B4F6-87DC2BF1A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1310" y="7377513"/>
            <a:ext cx="13796964" cy="2123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1" dirty="0">
                <a:latin typeface="Calibri" pitchFamily="34" charset="0"/>
                <a:cs typeface="Arial" pitchFamily="34" charset="0"/>
              </a:rPr>
              <a:t>A new scheme for table based evaluation of functions [David et al., 2006]</a:t>
            </a:r>
            <a:endParaRPr lang="en-US" sz="2800" i="1" dirty="0">
              <a:latin typeface="Arial" pitchFamily="34" charset="0"/>
              <a:cs typeface="Arial" pitchFamily="34" charset="0"/>
            </a:endParaRPr>
          </a:p>
          <a:p>
            <a:pPr marL="966749" lvl="4" indent="0">
              <a:buFont typeface="Wingdings" pitchFamily="2" charset="2"/>
              <a:buChar char="§"/>
            </a:pPr>
            <a:endParaRPr lang="en-US" sz="4800" dirty="0">
              <a:latin typeface="Arial" pitchFamily="34" charset="0"/>
              <a:cs typeface="Arial" pitchFamily="34" charset="0"/>
            </a:endParaRPr>
          </a:p>
          <a:p>
            <a:pPr marL="966749" lvl="4" indent="0">
              <a:buFont typeface="Wingdings" pitchFamily="2" charset="2"/>
              <a:buChar char="§"/>
            </a:pPr>
            <a:endParaRPr lang="en-US" sz="4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7" name="Group 14">
            <a:extLst>
              <a:ext uri="{FF2B5EF4-FFF2-40B4-BE49-F238E27FC236}">
                <a16:creationId xmlns:a16="http://schemas.microsoft.com/office/drawing/2014/main" id="{0C7739C8-4C79-FA4A-A71D-E25DC0134633}"/>
              </a:ext>
            </a:extLst>
          </p:cNvPr>
          <p:cNvGrpSpPr>
            <a:grpSpLocks/>
          </p:cNvGrpSpPr>
          <p:nvPr/>
        </p:nvGrpSpPr>
        <p:grpSpPr bwMode="auto">
          <a:xfrm>
            <a:off x="16802099" y="10827717"/>
            <a:ext cx="15113001" cy="1015663"/>
            <a:chOff x="1625599" y="4013200"/>
            <a:chExt cx="13433778" cy="1692209"/>
          </a:xfrm>
        </p:grpSpPr>
        <p:sp>
          <p:nvSpPr>
            <p:cNvPr id="28" name="TextBox 15">
              <a:extLst>
                <a:ext uri="{FF2B5EF4-FFF2-40B4-BE49-F238E27FC236}">
                  <a16:creationId xmlns:a16="http://schemas.microsoft.com/office/drawing/2014/main" id="{A1DE0B54-1653-8E4B-8F6A-299040F36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599" y="4013200"/>
              <a:ext cx="13233399" cy="1692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6000" b="1" dirty="0">
                  <a:solidFill>
                    <a:srgbClr val="3D71B8"/>
                  </a:solidFill>
                  <a:latin typeface="Calibri" pitchFamily="34" charset="0"/>
                </a:rPr>
                <a:t>Improving Energy/Area Efficiency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CBE87F8-9FE8-C146-854B-28B02E0FA39D}"/>
                </a:ext>
              </a:extLst>
            </p:cNvPr>
            <p:cNvCxnSpPr/>
            <p:nvPr/>
          </p:nvCxnSpPr>
          <p:spPr>
            <a:xfrm>
              <a:off x="1749778" y="5570549"/>
              <a:ext cx="13309599" cy="0"/>
            </a:xfrm>
            <a:prstGeom prst="line">
              <a:avLst/>
            </a:prstGeom>
            <a:ln w="127000" cap="rnd">
              <a:solidFill>
                <a:srgbClr val="3D71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17">
            <a:extLst>
              <a:ext uri="{FF2B5EF4-FFF2-40B4-BE49-F238E27FC236}">
                <a16:creationId xmlns:a16="http://schemas.microsoft.com/office/drawing/2014/main" id="{BBDC7705-A8C8-024D-B899-D980E030F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4639" y="12191405"/>
            <a:ext cx="5285035" cy="15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latin typeface="Calibri" pitchFamily="34" charset="0"/>
                <a:cs typeface="Arial" pitchFamily="34" charset="0"/>
              </a:rPr>
              <a:t>PE Area Distribution</a:t>
            </a:r>
          </a:p>
          <a:p>
            <a:pPr>
              <a:lnSpc>
                <a:spcPct val="150000"/>
              </a:lnSpc>
            </a:pPr>
            <a:r>
              <a:rPr lang="en-US" sz="2400" i="1" dirty="0">
                <a:latin typeface="Calibri" pitchFamily="34" charset="0"/>
                <a:cs typeface="Arial" pitchFamily="34" charset="0"/>
              </a:rPr>
              <a:t>*Data from 16nm CGRA chip taped out</a:t>
            </a:r>
            <a:endParaRPr lang="en-US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17">
            <a:extLst>
              <a:ext uri="{FF2B5EF4-FFF2-40B4-BE49-F238E27FC236}">
                <a16:creationId xmlns:a16="http://schemas.microsoft.com/office/drawing/2014/main" id="{BDA84BB6-0828-264A-8CE1-7A6967DE3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4662" y="16046442"/>
            <a:ext cx="9718416" cy="28007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r>
              <a:rPr lang="en-US" sz="4400" dirty="0">
                <a:latin typeface="+mn-lt"/>
                <a:cs typeface="Arial" pitchFamily="34" charset="0"/>
              </a:rPr>
              <a:t>Future Work:</a:t>
            </a:r>
          </a:p>
          <a:p>
            <a:pPr marL="1028682" lvl="1" indent="-571500">
              <a:buFont typeface="Wingdings" pitchFamily="2" charset="2"/>
              <a:buChar char="§"/>
            </a:pPr>
            <a:r>
              <a:rPr lang="en-US" sz="4400" dirty="0">
                <a:latin typeface="+mn-lt"/>
                <a:cs typeface="Arial" pitchFamily="34" charset="0"/>
              </a:rPr>
              <a:t>Heterogeneity </a:t>
            </a:r>
          </a:p>
          <a:p>
            <a:pPr marL="1028682" lvl="1" indent="-571500">
              <a:buFont typeface="Wingdings" pitchFamily="2" charset="2"/>
              <a:buChar char="§"/>
            </a:pPr>
            <a:r>
              <a:rPr lang="en-US" sz="4400" dirty="0">
                <a:latin typeface="+mn-lt"/>
                <a:cs typeface="Arial" pitchFamily="34" charset="0"/>
              </a:rPr>
              <a:t>Improved multipliers and pipelining</a:t>
            </a:r>
          </a:p>
          <a:p>
            <a:pPr marL="1028682" lvl="1" indent="-571500">
              <a:buFont typeface="Wingdings" pitchFamily="2" charset="2"/>
              <a:buChar char="§"/>
            </a:pPr>
            <a:r>
              <a:rPr lang="en-US" sz="4400" dirty="0">
                <a:latin typeface="+mn-lt"/>
                <a:cs typeface="Arial" pitchFamily="34" charset="0"/>
              </a:rPr>
              <a:t>Data/Clock gating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A690FC-0138-BE4A-A287-15454C3847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16" t="2240" r="2932" b="349"/>
          <a:stretch/>
        </p:blipFill>
        <p:spPr>
          <a:xfrm>
            <a:off x="21012912" y="12026559"/>
            <a:ext cx="5230368" cy="38108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793FAE-4EB4-804E-932E-3C3AB91F719E}"/>
              </a:ext>
            </a:extLst>
          </p:cNvPr>
          <p:cNvSpPr/>
          <p:nvPr/>
        </p:nvSpPr>
        <p:spPr>
          <a:xfrm>
            <a:off x="20756880" y="15782545"/>
            <a:ext cx="5486400" cy="161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177</Words>
  <Application>Microsoft Macintosh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Joan Digney</dc:creator>
  <cp:keywords>CTPClassification=CTP_PUBLIC:VisualMarkings=</cp:keywords>
  <cp:lastModifiedBy>Nikhil Bhagdikar</cp:lastModifiedBy>
  <cp:revision>31</cp:revision>
  <dcterms:created xsi:type="dcterms:W3CDTF">2011-11-23T20:52:01Z</dcterms:created>
  <dcterms:modified xsi:type="dcterms:W3CDTF">2018-10-14T17:03:37Z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867877fa-833c-4069-b118-1df50ddc333f</vt:lpwstr>
  </property>
  <property fmtid="{D5CDD505-2E9C-101B-9397-08002B2CF9AE}" pid="3" name="CTP_TimeStamp">
    <vt:lpwstr>2017-11-18 00:01:49Z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