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2" r:id="rId2"/>
    <p:sldId id="330" r:id="rId3"/>
    <p:sldId id="331" r:id="rId4"/>
    <p:sldId id="337" r:id="rId5"/>
    <p:sldId id="333" r:id="rId6"/>
    <p:sldId id="334" r:id="rId7"/>
    <p:sldId id="336" r:id="rId8"/>
    <p:sldId id="335" r:id="rId9"/>
    <p:sldId id="338" r:id="rId10"/>
    <p:sldId id="332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D0CECE"/>
    <a:srgbClr val="9AEBEA"/>
    <a:srgbClr val="C882FF"/>
    <a:srgbClr val="45AECD"/>
    <a:srgbClr val="A7C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5768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13B9E-3156-5047-9489-061FDE5930DE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22124-01AA-DB4A-8752-8434A788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94AA-AC7A-E546-8A4E-A73A49433921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EF99-5564-C147-B1B7-FF660586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56ED-D5B8-0943-AC0A-1F3767B4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7312"/>
          </a:xfrm>
        </p:spPr>
        <p:txBody>
          <a:bodyPr>
            <a:normAutofit/>
          </a:bodyPr>
          <a:lstStyle/>
          <a:p>
            <a:endParaRPr lang="en-US" sz="3500" dirty="0"/>
          </a:p>
          <a:p>
            <a:r>
              <a:rPr lang="en-US" sz="3500" dirty="0"/>
              <a:t>Priyanka Raina</a:t>
            </a:r>
          </a:p>
          <a:p>
            <a:endParaRPr lang="en-US" dirty="0"/>
          </a:p>
          <a:p>
            <a:r>
              <a:rPr lang="en-US" dirty="0"/>
              <a:t>July 3, 2019</a:t>
            </a:r>
          </a:p>
        </p:txBody>
      </p:sp>
    </p:spTree>
    <p:extLst>
      <p:ext uri="{BB962C8B-B14F-4D97-AF65-F5344CB8AC3E}">
        <p14:creationId xmlns:p14="http://schemas.microsoft.com/office/powerpoint/2010/main" val="140495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E0D1-ECD7-0F4A-8B82-8ACE7D27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on upcoming paper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25C7-F9EF-DE4B-8F4E-1B16500D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HotChips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Practice talk in July 17 group meeting for feedback</a:t>
            </a:r>
          </a:p>
          <a:p>
            <a:r>
              <a:rPr lang="en-US" b="1" dirty="0"/>
              <a:t>ASPLOS</a:t>
            </a:r>
            <a:r>
              <a:rPr lang="en-US" dirty="0"/>
              <a:t> (August 16)</a:t>
            </a:r>
          </a:p>
          <a:p>
            <a:pPr lvl="1"/>
            <a:r>
              <a:rPr lang="en-US" dirty="0"/>
              <a:t>Unified buffer</a:t>
            </a:r>
          </a:p>
          <a:p>
            <a:pPr lvl="1"/>
            <a:r>
              <a:rPr lang="en-US" dirty="0"/>
              <a:t>Automatic mapper</a:t>
            </a:r>
          </a:p>
          <a:p>
            <a:pPr lvl="1"/>
            <a:r>
              <a:rPr lang="en-US" dirty="0" err="1"/>
              <a:t>Aetherling</a:t>
            </a:r>
            <a:endParaRPr lang="en-US" dirty="0"/>
          </a:p>
          <a:p>
            <a:pPr lvl="1"/>
            <a:r>
              <a:rPr lang="en-US" dirty="0"/>
              <a:t>DNN dataflow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5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248E-B8A3-F545-BBB0-EC9F25D6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core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74B6-93DB-4647-89D7-437E274B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are creating an agile design methodology for highly-efficient accelerator systems (hardware + software) where we</a:t>
            </a:r>
          </a:p>
          <a:p>
            <a:pPr lvl="1"/>
            <a:r>
              <a:rPr lang="en-US" dirty="0"/>
              <a:t>make incremental improvements to a baseline system</a:t>
            </a:r>
          </a:p>
          <a:p>
            <a:pPr lvl="1"/>
            <a:r>
              <a:rPr lang="en-US" dirty="0"/>
              <a:t>while always keeping an end-to-end application flow running </a:t>
            </a:r>
          </a:p>
          <a:p>
            <a:pPr lvl="1"/>
            <a:r>
              <a:rPr lang="en-US" dirty="0"/>
              <a:t>and maintaining separation of concerns in the design process</a:t>
            </a:r>
          </a:p>
          <a:p>
            <a:pPr lvl="1"/>
            <a:endParaRPr lang="en-US" b="1" dirty="0"/>
          </a:p>
          <a:p>
            <a:r>
              <a:rPr lang="en-US" dirty="0"/>
              <a:t>We are doing this by creating DSLs that</a:t>
            </a:r>
          </a:p>
          <a:p>
            <a:pPr lvl="1"/>
            <a:r>
              <a:rPr lang="en-US" dirty="0"/>
              <a:t>allow us to easily express functionality of specific types of hardware (like processors, memories and interconnect)</a:t>
            </a:r>
          </a:p>
          <a:p>
            <a:pPr lvl="1"/>
            <a:r>
              <a:rPr lang="en-US" dirty="0"/>
              <a:t>generate collateral for all tools in the flow from a single source of truth </a:t>
            </a:r>
          </a:p>
          <a:p>
            <a:pPr lvl="1"/>
            <a:r>
              <a:rPr lang="en-US" dirty="0"/>
              <a:t>allow passes/staged generation for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70007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2D19-A77B-6E4F-AFE9-861E406F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7734-919A-EE43-853C-2C1F91F7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presentations for big meeting</a:t>
            </a:r>
          </a:p>
          <a:p>
            <a:r>
              <a:rPr lang="en-US" dirty="0"/>
              <a:t>Goal setting for summer</a:t>
            </a:r>
          </a:p>
          <a:p>
            <a:r>
              <a:rPr lang="en-US" dirty="0"/>
              <a:t>Update on upcoming paper deadlines</a:t>
            </a:r>
          </a:p>
        </p:txBody>
      </p:sp>
    </p:spTree>
    <p:extLst>
      <p:ext uri="{BB962C8B-B14F-4D97-AF65-F5344CB8AC3E}">
        <p14:creationId xmlns:p14="http://schemas.microsoft.com/office/powerpoint/2010/main" val="57878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86A1-56D3-8B4C-888D-27F6C704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for big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AF1AB-410D-E54B-BA9F-926A14E6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447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11:00 - 11:20 Garnet </a:t>
            </a:r>
            <a:r>
              <a:rPr lang="en-US" sz="2400" dirty="0" err="1"/>
              <a:t>Tapeout</a:t>
            </a:r>
            <a:r>
              <a:rPr lang="en-US" sz="2400" dirty="0"/>
              <a:t> Review and Plans for Virtual </a:t>
            </a:r>
            <a:r>
              <a:rPr lang="en-US" sz="2400" dirty="0" err="1"/>
              <a:t>Tapeout</a:t>
            </a:r>
            <a:r>
              <a:rPr lang="en-US" sz="2400" dirty="0"/>
              <a:t> (Alex, Priyanka)</a:t>
            </a:r>
          </a:p>
          <a:p>
            <a:r>
              <a:rPr lang="en-US" sz="2400" dirty="0"/>
              <a:t>11:20 - 11:40 Automatic Mapper (Ross)</a:t>
            </a:r>
          </a:p>
          <a:p>
            <a:r>
              <a:rPr lang="en-US" sz="2400" dirty="0"/>
              <a:t>11:40 - 12:00 Lake (Joey)</a:t>
            </a:r>
          </a:p>
          <a:p>
            <a:r>
              <a:rPr lang="en-US" sz="2400" dirty="0"/>
              <a:t>12:00 - 12:20 Halide Compiler for SoC (Jeff)</a:t>
            </a:r>
          </a:p>
          <a:p>
            <a:r>
              <a:rPr lang="en-US" sz="2400" dirty="0"/>
              <a:t>12:20 - 01:10 Lunch</a:t>
            </a:r>
          </a:p>
          <a:p>
            <a:r>
              <a:rPr lang="en-US" sz="2400" dirty="0"/>
              <a:t>01:10 - 01:30 Feedback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77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248E-B8A3-F545-BBB0-EC9F25D6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core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74B6-93DB-4647-89D7-437E274B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current system and make incremental improvements</a:t>
            </a:r>
          </a:p>
          <a:p>
            <a:r>
              <a:rPr lang="en-US" dirty="0"/>
              <a:t>Always keep an end-to-end application flow running </a:t>
            </a:r>
          </a:p>
          <a:p>
            <a:r>
              <a:rPr lang="en-US" dirty="0"/>
              <a:t>Maintain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72499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1C9-D6D8-2949-9720-9F5C639D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954B-572C-0C46-BD23-755147D2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Apps end-to-end on Garnet SoC</a:t>
            </a:r>
          </a:p>
          <a:p>
            <a:pPr lvl="1"/>
            <a:r>
              <a:rPr lang="en-US" dirty="0"/>
              <a:t>Tiled single layer apps with unified buffers hierarchy mapped to memory tiles and global buffer </a:t>
            </a:r>
          </a:p>
          <a:p>
            <a:pPr lvl="1"/>
            <a:r>
              <a:rPr lang="en-US" dirty="0"/>
              <a:t>Multi layer apps with CGRA, control processor and application processor code generated from Halide </a:t>
            </a:r>
          </a:p>
          <a:p>
            <a:pPr lvl="1"/>
            <a:r>
              <a:rPr lang="en-US" dirty="0"/>
              <a:t>Get performance numbers on CGRA/FPGA (paper)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Physical flow with Gemstone &amp; virtual </a:t>
            </a:r>
            <a:r>
              <a:rPr lang="en-US" b="1" dirty="0" err="1"/>
              <a:t>tapeout</a:t>
            </a:r>
            <a:endParaRPr lang="en-US" b="1" dirty="0"/>
          </a:p>
          <a:p>
            <a:pPr lvl="1"/>
            <a:r>
              <a:rPr lang="en-US" dirty="0"/>
              <a:t>Get the current design </a:t>
            </a:r>
            <a:r>
              <a:rPr lang="en-US" dirty="0" err="1"/>
              <a:t>tapeout</a:t>
            </a:r>
            <a:r>
              <a:rPr lang="en-US" dirty="0"/>
              <a:t>-ready </a:t>
            </a:r>
          </a:p>
          <a:p>
            <a:pPr lvl="1"/>
            <a:r>
              <a:rPr lang="en-US" dirty="0"/>
              <a:t>Set up virtual </a:t>
            </a:r>
            <a:r>
              <a:rPr lang="en-US" dirty="0" err="1"/>
              <a:t>tapeout</a:t>
            </a:r>
            <a:endParaRPr lang="en-US" dirty="0"/>
          </a:p>
          <a:p>
            <a:pPr lvl="1"/>
            <a:r>
              <a:rPr lang="en-US" dirty="0"/>
              <a:t>Use gemstone for constructing the physical flow</a:t>
            </a:r>
            <a:endParaRPr lang="en-US" dirty="0">
              <a:solidFill>
                <a:srgbClr val="FF2F92"/>
              </a:solidFill>
            </a:endParaRPr>
          </a:p>
          <a:p>
            <a:pPr lvl="2"/>
            <a:r>
              <a:rPr lang="en-US" dirty="0"/>
              <a:t>Create a design with better timing</a:t>
            </a:r>
          </a:p>
          <a:p>
            <a:pPr lvl="2"/>
            <a:r>
              <a:rPr lang="en-US" dirty="0"/>
              <a:t>Scale the design </a:t>
            </a:r>
          </a:p>
          <a:p>
            <a:pPr lvl="2"/>
            <a:r>
              <a:rPr lang="en-US" dirty="0"/>
              <a:t>Migrate to new technology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759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0935-1B2E-BB43-8350-EF9FAF1A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B727-0EB2-494C-AF25-D98DCE88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4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Peak</a:t>
            </a:r>
          </a:p>
          <a:p>
            <a:pPr lvl="1"/>
            <a:r>
              <a:rPr lang="en-US" dirty="0"/>
              <a:t>Integrate and test automatic mapper, packer (for multiple IRs -&gt; </a:t>
            </a:r>
            <a:r>
              <a:rPr lang="en-US" dirty="0" err="1"/>
              <a:t>archs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Future goals: Register file in PE, complex sub-graphs in PE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Lake</a:t>
            </a:r>
          </a:p>
          <a:p>
            <a:pPr lvl="1"/>
            <a:r>
              <a:rPr lang="en-US" dirty="0"/>
              <a:t>Generate unified buffers from Halide schedules</a:t>
            </a:r>
            <a:endParaRPr lang="en-US" dirty="0">
              <a:solidFill>
                <a:srgbClr val="FF2F92"/>
              </a:solidFill>
            </a:endParaRPr>
          </a:p>
          <a:p>
            <a:pPr lvl="1"/>
            <a:r>
              <a:rPr lang="en-US" dirty="0"/>
              <a:t>Apply a sequence of rewrite rules to map them to hardware buffers on CGRA/FPGA</a:t>
            </a:r>
            <a:endParaRPr lang="en-US" dirty="0">
              <a:solidFill>
                <a:srgbClr val="FF2F92"/>
              </a:solidFill>
            </a:endParaRPr>
          </a:p>
          <a:p>
            <a:pPr lvl="1"/>
            <a:r>
              <a:rPr lang="en-US" dirty="0"/>
              <a:t>Create schedules for optimally mapping DNN apps to CGRA/FPGA</a:t>
            </a:r>
            <a:endParaRPr lang="en-US" dirty="0">
              <a:solidFill>
                <a:srgbClr val="FF2F92"/>
              </a:solidFill>
            </a:endParaRPr>
          </a:p>
          <a:p>
            <a:pPr lvl="1"/>
            <a:r>
              <a:rPr lang="en-US" dirty="0"/>
              <a:t>Automatically convert apps from DNN frameworks to Halide</a:t>
            </a:r>
            <a:endParaRPr lang="en-US" dirty="0">
              <a:solidFill>
                <a:srgbClr val="FF2F92"/>
              </a:solidFill>
            </a:endParaRPr>
          </a:p>
          <a:p>
            <a:pPr lvl="1"/>
            <a:r>
              <a:rPr lang="en-US" dirty="0"/>
              <a:t>Future goals: Specify unified buffer with SMT arrays? Generate rewrite rules automatically?</a:t>
            </a:r>
            <a:r>
              <a:rPr lang="en-US" dirty="0">
                <a:solidFill>
                  <a:srgbClr val="FF2F92"/>
                </a:solidFill>
              </a:rPr>
              <a:t> </a:t>
            </a:r>
            <a:r>
              <a:rPr lang="en-US" dirty="0"/>
              <a:t>Hardware generation from lake?</a:t>
            </a:r>
            <a:endParaRPr lang="en-US" dirty="0">
              <a:solidFill>
                <a:srgbClr val="FF2F92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b="1" dirty="0"/>
              <a:t>Canal</a:t>
            </a:r>
          </a:p>
          <a:p>
            <a:pPr lvl="1"/>
            <a:r>
              <a:rPr lang="en-US" dirty="0"/>
              <a:t>Retiming during P&amp;R</a:t>
            </a:r>
            <a:endParaRPr lang="en-US" sz="2500" dirty="0">
              <a:solidFill>
                <a:srgbClr val="FF2F92"/>
              </a:solidFill>
            </a:endParaRPr>
          </a:p>
          <a:p>
            <a:pPr lvl="1"/>
            <a:r>
              <a:rPr lang="en-US" sz="2500" dirty="0"/>
              <a:t>P&amp;R with power domains</a:t>
            </a:r>
            <a:endParaRPr lang="en-US" sz="2500" dirty="0">
              <a:solidFill>
                <a:srgbClr val="FF2F92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7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4A19-2139-3142-AD8B-A76AFA79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2EDD-E9C3-8649-9469-3D1D0DC5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Magma</a:t>
            </a:r>
            <a:endParaRPr lang="en-US" dirty="0">
              <a:solidFill>
                <a:srgbClr val="FF2F92"/>
              </a:solidFill>
            </a:endParaRPr>
          </a:p>
          <a:p>
            <a:pPr lvl="1"/>
            <a:r>
              <a:rPr lang="en-US" dirty="0"/>
              <a:t>Finish the type system implementation (consistent with </a:t>
            </a:r>
            <a:r>
              <a:rPr lang="en-US" dirty="0" err="1"/>
              <a:t>hwtypes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Fix the sequential environment issue</a:t>
            </a:r>
          </a:p>
          <a:p>
            <a:pPr lvl="1"/>
            <a:r>
              <a:rPr lang="en-US" dirty="0"/>
              <a:t>Static analysis for polymorphism (issue an error when we discover it)</a:t>
            </a:r>
          </a:p>
          <a:p>
            <a:pPr lvl="1"/>
            <a:r>
              <a:rPr lang="en-US" dirty="0"/>
              <a:t>Resource sharing optimizations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b="1" dirty="0"/>
              <a:t>Fault</a:t>
            </a:r>
            <a:endParaRPr lang="en-US" dirty="0">
              <a:solidFill>
                <a:srgbClr val="FF2F92"/>
              </a:solidFill>
            </a:endParaRPr>
          </a:p>
          <a:p>
            <a:pPr lvl="1"/>
            <a:r>
              <a:rPr lang="en-US" dirty="0"/>
              <a:t>Release for the assume guarantee interface (experimental to production)</a:t>
            </a:r>
          </a:p>
          <a:p>
            <a:pPr lvl="2"/>
            <a:r>
              <a:rPr lang="en-US" dirty="0"/>
              <a:t>Work on the constrained random simulation side and formal (</a:t>
            </a:r>
            <a:r>
              <a:rPr lang="en-US" dirty="0" err="1"/>
              <a:t>cosa</a:t>
            </a:r>
            <a:r>
              <a:rPr lang="en-US" dirty="0"/>
              <a:t>) side</a:t>
            </a:r>
          </a:p>
          <a:p>
            <a:pPr lvl="2"/>
            <a:r>
              <a:rPr lang="en-US" dirty="0"/>
              <a:t>Look into emulation platforms as a stretch goal</a:t>
            </a:r>
          </a:p>
          <a:p>
            <a:pPr lvl="1"/>
            <a:r>
              <a:rPr lang="en-US" dirty="0"/>
              <a:t>Gate level simulation?</a:t>
            </a:r>
          </a:p>
        </p:txBody>
      </p:sp>
    </p:spTree>
    <p:extLst>
      <p:ext uri="{BB962C8B-B14F-4D97-AF65-F5344CB8AC3E}">
        <p14:creationId xmlns:p14="http://schemas.microsoft.com/office/powerpoint/2010/main" val="89715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4907-268C-0948-AE47-B9A4D97B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5899-51A0-7F4B-988F-7614BC89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SoC</a:t>
            </a:r>
          </a:p>
          <a:p>
            <a:pPr lvl="1"/>
            <a:r>
              <a:rPr lang="en-US" dirty="0"/>
              <a:t>Assess prior art on SoC generators</a:t>
            </a:r>
          </a:p>
          <a:p>
            <a:pPr lvl="1"/>
            <a:r>
              <a:rPr lang="en-US" dirty="0"/>
              <a:t>Create a proposal for AHA SoC generator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Formal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b="1" dirty="0"/>
              <a:t>Debug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425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FBC8-82BB-0F46-849A-52D6C8B1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AA5-573C-2043-9C48-F2D25E29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highly-efficient accelerator systems by specializing CGRA to applications using our DSLs!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809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15353</TotalTime>
  <Words>517</Words>
  <Application>Microsoft Macintosh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Meeting</vt:lpstr>
      <vt:lpstr>Agenda</vt:lpstr>
      <vt:lpstr>Presentations for big meeting</vt:lpstr>
      <vt:lpstr>Our core philosophy</vt:lpstr>
      <vt:lpstr>Goals for the summer</vt:lpstr>
      <vt:lpstr>Goals for the summer</vt:lpstr>
      <vt:lpstr>Goals for the summer</vt:lpstr>
      <vt:lpstr>Goals for the summer</vt:lpstr>
      <vt:lpstr>Eventually</vt:lpstr>
      <vt:lpstr>Update on upcoming paper deadlines</vt:lpstr>
      <vt:lpstr>Our core philosophy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Raina</dc:creator>
  <cp:lastModifiedBy>Priyanka Raina</cp:lastModifiedBy>
  <cp:revision>324</cp:revision>
  <cp:lastPrinted>2019-04-18T09:49:37Z</cp:lastPrinted>
  <dcterms:created xsi:type="dcterms:W3CDTF">2019-03-04T04:24:48Z</dcterms:created>
  <dcterms:modified xsi:type="dcterms:W3CDTF">2019-07-05T18:56:29Z</dcterms:modified>
</cp:coreProperties>
</file>