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62" r:id="rId2"/>
    <p:sldId id="281" r:id="rId3"/>
    <p:sldId id="283" r:id="rId4"/>
    <p:sldId id="285" r:id="rId5"/>
    <p:sldId id="284" r:id="rId6"/>
    <p:sldId id="276" r:id="rId7"/>
    <p:sldId id="256" r:id="rId8"/>
    <p:sldId id="291" r:id="rId9"/>
    <p:sldId id="264" r:id="rId10"/>
    <p:sldId id="272" r:id="rId11"/>
    <p:sldId id="273" r:id="rId12"/>
    <p:sldId id="292" r:id="rId13"/>
    <p:sldId id="263" r:id="rId14"/>
    <p:sldId id="274" r:id="rId15"/>
    <p:sldId id="293" r:id="rId16"/>
    <p:sldId id="294" r:id="rId17"/>
    <p:sldId id="266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296" r:id="rId26"/>
    <p:sldId id="297" r:id="rId27"/>
    <p:sldId id="277" r:id="rId28"/>
    <p:sldId id="270" r:id="rId29"/>
    <p:sldId id="271" r:id="rId30"/>
    <p:sldId id="299" r:id="rId31"/>
    <p:sldId id="298" r:id="rId32"/>
    <p:sldId id="279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  <a:srgbClr val="9AEBEA"/>
    <a:srgbClr val="C882FF"/>
    <a:srgbClr val="45AECD"/>
    <a:srgbClr val="A7C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4"/>
    <p:restoredTop sz="95843"/>
  </p:normalViewPr>
  <p:slideViewPr>
    <p:cSldViewPr snapToGrid="0" snapToObjects="1">
      <p:cViewPr varScale="1">
        <p:scale>
          <a:sx n="109" d="100"/>
          <a:sy n="109" d="100"/>
        </p:scale>
        <p:origin x="208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13B9E-3156-5047-9489-061FDE5930DE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22124-01AA-DB4A-8752-8434A788C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9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0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50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50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22124-01AA-DB4A-8752-8434A788C3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1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5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4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8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EF99-5564-C147-B1B7-FF660586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Garnet: The Next Generation CGRA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356ED-D5B8-0943-AC0A-1F3767B4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7312"/>
          </a:xfrm>
        </p:spPr>
        <p:txBody>
          <a:bodyPr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Priyanka Raina</a:t>
            </a:r>
          </a:p>
          <a:p>
            <a:endParaRPr lang="en-US" dirty="0"/>
          </a:p>
          <a:p>
            <a:r>
              <a:rPr lang="en-US"/>
              <a:t>April 26,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40495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6290316" y="714762"/>
            <a:ext cx="1525107" cy="339342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3527499-DCC1-2A4C-BEBF-B28EF6D10CF3}"/>
              </a:ext>
            </a:extLst>
          </p:cNvPr>
          <p:cNvCxnSpPr/>
          <p:nvPr/>
        </p:nvCxnSpPr>
        <p:spPr>
          <a:xfrm rot="5400000">
            <a:off x="6240214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AF68693-810E-0442-B259-BE7FB04B4A3F}"/>
              </a:ext>
            </a:extLst>
          </p:cNvPr>
          <p:cNvCxnSpPr/>
          <p:nvPr/>
        </p:nvCxnSpPr>
        <p:spPr>
          <a:xfrm rot="5400000">
            <a:off x="5096385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CF6256-69AD-A644-927E-D343176398E1}"/>
              </a:ext>
            </a:extLst>
          </p:cNvPr>
          <p:cNvCxnSpPr/>
          <p:nvPr/>
        </p:nvCxnSpPr>
        <p:spPr>
          <a:xfrm rot="5400000">
            <a:off x="5858938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6755AB-CF3C-EE4E-8DD1-784AC23135F9}"/>
              </a:ext>
            </a:extLst>
          </p:cNvPr>
          <p:cNvCxnSpPr/>
          <p:nvPr/>
        </p:nvCxnSpPr>
        <p:spPr>
          <a:xfrm rot="5400000">
            <a:off x="5477661" y="2203409"/>
            <a:ext cx="2387862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6478446" y="1773573"/>
            <a:ext cx="1525107" cy="2294870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6478446" y="1009480"/>
            <a:ext cx="1525107" cy="826072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9080" y="3024661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4031" y="1855374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4131" y="1844138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5676" y="2434521"/>
            <a:ext cx="2260046" cy="2244238"/>
          </a:xfrm>
          <a:prstGeom prst="rect">
            <a:avLst/>
          </a:prstGeom>
          <a:solidFill>
            <a:srgbClr val="45AECD"/>
          </a:soli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59634" y="1757222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51563" y="365125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41171" y="6106171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7945" y="6365238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4772" y="3443227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7286" y="3269900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4483" y="3426810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6997" y="3253483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BC075D64-F76E-C84C-BFF3-3CB1D7387E4D}"/>
              </a:ext>
            </a:extLst>
          </p:cNvPr>
          <p:cNvCxnSpPr>
            <a:cxnSpLocks/>
          </p:cNvCxnSpPr>
          <p:nvPr/>
        </p:nvCxnSpPr>
        <p:spPr>
          <a:xfrm>
            <a:off x="7813588" y="1016069"/>
            <a:ext cx="0" cy="1503555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7275464" y="252870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842593EA-9A9C-3D48-A656-74DB592D755A}"/>
              </a:ext>
            </a:extLst>
          </p:cNvPr>
          <p:cNvCxnSpPr>
            <a:cxnSpLocks/>
            <a:stCxn id="439" idx="3"/>
            <a:endCxn id="396" idx="3"/>
          </p:cNvCxnSpPr>
          <p:nvPr/>
        </p:nvCxnSpPr>
        <p:spPr>
          <a:xfrm>
            <a:off x="7435515" y="2608610"/>
            <a:ext cx="186939" cy="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DAFADDED-99BB-3E4B-8543-4F348EBB9C7B}"/>
              </a:ext>
            </a:extLst>
          </p:cNvPr>
          <p:cNvSpPr/>
          <p:nvPr/>
        </p:nvSpPr>
        <p:spPr>
          <a:xfrm>
            <a:off x="7532374" y="2840793"/>
            <a:ext cx="339164" cy="155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6" name="Trapezoid 395">
            <a:extLst>
              <a:ext uri="{FF2B5EF4-FFF2-40B4-BE49-F238E27FC236}">
                <a16:creationId xmlns:a16="http://schemas.microsoft.com/office/drawing/2014/main" id="{3024FD87-D678-104E-964C-CF1E9823EE90}"/>
              </a:ext>
            </a:extLst>
          </p:cNvPr>
          <p:cNvSpPr/>
          <p:nvPr/>
        </p:nvSpPr>
        <p:spPr>
          <a:xfrm flipH="1">
            <a:off x="7558183" y="2526536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98" name="Trapezoid 397">
            <a:extLst>
              <a:ext uri="{FF2B5EF4-FFF2-40B4-BE49-F238E27FC236}">
                <a16:creationId xmlns:a16="http://schemas.microsoft.com/office/drawing/2014/main" id="{5C149541-3EFF-B749-BC15-67BB5B9E8F44}"/>
              </a:ext>
            </a:extLst>
          </p:cNvPr>
          <p:cNvSpPr/>
          <p:nvPr/>
        </p:nvSpPr>
        <p:spPr>
          <a:xfrm flipH="1">
            <a:off x="7442514" y="3178055"/>
            <a:ext cx="520502" cy="164790"/>
          </a:xfrm>
          <a:prstGeom prst="trapezoid">
            <a:avLst>
              <a:gd name="adj" fmla="val 780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74" name="Straight Arrow Connector 573">
            <a:extLst>
              <a:ext uri="{FF2B5EF4-FFF2-40B4-BE49-F238E27FC236}">
                <a16:creationId xmlns:a16="http://schemas.microsoft.com/office/drawing/2014/main" id="{A173B6FE-E547-2247-8C7D-17FEFC1BF43C}"/>
              </a:ext>
            </a:extLst>
          </p:cNvPr>
          <p:cNvCxnSpPr/>
          <p:nvPr/>
        </p:nvCxnSpPr>
        <p:spPr>
          <a:xfrm flipV="1">
            <a:off x="7695826" y="2696574"/>
            <a:ext cx="0" cy="13493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0D0648B5-3558-DF4B-8860-C7A3788BAEBE}"/>
              </a:ext>
            </a:extLst>
          </p:cNvPr>
          <p:cNvCxnSpPr>
            <a:cxnSpLocks/>
            <a:stCxn id="398" idx="0"/>
            <a:endCxn id="325" idx="2"/>
          </p:cNvCxnSpPr>
          <p:nvPr/>
        </p:nvCxnSpPr>
        <p:spPr>
          <a:xfrm flipH="1" flipV="1">
            <a:off x="7701956" y="2996049"/>
            <a:ext cx="809" cy="1820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2F07C35-FABD-1746-839B-31B470A650D2}"/>
              </a:ext>
            </a:extLst>
          </p:cNvPr>
          <p:cNvSpPr/>
          <p:nvPr/>
        </p:nvSpPr>
        <p:spPr>
          <a:xfrm>
            <a:off x="7162741" y="3180547"/>
            <a:ext cx="160051" cy="1598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2ADBB337-51A9-8C42-877B-A704E7D95D8A}"/>
              </a:ext>
            </a:extLst>
          </p:cNvPr>
          <p:cNvCxnSpPr>
            <a:cxnSpLocks/>
            <a:stCxn id="409" idx="3"/>
            <a:endCxn id="398" idx="3"/>
          </p:cNvCxnSpPr>
          <p:nvPr/>
        </p:nvCxnSpPr>
        <p:spPr>
          <a:xfrm>
            <a:off x="7322792" y="3260450"/>
            <a:ext cx="183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Elbow Connector 247">
            <a:extLst>
              <a:ext uri="{FF2B5EF4-FFF2-40B4-BE49-F238E27FC236}">
                <a16:creationId xmlns:a16="http://schemas.microsoft.com/office/drawing/2014/main" id="{83DA5502-6201-DF4B-AEE3-D24F7AFDD513}"/>
              </a:ext>
            </a:extLst>
          </p:cNvPr>
          <p:cNvCxnSpPr>
            <a:cxnSpLocks/>
            <a:stCxn id="398" idx="0"/>
          </p:cNvCxnSpPr>
          <p:nvPr/>
        </p:nvCxnSpPr>
        <p:spPr>
          <a:xfrm rot="5400000" flipH="1" flipV="1">
            <a:off x="7589145" y="2810195"/>
            <a:ext cx="481481" cy="254240"/>
          </a:xfrm>
          <a:prstGeom prst="bentConnector3">
            <a:avLst>
              <a:gd name="adj1" fmla="val 10627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2D1469BB-8F08-E547-9F43-A9AF4714E667}"/>
              </a:ext>
            </a:extLst>
          </p:cNvPr>
          <p:cNvSpPr txBox="1"/>
          <p:nvPr/>
        </p:nvSpPr>
        <p:spPr>
          <a:xfrm>
            <a:off x="6643148" y="2621500"/>
            <a:ext cx="1020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Pipeline register</a:t>
            </a:r>
          </a:p>
        </p:txBody>
      </p:sp>
      <p:sp>
        <p:nvSpPr>
          <p:cNvPr id="257" name="Triangle 256">
            <a:extLst>
              <a:ext uri="{FF2B5EF4-FFF2-40B4-BE49-F238E27FC236}">
                <a16:creationId xmlns:a16="http://schemas.microsoft.com/office/drawing/2014/main" id="{BE15C155-975C-D541-9DD5-F5138CCAACB8}"/>
              </a:ext>
            </a:extLst>
          </p:cNvPr>
          <p:cNvSpPr/>
          <p:nvPr/>
        </p:nvSpPr>
        <p:spPr>
          <a:xfrm rot="5400000">
            <a:off x="7526082" y="2871218"/>
            <a:ext cx="117009" cy="98064"/>
          </a:xfrm>
          <a:prstGeom prst="triangl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70" name="Elbow Connector 269">
            <a:extLst>
              <a:ext uri="{FF2B5EF4-FFF2-40B4-BE49-F238E27FC236}">
                <a16:creationId xmlns:a16="http://schemas.microsoft.com/office/drawing/2014/main" id="{79731700-6AB7-9C4A-B89E-08A939F8CE16}"/>
              </a:ext>
            </a:extLst>
          </p:cNvPr>
          <p:cNvCxnSpPr>
            <a:cxnSpLocks/>
            <a:stCxn id="578" idx="1"/>
            <a:endCxn id="444" idx="2"/>
          </p:cNvCxnSpPr>
          <p:nvPr/>
        </p:nvCxnSpPr>
        <p:spPr>
          <a:xfrm rot="10800000">
            <a:off x="7823745" y="3335009"/>
            <a:ext cx="453377" cy="1054781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Rectangle 437">
            <a:extLst>
              <a:ext uri="{FF2B5EF4-FFF2-40B4-BE49-F238E27FC236}">
                <a16:creationId xmlns:a16="http://schemas.microsoft.com/office/drawing/2014/main" id="{A0C466B4-B1C3-E74D-AC96-EF90B1A28E6C}"/>
              </a:ext>
            </a:extLst>
          </p:cNvPr>
          <p:cNvSpPr/>
          <p:nvPr/>
        </p:nvSpPr>
        <p:spPr>
          <a:xfrm>
            <a:off x="7507976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D04EEBDE-310E-854A-B548-593F29B30052}"/>
              </a:ext>
            </a:extLst>
          </p:cNvPr>
          <p:cNvSpPr/>
          <p:nvPr/>
        </p:nvSpPr>
        <p:spPr>
          <a:xfrm>
            <a:off x="7586557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1B132A5-2536-5A40-AA95-F1AD4A3EF7A6}"/>
              </a:ext>
            </a:extLst>
          </p:cNvPr>
          <p:cNvSpPr/>
          <p:nvPr/>
        </p:nvSpPr>
        <p:spPr>
          <a:xfrm>
            <a:off x="766513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2928A230-8971-8E49-91F5-995A3FF87CFA}"/>
              </a:ext>
            </a:extLst>
          </p:cNvPr>
          <p:cNvSpPr/>
          <p:nvPr/>
        </p:nvSpPr>
        <p:spPr>
          <a:xfrm>
            <a:off x="7743718" y="317520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5" name="Elbow Connector 444">
            <a:extLst>
              <a:ext uri="{FF2B5EF4-FFF2-40B4-BE49-F238E27FC236}">
                <a16:creationId xmlns:a16="http://schemas.microsoft.com/office/drawing/2014/main" id="{FFFEC9C7-6626-6E4F-9327-4C2BCF2AFF18}"/>
              </a:ext>
            </a:extLst>
          </p:cNvPr>
          <p:cNvCxnSpPr>
            <a:cxnSpLocks/>
            <a:stCxn id="580" idx="0"/>
            <a:endCxn id="443" idx="2"/>
          </p:cNvCxnSpPr>
          <p:nvPr/>
        </p:nvCxnSpPr>
        <p:spPr>
          <a:xfrm rot="5400000" flipH="1" flipV="1">
            <a:off x="6334335" y="3272432"/>
            <a:ext cx="1348252" cy="1473405"/>
          </a:xfrm>
          <a:prstGeom prst="bentConnector3">
            <a:avLst>
              <a:gd name="adj1" fmla="val 3092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Elbow Connector 575">
            <a:extLst>
              <a:ext uri="{FF2B5EF4-FFF2-40B4-BE49-F238E27FC236}">
                <a16:creationId xmlns:a16="http://schemas.microsoft.com/office/drawing/2014/main" id="{723D4A62-FF5D-1C46-8AD1-16E89F409F84}"/>
              </a:ext>
            </a:extLst>
          </p:cNvPr>
          <p:cNvCxnSpPr>
            <a:cxnSpLocks/>
            <a:stCxn id="581" idx="3"/>
            <a:endCxn id="442" idx="2"/>
          </p:cNvCxnSpPr>
          <p:nvPr/>
        </p:nvCxnSpPr>
        <p:spPr>
          <a:xfrm>
            <a:off x="6003053" y="2657645"/>
            <a:ext cx="1663530" cy="677363"/>
          </a:xfrm>
          <a:prstGeom prst="bentConnector4">
            <a:avLst>
              <a:gd name="adj1" fmla="val 11523"/>
              <a:gd name="adj2" fmla="val 21706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Elbow Connector 576">
            <a:extLst>
              <a:ext uri="{FF2B5EF4-FFF2-40B4-BE49-F238E27FC236}">
                <a16:creationId xmlns:a16="http://schemas.microsoft.com/office/drawing/2014/main" id="{5315DEC2-DAB2-D645-89FB-8CD92BDD010D}"/>
              </a:ext>
            </a:extLst>
          </p:cNvPr>
          <p:cNvCxnSpPr>
            <a:cxnSpLocks/>
            <a:endCxn id="438" idx="2"/>
          </p:cNvCxnSpPr>
          <p:nvPr/>
        </p:nvCxnSpPr>
        <p:spPr>
          <a:xfrm>
            <a:off x="6351784" y="2696574"/>
            <a:ext cx="1236218" cy="638434"/>
          </a:xfrm>
          <a:prstGeom prst="bentConnector4">
            <a:avLst>
              <a:gd name="adj1" fmla="val 99"/>
              <a:gd name="adj2" fmla="val 20501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Rectangle 577">
            <a:extLst>
              <a:ext uri="{FF2B5EF4-FFF2-40B4-BE49-F238E27FC236}">
                <a16:creationId xmlns:a16="http://schemas.microsoft.com/office/drawing/2014/main" id="{B62BE121-F644-834E-8CD4-B5E46C56FE33}"/>
              </a:ext>
            </a:extLst>
          </p:cNvPr>
          <p:cNvSpPr/>
          <p:nvPr/>
        </p:nvSpPr>
        <p:spPr>
          <a:xfrm>
            <a:off x="8277121" y="4309886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A0079705-5D54-7542-BFBD-501B2D2D10BB}"/>
              </a:ext>
            </a:extLst>
          </p:cNvPr>
          <p:cNvSpPr/>
          <p:nvPr/>
        </p:nvSpPr>
        <p:spPr>
          <a:xfrm>
            <a:off x="6191733" y="4683260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EBEA3627-D6D5-3B43-A3C9-23F198C41FF9}"/>
              </a:ext>
            </a:extLst>
          </p:cNvPr>
          <p:cNvSpPr/>
          <p:nvPr/>
        </p:nvSpPr>
        <p:spPr>
          <a:xfrm>
            <a:off x="5843002" y="2577742"/>
            <a:ext cx="160051" cy="159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FE05063C-1999-C74F-9EDF-58E9C46A7106}"/>
              </a:ext>
            </a:extLst>
          </p:cNvPr>
          <p:cNvCxnSpPr/>
          <p:nvPr/>
        </p:nvCxnSpPr>
        <p:spPr>
          <a:xfrm>
            <a:off x="6003053" y="2428942"/>
            <a:ext cx="348731" cy="2595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5CA9AD7-721A-8240-8491-D8992592EEE3}"/>
              </a:ext>
            </a:extLst>
          </p:cNvPr>
          <p:cNvSpPr/>
          <p:nvPr/>
        </p:nvSpPr>
        <p:spPr>
          <a:xfrm>
            <a:off x="4665747" y="106369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6701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Switch Box (SB)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C5A63D-ADA4-2F48-9AD8-DE133EF9BD00}"/>
              </a:ext>
            </a:extLst>
          </p:cNvPr>
          <p:cNvGrpSpPr/>
          <p:nvPr/>
        </p:nvGrpSpPr>
        <p:grpSpPr>
          <a:xfrm>
            <a:off x="6288719" y="866541"/>
            <a:ext cx="1713237" cy="3353681"/>
            <a:chOff x="6187620" y="1690688"/>
            <a:chExt cx="908629" cy="177865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9BF73A2-7E5F-7444-B20E-5A513E4492C6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DCECFACA-07A5-BF4A-B275-4118DC2813A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FC65DC2-420A-7A40-AFC4-26B0943BB572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7BDA733B-433D-7442-BD06-53CAB218FA75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58624D-8B29-D341-8C07-64AE75E7DB2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2D186A8B-E43E-AB4D-B8F4-8DA9E8ED2179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B786349-9BB7-8A41-9D91-35E9FCFD59B3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3527499-DCC1-2A4C-BEBF-B28EF6D10CF3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AF68693-810E-0442-B259-BE7FB04B4A3F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4ECF6256-69AD-A644-927E-D343176398E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0B6755AB-CF3C-EE4E-8DD1-784AC23135F9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BC075D64-F76E-C84C-BFF3-3CB1D7387E4D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0F2FFBB-C858-F647-BBC5-E7CD4C7F8FA3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92229569-7BDC-2F46-9BF6-1FBBD5CB37F8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CC55DCCB-EFEA-2843-894D-79BE5F992E8D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4E77EDE-AF11-1D46-AA95-F83370F16ADA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7888E23-806C-5B47-BA1E-259FE282D333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43A2BE6-45A1-2745-97A0-D615202534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528479A6-A600-F445-8E98-507D285A7564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671F501-6E17-2B42-A7C9-D14ABEE1258C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83E59629-B2E4-1B42-9CFF-2C1BC77371C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EB65C64-4AAF-3645-B4E3-2A852CC65BC8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1FF9AB9E-FD89-D349-AEA2-DA1F7140C4D2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DDD14C-8BF5-8A40-9AFD-BB5DB0F689A8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6C4A2A-2D49-D748-8157-D1E6A29CA50F}"/>
              </a:ext>
            </a:extLst>
          </p:cNvPr>
          <p:cNvGrpSpPr/>
          <p:nvPr/>
        </p:nvGrpSpPr>
        <p:grpSpPr>
          <a:xfrm flipH="1">
            <a:off x="6277483" y="3176440"/>
            <a:ext cx="1713237" cy="3353681"/>
            <a:chOff x="5578983" y="3176440"/>
            <a:chExt cx="1713237" cy="33536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980E7B-EB30-FE42-8BD6-2D6A2DC083EB}"/>
                </a:ext>
              </a:extLst>
            </p:cNvPr>
            <p:cNvGrpSpPr/>
            <p:nvPr/>
          </p:nvGrpSpPr>
          <p:grpSpPr>
            <a:xfrm>
              <a:off x="5578983" y="3847543"/>
              <a:ext cx="1525107" cy="2682578"/>
              <a:chOff x="5578983" y="3847543"/>
              <a:chExt cx="1525107" cy="2682578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372E04C7-50B6-7646-ADC1-B201C76F680B}"/>
                  </a:ext>
                </a:extLst>
              </p:cNvPr>
              <p:cNvGrpSpPr/>
              <p:nvPr/>
            </p:nvGrpSpPr>
            <p:grpSpPr>
              <a:xfrm rot="10800000" flipH="1">
                <a:off x="5578983" y="6190779"/>
                <a:ext cx="1525107" cy="339342"/>
                <a:chOff x="7451643" y="1504107"/>
                <a:chExt cx="808853" cy="2509732"/>
              </a:xfrm>
            </p:grpSpPr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4D73C6E3-45A4-D742-8665-D1947BC38F17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812476AC-4EC0-F34B-8B92-0DC973809B19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6CCC734-45F6-9041-80F1-D140C9C823E2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237E67-7109-8146-AFD7-C075B06B801F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82D362C4-11AC-7F4B-AD98-CA56704D4A2B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0E49F41-B7DE-3D4B-9FB8-71332987323B}"/>
                  </a:ext>
                </a:extLst>
              </p:cNvPr>
              <p:cNvGrpSpPr/>
              <p:nvPr/>
            </p:nvGrpSpPr>
            <p:grpSpPr>
              <a:xfrm rot="10800000" flipH="1">
                <a:off x="5578983" y="3847543"/>
                <a:ext cx="1525107" cy="2387862"/>
                <a:chOff x="7463112" y="1526872"/>
                <a:chExt cx="808853" cy="4804920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AF9683E3-DF58-2B4D-9F11-3AA8C9ACDDEF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704E7C2F-2AF7-4942-B0DC-106B77360B35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9C525252-E147-7A48-92E2-8D010DFBE31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495375A-7435-1A47-812C-E83D8893D21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0EBC672-F6DA-E441-9DDD-CC4A8E5E25C2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DEA6E1-6CCC-5745-9AEA-73B93C94B36D}"/>
                </a:ext>
              </a:extLst>
            </p:cNvPr>
            <p:cNvGrpSpPr/>
            <p:nvPr/>
          </p:nvGrpSpPr>
          <p:grpSpPr>
            <a:xfrm>
              <a:off x="5767113" y="3176440"/>
              <a:ext cx="1525107" cy="3058963"/>
              <a:chOff x="5767113" y="3176440"/>
              <a:chExt cx="1525107" cy="305896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3AFFA0-3716-C946-AAC0-2FDB7B12F2E9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3176440"/>
                <a:ext cx="1525107" cy="2294870"/>
                <a:chOff x="7451643" y="1504107"/>
                <a:chExt cx="808853" cy="2509732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291C2A0-52DA-B14A-B05C-C896BAE9DF1F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73724B7-ECAF-C040-A095-A101CC6952E7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C8DCBC61-3DEA-C349-8775-48332A26D05E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0320603-8A24-814F-86E8-FCAEAF699421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82948DBF-886D-814B-B3F9-38FF2D1C8EBF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DBCFFDB-3B5A-E948-9C19-CD4756684ED6}"/>
                  </a:ext>
                </a:extLst>
              </p:cNvPr>
              <p:cNvGrpSpPr/>
              <p:nvPr/>
            </p:nvGrpSpPr>
            <p:grpSpPr>
              <a:xfrm rot="10800000" flipH="1" flipV="1">
                <a:off x="5767113" y="5409331"/>
                <a:ext cx="1525107" cy="826072"/>
                <a:chOff x="7463112" y="1526872"/>
                <a:chExt cx="808853" cy="480492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BACE760-CA2F-214C-8587-09E0E44E34D4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160E7AA-F7F1-9D40-8B11-054ACA3DAFAA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10DB84D-0013-1743-A468-0AC861C56298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985E4582-A937-A84C-8A5E-247490A6BBDE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0E707A2-5BE3-C14C-BB2D-F077D79CD02B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7030A0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5C4BC72-8B32-6E44-BC2F-21C4A6159675}"/>
              </a:ext>
            </a:extLst>
          </p:cNvPr>
          <p:cNvGrpSpPr/>
          <p:nvPr/>
        </p:nvGrpSpPr>
        <p:grpSpPr>
          <a:xfrm rot="5400000">
            <a:off x="7432434" y="2007153"/>
            <a:ext cx="1713236" cy="3353681"/>
            <a:chOff x="6187620" y="1690688"/>
            <a:chExt cx="908629" cy="177865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9FAF80-825E-DB43-84DC-CA1C8610121F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E6C394D-14BB-8241-AD5B-82B6194FAAFD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1F86C9F-D18A-3345-BBBF-A16CCE124FA5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B2CEB2D-D16D-454A-BCC5-A3850746B60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914E54D-164D-714E-86BC-11507FB2FBE1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080A726E-B4BE-E240-9C2F-508BFAB976B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5BA533-4CA2-6E45-B356-1E918F1F3B88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5E2C643-3656-5740-BFE2-5081717519AE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1A16095C-DACE-044E-9CDC-7386D0C6DE6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9005E27-4501-3747-9D63-E724A67DB4F9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0D0F37F1-0847-6D46-8B8C-984AA571555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E1B4FF7A-A6F4-6A48-93E0-1FFC3A6B1B14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81DBB8-DE45-0C44-BD8D-55B0B1501B1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FCBC6FD-0B8E-E242-A7FC-68B7D9806241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75D01B73-EE27-9E46-BF4A-73D84000B0F0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44CF051-4647-C54A-819D-06D9B7DE5219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2047243-A06D-EA43-B599-5B927300C375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552603D-6331-1C4B-A0EF-A69213263453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40B9DD7-4DE2-8F42-9BBD-5F6C638421BC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E3ECDE8-98E4-3345-A2B4-4F3FC5AF0B2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363B7F7-1B4F-E84B-9918-DB9607366E5B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460A1B0B-5DAE-434B-8F0B-0E55F455F36A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63E8CEF-48F9-D744-9E44-6EEA57A0749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1FBDFF-1F19-0B43-B860-595605310FFC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6CDC65-51DE-CE42-93AE-FDA431271670}"/>
              </a:ext>
            </a:extLst>
          </p:cNvPr>
          <p:cNvGrpSpPr/>
          <p:nvPr/>
        </p:nvGrpSpPr>
        <p:grpSpPr>
          <a:xfrm rot="5400000" flipH="1" flipV="1">
            <a:off x="5122534" y="1995917"/>
            <a:ext cx="1713236" cy="3353681"/>
            <a:chOff x="6187620" y="1690688"/>
            <a:chExt cx="908629" cy="177865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91BBA995-44EA-7243-90AC-98BD3476F5B2}"/>
                </a:ext>
              </a:extLst>
            </p:cNvPr>
            <p:cNvGrpSpPr/>
            <p:nvPr/>
          </p:nvGrpSpPr>
          <p:grpSpPr>
            <a:xfrm>
              <a:off x="6187620" y="1690688"/>
              <a:ext cx="808853" cy="179973"/>
              <a:chOff x="7451643" y="1504107"/>
              <a:chExt cx="808853" cy="2509732"/>
            </a:xfrm>
          </p:grpSpPr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5E5FB8BB-016A-A645-82AE-01D264C7A312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446DC58-0ED5-304B-BD73-B38F6DA8031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A4DC490-EA61-D44B-B7D5-A2BC8F98DF2D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7CBF5786-CE03-D647-A142-54BC4EA14347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B5C3CC5-1041-564C-8725-E8E35B732290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D42330D3-438F-EA49-A94A-64431FF9303A}"/>
                </a:ext>
              </a:extLst>
            </p:cNvPr>
            <p:cNvGrpSpPr/>
            <p:nvPr/>
          </p:nvGrpSpPr>
          <p:grpSpPr>
            <a:xfrm>
              <a:off x="6187620" y="1846993"/>
              <a:ext cx="808853" cy="1266422"/>
              <a:chOff x="7463112" y="1526872"/>
              <a:chExt cx="808853" cy="4804920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341F10-5F91-DE48-8D37-F88FF5FC068F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59DF98-DE62-9E41-BE5F-EB9721A32B74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6D0A4E2-2F2C-7D45-9229-ECFF19E0D861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A2EC0FC-6BFE-1E43-A011-37CDD5B5C6BE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4B3813DD-F146-5144-8905-D577D33EE08B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4E5D2A2-FB89-C940-9908-7ED3A2BAF761}"/>
                </a:ext>
              </a:extLst>
            </p:cNvPr>
            <p:cNvGrpSpPr/>
            <p:nvPr/>
          </p:nvGrpSpPr>
          <p:grpSpPr>
            <a:xfrm flipV="1">
              <a:off x="6287396" y="2252237"/>
              <a:ext cx="808853" cy="1217103"/>
              <a:chOff x="7451643" y="1504107"/>
              <a:chExt cx="808853" cy="2509732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54A414D-0396-2049-AAD3-601962BAAB0E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C4FE2FB-B7AB-3741-8845-D7902675286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4ED67DD-EECE-AC42-B5D9-6566D3C2602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3E550AC-A85A-8646-BBFA-A28113C46F3A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7F2CD0C-D942-0D43-8321-A570D3874B6A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3C0FE94-5F38-8A46-ACF3-5A67F2316EB0}"/>
                </a:ext>
              </a:extLst>
            </p:cNvPr>
            <p:cNvGrpSpPr/>
            <p:nvPr/>
          </p:nvGrpSpPr>
          <p:grpSpPr>
            <a:xfrm flipV="1">
              <a:off x="6287396" y="1846994"/>
              <a:ext cx="808853" cy="438114"/>
              <a:chOff x="7463112" y="1526872"/>
              <a:chExt cx="808853" cy="4804920"/>
            </a:xfrm>
          </p:grpSpPr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68C4C361-D516-1848-8D10-21C93112FA49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0C139089-35D6-2645-9064-D94090C96A5C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B0E7A2B9-CFEE-2D44-9CCE-DB564E6D377E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2604C6F-B155-BB41-BA9A-2B06F799F384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3512CC84-36BE-9C49-99D1-BCFA833BA59E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6004079" y="2586300"/>
            <a:ext cx="2260046" cy="224423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C764F-9D6D-E14C-8042-EE324897668B}"/>
              </a:ext>
            </a:extLst>
          </p:cNvPr>
          <p:cNvCxnSpPr>
            <a:cxnSpLocks/>
          </p:cNvCxnSpPr>
          <p:nvPr/>
        </p:nvCxnSpPr>
        <p:spPr>
          <a:xfrm flipH="1" flipV="1">
            <a:off x="5361123" y="1899794"/>
            <a:ext cx="644673" cy="671720"/>
          </a:xfrm>
          <a:prstGeom prst="straightConnector1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headEnd type="triangle" w="lg" len="lg"/>
            <a:tailEnd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21076-DEF9-294F-9672-BC353628E095}"/>
              </a:ext>
            </a:extLst>
          </p:cNvPr>
          <p:cNvGrpSpPr/>
          <p:nvPr/>
        </p:nvGrpSpPr>
        <p:grpSpPr>
          <a:xfrm>
            <a:off x="6149966" y="516904"/>
            <a:ext cx="2002833" cy="594357"/>
            <a:chOff x="5451466" y="516904"/>
            <a:chExt cx="2002833" cy="5943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9A2A11-E438-4846-8B70-187019BCC630}"/>
                </a:ext>
              </a:extLst>
            </p:cNvPr>
            <p:cNvGrpSpPr/>
            <p:nvPr/>
          </p:nvGrpSpPr>
          <p:grpSpPr>
            <a:xfrm>
              <a:off x="5651687" y="741929"/>
              <a:ext cx="1802612" cy="369332"/>
              <a:chOff x="5651687" y="741929"/>
              <a:chExt cx="1802612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DE7D39-9A75-E440-B677-8FB2B8578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D670E24-8007-7649-BB92-49A1767B53B0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64B7CB7-F964-4748-8398-61D20EDB107C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CDDFF6A-B414-C642-971B-99C584554E59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5F685209-C142-064A-BF35-6DE642D80AC8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942F3E6-BFE5-774D-91B7-0B6521503B95}"/>
                </a:ext>
              </a:extLst>
            </p:cNvPr>
            <p:cNvGrpSpPr/>
            <p:nvPr/>
          </p:nvGrpSpPr>
          <p:grpSpPr>
            <a:xfrm>
              <a:off x="5451466" y="516904"/>
              <a:ext cx="1802612" cy="369332"/>
              <a:chOff x="5651687" y="741929"/>
              <a:chExt cx="1802612" cy="369332"/>
            </a:xfrm>
          </p:grpSpPr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B4BCF8D-7585-CD45-9389-78164981E649}"/>
                  </a:ext>
                </a:extLst>
              </p:cNvPr>
              <p:cNvSpPr txBox="1"/>
              <p:nvPr/>
            </p:nvSpPr>
            <p:spPr>
              <a:xfrm>
                <a:off x="7152613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676C39B-3288-E04E-ADCF-2A1C7CF5560B}"/>
                  </a:ext>
                </a:extLst>
              </p:cNvPr>
              <p:cNvSpPr txBox="1"/>
              <p:nvPr/>
            </p:nvSpPr>
            <p:spPr>
              <a:xfrm>
                <a:off x="6777381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567BBA5E-6382-374F-85AD-C673845C5429}"/>
                  </a:ext>
                </a:extLst>
              </p:cNvPr>
              <p:cNvSpPr txBox="1"/>
              <p:nvPr/>
            </p:nvSpPr>
            <p:spPr>
              <a:xfrm>
                <a:off x="6402150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065158-8388-9D4C-82F6-CBA1892A252A}"/>
                  </a:ext>
                </a:extLst>
              </p:cNvPr>
              <p:cNvSpPr txBox="1"/>
              <p:nvPr/>
            </p:nvSpPr>
            <p:spPr>
              <a:xfrm>
                <a:off x="6026918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8818320-5F9C-264F-BA14-4D959AC63895}"/>
                  </a:ext>
                </a:extLst>
              </p:cNvPr>
              <p:cNvSpPr txBox="1"/>
              <p:nvPr/>
            </p:nvSpPr>
            <p:spPr>
              <a:xfrm>
                <a:off x="5651687" y="7419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F8F069E-1B80-604F-95F1-4388FAFC60D9}"/>
              </a:ext>
            </a:extLst>
          </p:cNvPr>
          <p:cNvGrpSpPr/>
          <p:nvPr/>
        </p:nvGrpSpPr>
        <p:grpSpPr>
          <a:xfrm flipH="1">
            <a:off x="6139574" y="6257950"/>
            <a:ext cx="1802612" cy="369332"/>
            <a:chOff x="5651687" y="741929"/>
            <a:chExt cx="1802612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8D1C45B-D547-5641-BBE8-71ED7A940E82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EAA88E3-2127-9840-B13A-27674BAE8719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D4FB7D1-6B64-3E45-A154-C4C0923FEF65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E28EB78-BC18-6343-BD98-A5FB56DCDA0B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2B33F1C6-8B9F-5F49-9173-A40458C95EEF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E78B85C-3D0E-9D46-A559-68C081F75B5D}"/>
              </a:ext>
            </a:extLst>
          </p:cNvPr>
          <p:cNvGrpSpPr/>
          <p:nvPr/>
        </p:nvGrpSpPr>
        <p:grpSpPr>
          <a:xfrm flipH="1">
            <a:off x="6326348" y="6517017"/>
            <a:ext cx="1802612" cy="369332"/>
            <a:chOff x="5651687" y="741929"/>
            <a:chExt cx="1802612" cy="369332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A237625-7D66-8048-8100-80E4C1C58B24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9DB765D-3FCB-6942-9A2E-1A1C91B24DAF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50347D8-1910-F64B-9F6B-0B933D7778A2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A90F1C7-BEAC-F14F-B0AF-5A21BF01AD48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3D9A36F-3146-7D4A-8868-434AF344418C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C32C7A-A87D-EB4B-B4D5-2428E63F178F}"/>
              </a:ext>
            </a:extLst>
          </p:cNvPr>
          <p:cNvGrpSpPr/>
          <p:nvPr/>
        </p:nvGrpSpPr>
        <p:grpSpPr>
          <a:xfrm rot="5400000" flipV="1">
            <a:off x="8983175" y="3595006"/>
            <a:ext cx="1802612" cy="369332"/>
            <a:chOff x="5651687" y="741929"/>
            <a:chExt cx="1802612" cy="369332"/>
          </a:xfrm>
        </p:grpSpPr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C2170A4-7EEB-DF47-AECB-2F3A1F02BCD0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3D37ED3-4237-AD43-9697-C7BBA839DD14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981F355-70DE-5145-9AC0-02E032D9C54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5C2DA63-F297-2A4D-B1C2-B25C89BC72ED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57FB52E-AEEE-B74A-B245-06D3DEA72C41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8226BFB8-33F0-564C-95BD-5159D0E76793}"/>
              </a:ext>
            </a:extLst>
          </p:cNvPr>
          <p:cNvGrpSpPr/>
          <p:nvPr/>
        </p:nvGrpSpPr>
        <p:grpSpPr>
          <a:xfrm rot="5400000" flipV="1">
            <a:off x="9255689" y="3421679"/>
            <a:ext cx="1802612" cy="369332"/>
            <a:chOff x="5651687" y="741929"/>
            <a:chExt cx="1802612" cy="36933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57D3261A-8970-C143-923C-5FAB96CBAE1C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0035814-D926-6643-B58B-4C112C35D70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1C6A4050-6EAD-744D-BEC8-30567D104C6C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355C99-4655-6C47-BE52-05967B56994E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1C87ED2-9724-9541-98A2-A1A651DB7D70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7FBD56D-45A5-804F-82CE-4D4287A2CA14}"/>
              </a:ext>
            </a:extLst>
          </p:cNvPr>
          <p:cNvGrpSpPr/>
          <p:nvPr/>
        </p:nvGrpSpPr>
        <p:grpSpPr>
          <a:xfrm rot="16200000">
            <a:off x="3192886" y="3578589"/>
            <a:ext cx="1802612" cy="369332"/>
            <a:chOff x="5651687" y="741929"/>
            <a:chExt cx="1802612" cy="369332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A54426D-965D-BC42-8252-9D493C3010A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7E081E3-A18E-6D48-9748-51EBADB2C9A7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C473D19-92F2-FA4B-A60F-2881DE8AE136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3CE739E0-9173-0447-88FC-C62DA85EB8CC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DC2015F-B676-9A4A-B501-13944B688313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92158E5E-2A8A-0D45-B84D-FFEDAA8D026C}"/>
              </a:ext>
            </a:extLst>
          </p:cNvPr>
          <p:cNvGrpSpPr/>
          <p:nvPr/>
        </p:nvGrpSpPr>
        <p:grpSpPr>
          <a:xfrm rot="16200000">
            <a:off x="3465400" y="3405262"/>
            <a:ext cx="1802612" cy="369332"/>
            <a:chOff x="5651687" y="741929"/>
            <a:chExt cx="1802612" cy="369332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6EE990-8C3D-0940-9E19-A7C12AA7E861}"/>
                </a:ext>
              </a:extLst>
            </p:cNvPr>
            <p:cNvSpPr txBox="1"/>
            <p:nvPr/>
          </p:nvSpPr>
          <p:spPr>
            <a:xfrm>
              <a:off x="7152613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95CA8CC-2F0D-A741-AC4B-661AED1E6CAD}"/>
                </a:ext>
              </a:extLst>
            </p:cNvPr>
            <p:cNvSpPr txBox="1"/>
            <p:nvPr/>
          </p:nvSpPr>
          <p:spPr>
            <a:xfrm>
              <a:off x="6777381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22276D43-3DEE-0940-AC9F-894D2312C98D}"/>
                </a:ext>
              </a:extLst>
            </p:cNvPr>
            <p:cNvSpPr txBox="1"/>
            <p:nvPr/>
          </p:nvSpPr>
          <p:spPr>
            <a:xfrm>
              <a:off x="6402150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5374161-ACD9-A64F-9667-0BF1AD9BBECA}"/>
                </a:ext>
              </a:extLst>
            </p:cNvPr>
            <p:cNvSpPr txBox="1"/>
            <p:nvPr/>
          </p:nvSpPr>
          <p:spPr>
            <a:xfrm>
              <a:off x="6026918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112187D-7C2F-4E42-92C5-44EC0A7F1338}"/>
                </a:ext>
              </a:extLst>
            </p:cNvPr>
            <p:cNvSpPr txBox="1"/>
            <p:nvPr/>
          </p:nvSpPr>
          <p:spPr>
            <a:xfrm>
              <a:off x="5651687" y="741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7E487F08-642D-CE41-94F8-2043D9B9E297}"/>
              </a:ext>
            </a:extLst>
          </p:cNvPr>
          <p:cNvCxnSpPr>
            <a:cxnSpLocks/>
          </p:cNvCxnSpPr>
          <p:nvPr/>
        </p:nvCxnSpPr>
        <p:spPr>
          <a:xfrm>
            <a:off x="7820381" y="2586300"/>
            <a:ext cx="443744" cy="1959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39A83643-6394-CE42-8A0A-45D8DC9360EA}"/>
              </a:ext>
            </a:extLst>
          </p:cNvPr>
          <p:cNvCxnSpPr>
            <a:cxnSpLocks/>
          </p:cNvCxnSpPr>
          <p:nvPr/>
        </p:nvCxnSpPr>
        <p:spPr>
          <a:xfrm flipH="1">
            <a:off x="6272467" y="2586300"/>
            <a:ext cx="1541359" cy="22409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82AA356-4568-C341-94AD-9F8179F13CC3}"/>
              </a:ext>
            </a:extLst>
          </p:cNvPr>
          <p:cNvCxnSpPr>
            <a:cxnSpLocks/>
          </p:cNvCxnSpPr>
          <p:nvPr/>
        </p:nvCxnSpPr>
        <p:spPr>
          <a:xfrm flipH="1">
            <a:off x="5999953" y="2581429"/>
            <a:ext cx="1813873" cy="23878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43D94AC1-0058-6844-9D50-453FD48193C1}"/>
              </a:ext>
            </a:extLst>
          </p:cNvPr>
          <p:cNvCxnSpPr>
            <a:cxnSpLocks/>
          </p:cNvCxnSpPr>
          <p:nvPr/>
        </p:nvCxnSpPr>
        <p:spPr>
          <a:xfrm>
            <a:off x="5992471" y="3004268"/>
            <a:ext cx="2271654" cy="15462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C811103-1166-0741-980F-B36BF76B9847}"/>
              </a:ext>
            </a:extLst>
          </p:cNvPr>
          <p:cNvCxnSpPr>
            <a:cxnSpLocks/>
          </p:cNvCxnSpPr>
          <p:nvPr/>
        </p:nvCxnSpPr>
        <p:spPr>
          <a:xfrm flipV="1">
            <a:off x="6465613" y="4550128"/>
            <a:ext cx="1798512" cy="2842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51E66BB-EC3A-5C4E-9ABB-5DE1029DAC17}"/>
              </a:ext>
            </a:extLst>
          </p:cNvPr>
          <p:cNvCxnSpPr>
            <a:cxnSpLocks/>
          </p:cNvCxnSpPr>
          <p:nvPr/>
        </p:nvCxnSpPr>
        <p:spPr>
          <a:xfrm flipV="1">
            <a:off x="6272466" y="4358696"/>
            <a:ext cx="1991659" cy="473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03DAA6B-4D60-4D4C-ABD9-0822002A604D}"/>
              </a:ext>
            </a:extLst>
          </p:cNvPr>
          <p:cNvCxnSpPr>
            <a:cxnSpLocks/>
          </p:cNvCxnSpPr>
          <p:nvPr/>
        </p:nvCxnSpPr>
        <p:spPr>
          <a:xfrm flipH="1" flipV="1">
            <a:off x="5999952" y="3004267"/>
            <a:ext cx="279598" cy="18291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B7E0AC9-FCE8-BD40-BF5E-73E6B3C55A9D}"/>
              </a:ext>
            </a:extLst>
          </p:cNvPr>
          <p:cNvCxnSpPr>
            <a:cxnSpLocks/>
          </p:cNvCxnSpPr>
          <p:nvPr/>
        </p:nvCxnSpPr>
        <p:spPr>
          <a:xfrm flipH="1" flipV="1">
            <a:off x="5997524" y="2820213"/>
            <a:ext cx="2270727" cy="15322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2905136-238B-A547-9F8E-6CCBC424A0DA}"/>
              </a:ext>
            </a:extLst>
          </p:cNvPr>
          <p:cNvCxnSpPr>
            <a:cxnSpLocks/>
          </p:cNvCxnSpPr>
          <p:nvPr/>
        </p:nvCxnSpPr>
        <p:spPr>
          <a:xfrm flipH="1" flipV="1">
            <a:off x="5997376" y="2816921"/>
            <a:ext cx="468237" cy="20161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91B4ABC-9413-AF45-AE6C-405C7706A820}"/>
              </a:ext>
            </a:extLst>
          </p:cNvPr>
          <p:cNvCxnSpPr>
            <a:cxnSpLocks/>
          </p:cNvCxnSpPr>
          <p:nvPr/>
        </p:nvCxnSpPr>
        <p:spPr>
          <a:xfrm flipH="1" flipV="1">
            <a:off x="8001918" y="2582229"/>
            <a:ext cx="262207" cy="177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E4B7B16-4DE5-F94E-B012-AD8C9B1C6751}"/>
              </a:ext>
            </a:extLst>
          </p:cNvPr>
          <p:cNvCxnSpPr>
            <a:cxnSpLocks/>
          </p:cNvCxnSpPr>
          <p:nvPr/>
        </p:nvCxnSpPr>
        <p:spPr>
          <a:xfrm flipV="1">
            <a:off x="6467641" y="2586299"/>
            <a:ext cx="1534277" cy="22554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6569BFA-7FF9-2B4C-828D-526FBBA97DD5}"/>
              </a:ext>
            </a:extLst>
          </p:cNvPr>
          <p:cNvCxnSpPr>
            <a:cxnSpLocks/>
          </p:cNvCxnSpPr>
          <p:nvPr/>
        </p:nvCxnSpPr>
        <p:spPr>
          <a:xfrm flipV="1">
            <a:off x="5992433" y="2583771"/>
            <a:ext cx="2014539" cy="4204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1C72A-47DB-C34B-8205-93E2DC0C1303}"/>
              </a:ext>
            </a:extLst>
          </p:cNvPr>
          <p:cNvSpPr txBox="1"/>
          <p:nvPr/>
        </p:nvSpPr>
        <p:spPr>
          <a:xfrm>
            <a:off x="437597" y="5334620"/>
            <a:ext cx="481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shows connectivity for ‘0’ tracks</a:t>
            </a:r>
          </a:p>
          <a:p>
            <a:r>
              <a:rPr lang="en-US" dirty="0"/>
              <a:t>Similar connectivity for all other numbered tracks</a:t>
            </a:r>
          </a:p>
          <a:p>
            <a:r>
              <a:rPr lang="en-US" dirty="0"/>
              <a:t>PE output goes to all </a:t>
            </a:r>
            <a:r>
              <a:rPr lang="en-US" dirty="0" err="1"/>
              <a:t>muxes</a:t>
            </a:r>
            <a:r>
              <a:rPr lang="en-US" dirty="0"/>
              <a:t> 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017A9D8-73CE-754B-8B0A-2A7AECC8F140}"/>
              </a:ext>
            </a:extLst>
          </p:cNvPr>
          <p:cNvSpPr/>
          <p:nvPr/>
        </p:nvSpPr>
        <p:spPr>
          <a:xfrm>
            <a:off x="4630590" y="117694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23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29A9-E7C6-4A40-87FF-05F17677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D1AC-D320-9D45-A424-60C81B79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Nikhil </a:t>
            </a:r>
            <a:r>
              <a:rPr lang="en-US" dirty="0" err="1"/>
              <a:t>Bhagdikar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3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BA340D-5495-8945-95F4-75690912DD64}"/>
              </a:ext>
            </a:extLst>
          </p:cNvPr>
          <p:cNvSpPr/>
          <p:nvPr/>
        </p:nvSpPr>
        <p:spPr>
          <a:xfrm>
            <a:off x="2588899" y="2522257"/>
            <a:ext cx="7574603" cy="3192808"/>
          </a:xfrm>
          <a:prstGeom prst="roundRect">
            <a:avLst>
              <a:gd name="adj" fmla="val 8899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F39BE4-7772-5347-BA76-AA120DB6A0F9}"/>
              </a:ext>
            </a:extLst>
          </p:cNvPr>
          <p:cNvSpPr/>
          <p:nvPr/>
        </p:nvSpPr>
        <p:spPr>
          <a:xfrm>
            <a:off x="3114255" y="3943599"/>
            <a:ext cx="2954650" cy="1645269"/>
          </a:xfrm>
          <a:prstGeom prst="roundRect">
            <a:avLst>
              <a:gd name="adj" fmla="val 73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Element (PE)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B74AA5-1FAF-494B-922D-D48345E7BA4A}"/>
              </a:ext>
            </a:extLst>
          </p:cNvPr>
          <p:cNvGrpSpPr/>
          <p:nvPr/>
        </p:nvGrpSpPr>
        <p:grpSpPr>
          <a:xfrm>
            <a:off x="2910953" y="1980189"/>
            <a:ext cx="1181096" cy="1631364"/>
            <a:chOff x="3928491" y="1707224"/>
            <a:chExt cx="1181096" cy="163136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7ABD285-5E89-184B-A6D2-EFD8B5A45F6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RegA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0775F-21E2-6A47-8BE6-62D9BAD42EAB}"/>
                </a:ext>
              </a:extLst>
            </p:cNvPr>
            <p:cNvSpPr txBox="1"/>
            <p:nvPr/>
          </p:nvSpPr>
          <p:spPr>
            <a:xfrm>
              <a:off x="4364247" y="170722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D8CC8DA-1584-A04E-A164-9080E80C115D}"/>
                </a:ext>
              </a:extLst>
            </p:cNvPr>
            <p:cNvCxnSpPr>
              <a:cxnSpLocks/>
              <a:stCxn id="6" idx="2"/>
              <a:endCxn id="3" idx="0"/>
            </p:cNvCxnSpPr>
            <p:nvPr/>
          </p:nvCxnSpPr>
          <p:spPr>
            <a:xfrm>
              <a:off x="4523105" y="2076556"/>
              <a:ext cx="0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DCC84F-04A0-944E-A31F-EA59F0226A73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AEB687A0-89CC-0F42-8DF2-B230D54C14A4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4D8271B5-6677-CB41-B352-4DB5ED90BA7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16200000" flipH="1">
              <a:off x="4202434" y="2397226"/>
              <a:ext cx="1077099" cy="435757"/>
            </a:xfrm>
            <a:prstGeom prst="bentConnector3">
              <a:avLst>
                <a:gd name="adj1" fmla="val 2994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FB5CFC-AD9F-2544-95F4-867807731916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851A9-5958-904E-B69B-5E1B7A23B9AC}"/>
                </a:ext>
              </a:extLst>
            </p:cNvPr>
            <p:cNvCxnSpPr>
              <a:cxnSpLocks/>
              <a:stCxn id="35" idx="3"/>
              <a:endCxn id="1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95A590-8D34-4E46-8AF2-C387EA8445F2}"/>
              </a:ext>
            </a:extLst>
          </p:cNvPr>
          <p:cNvGrpSpPr/>
          <p:nvPr/>
        </p:nvGrpSpPr>
        <p:grpSpPr>
          <a:xfrm>
            <a:off x="4192622" y="1980189"/>
            <a:ext cx="1181096" cy="1631364"/>
            <a:chOff x="3928491" y="1707224"/>
            <a:chExt cx="1181096" cy="16313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7AEAA8-C386-954A-9D3D-8CA202DC0E76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RegB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3891DB-9493-C847-9EC2-FA86D4CBCDF2}"/>
                </a:ext>
              </a:extLst>
            </p:cNvPr>
            <p:cNvSpPr txBox="1"/>
            <p:nvPr/>
          </p:nvSpPr>
          <p:spPr>
            <a:xfrm>
              <a:off x="4364247" y="17072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2F1F6BC-B266-C54F-8E36-73E132A629B5}"/>
                </a:ext>
              </a:extLst>
            </p:cNvPr>
            <p:cNvCxnSpPr>
              <a:cxnSpLocks/>
              <a:stCxn id="51" idx="2"/>
              <a:endCxn id="50" idx="0"/>
            </p:cNvCxnSpPr>
            <p:nvPr/>
          </p:nvCxnSpPr>
          <p:spPr>
            <a:xfrm>
              <a:off x="4519097" y="2076556"/>
              <a:ext cx="4008" cy="4807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BC93C4-EFFB-D04E-8D53-C8542D4E036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46DC28FA-78B9-AC41-AA30-305E076B396E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41EDB57A-01E8-6349-91EB-5647715AAD3E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rot="16200000" flipH="1">
              <a:off x="4200430" y="2395223"/>
              <a:ext cx="1077098" cy="439764"/>
            </a:xfrm>
            <a:prstGeom prst="bentConnector3">
              <a:avLst>
                <a:gd name="adj1" fmla="val 2978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29604C-F591-314F-864B-68F0A9FF6A6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A17E90A-880F-644F-BFD2-04FE2060203E}"/>
                </a:ext>
              </a:extLst>
            </p:cNvPr>
            <p:cNvCxnSpPr>
              <a:cxnSpLocks/>
              <a:stCxn id="56" idx="3"/>
              <a:endCxn id="54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45DCE8-D5C9-3348-B3A7-02922CF9F059}"/>
              </a:ext>
            </a:extLst>
          </p:cNvPr>
          <p:cNvSpPr txBox="1"/>
          <p:nvPr/>
        </p:nvSpPr>
        <p:spPr>
          <a:xfrm>
            <a:off x="3114255" y="1631198"/>
            <a:ext cx="209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16 bit operands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A40C6D-B5AA-3D43-8A65-B85868F4B209}"/>
              </a:ext>
            </a:extLst>
          </p:cNvPr>
          <p:cNvGrpSpPr/>
          <p:nvPr/>
        </p:nvGrpSpPr>
        <p:grpSpPr>
          <a:xfrm>
            <a:off x="6231036" y="1980189"/>
            <a:ext cx="1181096" cy="1631364"/>
            <a:chOff x="3928491" y="1707224"/>
            <a:chExt cx="1181096" cy="163136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26B95E9-65FD-4448-A03C-D962F3285074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RegC</a:t>
              </a:r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37DD93E-4D38-D34C-A9F5-3D16DFFAE752}"/>
                </a:ext>
              </a:extLst>
            </p:cNvPr>
            <p:cNvSpPr txBox="1"/>
            <p:nvPr/>
          </p:nvSpPr>
          <p:spPr>
            <a:xfrm>
              <a:off x="4356407" y="170722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00329E-A862-4B4D-A9CA-AC56D9AD6C70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>
              <a:off x="4520074" y="2076556"/>
              <a:ext cx="3031" cy="4807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49C7DD6-F321-C947-AD47-A21BD2FB0DCA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7246DA8-1377-3845-ACF0-F7F97DF6BE86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CFC5A58D-35D8-A24C-B8C6-9123562E2430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 rot="16200000" flipH="1">
              <a:off x="4196997" y="2399632"/>
              <a:ext cx="1077098" cy="430945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28F6BFB-7ED6-714C-AC78-FFAE09742AA0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EBBB4CC-3506-EB4F-BA96-2FCB858B739E}"/>
                </a:ext>
              </a:extLst>
            </p:cNvPr>
            <p:cNvCxnSpPr>
              <a:cxnSpLocks/>
              <a:stCxn id="70" idx="3"/>
              <a:endCxn id="68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B0EDE9F-DCCB-794E-9D19-01E23F5CAED1}"/>
              </a:ext>
            </a:extLst>
          </p:cNvPr>
          <p:cNvGrpSpPr/>
          <p:nvPr/>
        </p:nvGrpSpPr>
        <p:grpSpPr>
          <a:xfrm>
            <a:off x="7512705" y="1980469"/>
            <a:ext cx="1181096" cy="1631084"/>
            <a:chOff x="3928491" y="1707504"/>
            <a:chExt cx="1181096" cy="163108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052E1B5-ED2A-5742-B72D-4D5196A6FBD2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RegD</a:t>
              </a:r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7A0BEC9-3525-754C-95DE-35BE7FED51AA}"/>
                </a:ext>
              </a:extLst>
            </p:cNvPr>
            <p:cNvSpPr txBox="1"/>
            <p:nvPr/>
          </p:nvSpPr>
          <p:spPr>
            <a:xfrm>
              <a:off x="4372138" y="17075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76768C6-C101-E546-8F04-52D95E5728CF}"/>
                </a:ext>
              </a:extLst>
            </p:cNvPr>
            <p:cNvCxnSpPr>
              <a:cxnSpLocks/>
              <a:stCxn id="74" idx="2"/>
              <a:endCxn id="73" idx="0"/>
            </p:cNvCxnSpPr>
            <p:nvPr/>
          </p:nvCxnSpPr>
          <p:spPr>
            <a:xfrm>
              <a:off x="4520576" y="2076836"/>
              <a:ext cx="2529" cy="4804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ADFB388-F8C8-CC4B-ABBB-37224B413839}"/>
                </a:ext>
              </a:extLst>
            </p:cNvPr>
            <p:cNvCxnSpPr>
              <a:cxnSpLocks/>
              <a:stCxn id="7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8043415D-D79C-B148-8A80-D43DC6E3C508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DC19C2D4-C76D-1E46-8EE6-1F1AC006B16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rot="16200000" flipH="1">
              <a:off x="4205114" y="2392298"/>
              <a:ext cx="1077098" cy="446174"/>
            </a:xfrm>
            <a:prstGeom prst="bentConnector3">
              <a:avLst>
                <a:gd name="adj1" fmla="val 2759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10301-F89E-C745-8594-143CA53E7D5E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E99D6C1-8123-044E-BE37-FA0F73B0E7AB}"/>
                </a:ext>
              </a:extLst>
            </p:cNvPr>
            <p:cNvCxnSpPr>
              <a:cxnSpLocks/>
              <a:stCxn id="79" idx="3"/>
              <a:endCxn id="7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3018D5B-A50A-9548-A560-61982870B730}"/>
              </a:ext>
            </a:extLst>
          </p:cNvPr>
          <p:cNvSpPr txBox="1"/>
          <p:nvPr/>
        </p:nvSpPr>
        <p:spPr>
          <a:xfrm>
            <a:off x="7097559" y="1635945"/>
            <a:ext cx="213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1 bit operands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15B3A11-0519-4E43-AF0D-E580B40C7C0D}"/>
              </a:ext>
            </a:extLst>
          </p:cNvPr>
          <p:cNvGrpSpPr/>
          <p:nvPr/>
        </p:nvGrpSpPr>
        <p:grpSpPr>
          <a:xfrm>
            <a:off x="8794374" y="2003577"/>
            <a:ext cx="1181096" cy="1607976"/>
            <a:chOff x="3928491" y="1730612"/>
            <a:chExt cx="1181096" cy="160797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C0A9803-4AF7-AC41-93BC-FEB5354FDEDE}"/>
                </a:ext>
              </a:extLst>
            </p:cNvPr>
            <p:cNvSpPr/>
            <p:nvPr/>
          </p:nvSpPr>
          <p:spPr>
            <a:xfrm>
              <a:off x="4145915" y="2557307"/>
              <a:ext cx="754380" cy="3785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RegE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816787-227B-4648-9D25-D0FD12624562}"/>
                </a:ext>
              </a:extLst>
            </p:cNvPr>
            <p:cNvSpPr txBox="1"/>
            <p:nvPr/>
          </p:nvSpPr>
          <p:spPr>
            <a:xfrm>
              <a:off x="4375171" y="17306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F0C10D3-7E0E-324E-9342-279AF68BF0BB}"/>
                </a:ext>
              </a:extLst>
            </p:cNvPr>
            <p:cNvCxnSpPr>
              <a:cxnSpLocks/>
              <a:stCxn id="84" idx="2"/>
              <a:endCxn id="83" idx="0"/>
            </p:cNvCxnSpPr>
            <p:nvPr/>
          </p:nvCxnSpPr>
          <p:spPr>
            <a:xfrm>
              <a:off x="4520403" y="2099944"/>
              <a:ext cx="2702" cy="457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8C16561-9E88-0248-ABF6-EED1AAB32CBF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4523105" y="2935866"/>
              <a:ext cx="0" cy="217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rapezoid 86">
              <a:extLst>
                <a:ext uri="{FF2B5EF4-FFF2-40B4-BE49-F238E27FC236}">
                  <a16:creationId xmlns:a16="http://schemas.microsoft.com/office/drawing/2014/main" id="{D61AAD20-48B9-EE41-B23E-B375D95E5D13}"/>
                </a:ext>
              </a:extLst>
            </p:cNvPr>
            <p:cNvSpPr/>
            <p:nvPr/>
          </p:nvSpPr>
          <p:spPr>
            <a:xfrm rot="10800000" flipH="1">
              <a:off x="4364247" y="3153655"/>
              <a:ext cx="745340" cy="170576"/>
            </a:xfrm>
            <a:prstGeom prst="trapezoid">
              <a:avLst>
                <a:gd name="adj" fmla="val 83199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6CE2F856-B319-B944-8EBB-C53FE9F8E291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rot="16200000" flipH="1">
              <a:off x="4206545" y="2413802"/>
              <a:ext cx="1077098" cy="449382"/>
            </a:xfrm>
            <a:prstGeom prst="bentConnector3">
              <a:avLst>
                <a:gd name="adj1" fmla="val 2877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C76880E-233B-4B4E-B14D-83D6BC10E4D1}"/>
                </a:ext>
              </a:extLst>
            </p:cNvPr>
            <p:cNvSpPr/>
            <p:nvPr/>
          </p:nvSpPr>
          <p:spPr>
            <a:xfrm>
              <a:off x="3928491" y="3139297"/>
              <a:ext cx="217424" cy="19929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7EC7815-217F-D941-8545-16F3D067A789}"/>
                </a:ext>
              </a:extLst>
            </p:cNvPr>
            <p:cNvCxnSpPr>
              <a:cxnSpLocks/>
              <a:stCxn id="89" idx="3"/>
              <a:endCxn id="87" idx="1"/>
            </p:cNvCxnSpPr>
            <p:nvPr/>
          </p:nvCxnSpPr>
          <p:spPr>
            <a:xfrm>
              <a:off x="4145915" y="3238943"/>
              <a:ext cx="28929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05FFD44B-D2ED-E545-9DE6-32BBABB8642B}"/>
              </a:ext>
            </a:extLst>
          </p:cNvPr>
          <p:cNvCxnSpPr>
            <a:cxnSpLocks/>
            <a:stCxn id="68" idx="0"/>
            <a:endCxn id="105" idx="0"/>
          </p:cNvCxnSpPr>
          <p:nvPr/>
        </p:nvCxnSpPr>
        <p:spPr>
          <a:xfrm rot="16200000" flipH="1">
            <a:off x="7207707" y="3428951"/>
            <a:ext cx="416353" cy="7528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6BBA0B8-DFFA-B84C-8B27-6144A46298C4}"/>
              </a:ext>
            </a:extLst>
          </p:cNvPr>
          <p:cNvSpPr/>
          <p:nvPr/>
        </p:nvSpPr>
        <p:spPr>
          <a:xfrm>
            <a:off x="7683592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D93075B-2F78-5044-8619-C55E1145D400}"/>
              </a:ext>
            </a:extLst>
          </p:cNvPr>
          <p:cNvSpPr/>
          <p:nvPr/>
        </p:nvSpPr>
        <p:spPr>
          <a:xfrm>
            <a:off x="8030161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791EEC1-FB65-B649-B64A-CDA5529A73FB}"/>
              </a:ext>
            </a:extLst>
          </p:cNvPr>
          <p:cNvSpPr/>
          <p:nvPr/>
        </p:nvSpPr>
        <p:spPr>
          <a:xfrm>
            <a:off x="8376730" y="4013549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9819205-6D0E-F249-B7BB-CD2B623BADD6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>
            <a:off x="8028683" y="3706744"/>
            <a:ext cx="401996" cy="1829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E96BE3DA-7E02-1949-B356-7E3DEFE84E6C}"/>
              </a:ext>
            </a:extLst>
          </p:cNvPr>
          <p:cNvCxnSpPr>
            <a:cxnSpLocks/>
            <a:stCxn id="87" idx="0"/>
            <a:endCxn id="107" idx="0"/>
          </p:cNvCxnSpPr>
          <p:nvPr/>
        </p:nvCxnSpPr>
        <p:spPr>
          <a:xfrm rot="5400000">
            <a:off x="8835945" y="3246693"/>
            <a:ext cx="416353" cy="1117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82BB368-0D51-584E-AFDA-17B9728865C6}"/>
              </a:ext>
            </a:extLst>
          </p:cNvPr>
          <p:cNvSpPr/>
          <p:nvPr/>
        </p:nvSpPr>
        <p:spPr>
          <a:xfrm>
            <a:off x="7442588" y="4013549"/>
            <a:ext cx="1406281" cy="95361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entry </a:t>
            </a:r>
          </a:p>
          <a:p>
            <a:pPr algn="ctr"/>
            <a:r>
              <a:rPr lang="en-US" dirty="0"/>
              <a:t>1 bit look-up table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06AD828-E550-5643-837D-F9181D711403}"/>
              </a:ext>
            </a:extLst>
          </p:cNvPr>
          <p:cNvSpPr txBox="1"/>
          <p:nvPr/>
        </p:nvSpPr>
        <p:spPr>
          <a:xfrm>
            <a:off x="4225732" y="5945743"/>
            <a:ext cx="71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4EAE15-3A7B-C941-B5B7-EC12A96539AC}"/>
              </a:ext>
            </a:extLst>
          </p:cNvPr>
          <p:cNvCxnSpPr>
            <a:cxnSpLocks/>
            <a:stCxn id="158" idx="0"/>
          </p:cNvCxnSpPr>
          <p:nvPr/>
        </p:nvCxnSpPr>
        <p:spPr>
          <a:xfrm>
            <a:off x="4553259" y="5163168"/>
            <a:ext cx="0" cy="78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rapezoid 151">
            <a:extLst>
              <a:ext uri="{FF2B5EF4-FFF2-40B4-BE49-F238E27FC236}">
                <a16:creationId xmlns:a16="http://schemas.microsoft.com/office/drawing/2014/main" id="{0324BEA9-6F13-174F-B2B1-E04877A786AB}"/>
              </a:ext>
            </a:extLst>
          </p:cNvPr>
          <p:cNvSpPr/>
          <p:nvPr/>
        </p:nvSpPr>
        <p:spPr>
          <a:xfrm rot="10800000" flipH="1">
            <a:off x="7560781" y="5385674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CF70F0A-7C8F-7C46-B3C6-4E968D910306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8145729" y="4967168"/>
            <a:ext cx="0" cy="418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rapezoid 157">
            <a:extLst>
              <a:ext uri="{FF2B5EF4-FFF2-40B4-BE49-F238E27FC236}">
                <a16:creationId xmlns:a16="http://schemas.microsoft.com/office/drawing/2014/main" id="{C845EA3E-2581-4641-8C3B-85D6B4B426D6}"/>
              </a:ext>
            </a:extLst>
          </p:cNvPr>
          <p:cNvSpPr/>
          <p:nvPr/>
        </p:nvSpPr>
        <p:spPr>
          <a:xfrm rot="10800000" flipH="1">
            <a:off x="4180589" y="4992592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DCD99E-2CC2-0E4C-AF47-7B499E6C9EDF}"/>
              </a:ext>
            </a:extLst>
          </p:cNvPr>
          <p:cNvSpPr txBox="1"/>
          <p:nvPr/>
        </p:nvSpPr>
        <p:spPr>
          <a:xfrm>
            <a:off x="3138649" y="5219536"/>
            <a:ext cx="55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2E6F1-8B3A-6141-A0CE-0168E07CEDF9}"/>
              </a:ext>
            </a:extLst>
          </p:cNvPr>
          <p:cNvSpPr/>
          <p:nvPr/>
        </p:nvSpPr>
        <p:spPr>
          <a:xfrm>
            <a:off x="3302496" y="41332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3ED579A-4105-8448-BBBD-24AE7FB12F6F}"/>
              </a:ext>
            </a:extLst>
          </p:cNvPr>
          <p:cNvSpPr/>
          <p:nvPr/>
        </p:nvSpPr>
        <p:spPr>
          <a:xfrm>
            <a:off x="4059745" y="4135779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Mult</a:t>
            </a:r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5A8C15-5F31-0D46-95CB-C9FEDFC50271}"/>
              </a:ext>
            </a:extLst>
          </p:cNvPr>
          <p:cNvSpPr/>
          <p:nvPr/>
        </p:nvSpPr>
        <p:spPr>
          <a:xfrm>
            <a:off x="5187804" y="4133771"/>
            <a:ext cx="672306" cy="4870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C0CF5D-9057-1445-8181-EB1FDC40AD21}"/>
              </a:ext>
            </a:extLst>
          </p:cNvPr>
          <p:cNvCxnSpPr>
            <a:cxnSpLocks/>
          </p:cNvCxnSpPr>
          <p:nvPr/>
        </p:nvCxnSpPr>
        <p:spPr>
          <a:xfrm>
            <a:off x="3472217" y="3787958"/>
            <a:ext cx="1870925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AC481-6DEF-B14C-B332-6AA40EBE4D0E}"/>
              </a:ext>
            </a:extLst>
          </p:cNvPr>
          <p:cNvCxnSpPr>
            <a:cxnSpLocks/>
            <a:stCxn id="18" idx="0"/>
          </p:cNvCxnSpPr>
          <p:nvPr/>
        </p:nvCxnSpPr>
        <p:spPr>
          <a:xfrm>
            <a:off x="3719379" y="3597196"/>
            <a:ext cx="0" cy="189681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5D9811-1A08-D84D-B418-BBD8665FAECD}"/>
              </a:ext>
            </a:extLst>
          </p:cNvPr>
          <p:cNvSpPr txBox="1"/>
          <p:nvPr/>
        </p:nvSpPr>
        <p:spPr>
          <a:xfrm>
            <a:off x="4801373" y="41577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505C3D9-692B-5A4A-A79C-E0958F737499}"/>
              </a:ext>
            </a:extLst>
          </p:cNvPr>
          <p:cNvSpPr/>
          <p:nvPr/>
        </p:nvSpPr>
        <p:spPr>
          <a:xfrm>
            <a:off x="3642945" y="497823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1358E4-612F-0545-878B-734C30006476}"/>
              </a:ext>
            </a:extLst>
          </p:cNvPr>
          <p:cNvCxnSpPr>
            <a:cxnSpLocks/>
            <a:stCxn id="111" idx="3"/>
            <a:endCxn id="158" idx="1"/>
          </p:cNvCxnSpPr>
          <p:nvPr/>
        </p:nvCxnSpPr>
        <p:spPr>
          <a:xfrm>
            <a:off x="3860369" y="5077880"/>
            <a:ext cx="3911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511621-0D1D-C546-BBB1-F724A843D444}"/>
              </a:ext>
            </a:extLst>
          </p:cNvPr>
          <p:cNvCxnSpPr>
            <a:cxnSpLocks/>
          </p:cNvCxnSpPr>
          <p:nvPr/>
        </p:nvCxnSpPr>
        <p:spPr>
          <a:xfrm>
            <a:off x="3472217" y="3786877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B383C2-0D63-F449-BA87-A0F4FE042E2E}"/>
              </a:ext>
            </a:extLst>
          </p:cNvPr>
          <p:cNvCxnSpPr>
            <a:cxnSpLocks/>
          </p:cNvCxnSpPr>
          <p:nvPr/>
        </p:nvCxnSpPr>
        <p:spPr>
          <a:xfrm>
            <a:off x="4244734" y="3788778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C1DF0E-427F-CB45-89A7-ED5E943FF51D}"/>
              </a:ext>
            </a:extLst>
          </p:cNvPr>
          <p:cNvCxnSpPr>
            <a:cxnSpLocks/>
          </p:cNvCxnSpPr>
          <p:nvPr/>
        </p:nvCxnSpPr>
        <p:spPr>
          <a:xfrm>
            <a:off x="5343142" y="3788454"/>
            <a:ext cx="1" cy="333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10ECCB8-40EC-6948-BDC3-DD442F7A3A63}"/>
              </a:ext>
            </a:extLst>
          </p:cNvPr>
          <p:cNvCxnSpPr>
            <a:cxnSpLocks/>
          </p:cNvCxnSpPr>
          <p:nvPr/>
        </p:nvCxnSpPr>
        <p:spPr>
          <a:xfrm>
            <a:off x="5002125" y="3597195"/>
            <a:ext cx="0" cy="25615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2FB4D9A-1237-8B45-B0A5-D50A71DC63CE}"/>
              </a:ext>
            </a:extLst>
          </p:cNvPr>
          <p:cNvGrpSpPr/>
          <p:nvPr/>
        </p:nvGrpSpPr>
        <p:grpSpPr>
          <a:xfrm>
            <a:off x="3821497" y="3853348"/>
            <a:ext cx="1870926" cy="271075"/>
            <a:chOff x="3821497" y="3568680"/>
            <a:chExt cx="1870926" cy="335029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62E66B5-88B6-E74A-8DD4-AF157F6392B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9761"/>
              <a:ext cx="1870925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0CB471A-CFE3-7749-8DB1-C83F13E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497" y="3568680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FDE49DB-2DF9-DC45-AEB3-183BE3BA745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764" y="3570581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682126E-F5E9-5A4E-A9DB-B4D740A49AFC}"/>
                </a:ext>
              </a:extLst>
            </p:cNvPr>
            <p:cNvCxnSpPr>
              <a:cxnSpLocks/>
            </p:cNvCxnSpPr>
            <p:nvPr/>
          </p:nvCxnSpPr>
          <p:spPr>
            <a:xfrm>
              <a:off x="5692422" y="3570257"/>
              <a:ext cx="1" cy="33312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250D0B2-2BD4-8041-B740-FEE8E3A9992B}"/>
              </a:ext>
            </a:extLst>
          </p:cNvPr>
          <p:cNvCxnSpPr>
            <a:cxnSpLocks/>
          </p:cNvCxnSpPr>
          <p:nvPr/>
        </p:nvCxnSpPr>
        <p:spPr>
          <a:xfrm>
            <a:off x="4334366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F40E29-665B-8649-B032-D5C4F6145E62}"/>
              </a:ext>
            </a:extLst>
          </p:cNvPr>
          <p:cNvCxnSpPr>
            <a:cxnSpLocks/>
          </p:cNvCxnSpPr>
          <p:nvPr/>
        </p:nvCxnSpPr>
        <p:spPr>
          <a:xfrm>
            <a:off x="4553258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92C1BA5-61AD-E946-B910-FC287F5E86EB}"/>
              </a:ext>
            </a:extLst>
          </p:cNvPr>
          <p:cNvCxnSpPr>
            <a:cxnSpLocks/>
          </p:cNvCxnSpPr>
          <p:nvPr/>
        </p:nvCxnSpPr>
        <p:spPr>
          <a:xfrm>
            <a:off x="4756959" y="4814988"/>
            <a:ext cx="0" cy="177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D7D92DE-5176-524C-99B0-E4D07A03EB90}"/>
              </a:ext>
            </a:extLst>
          </p:cNvPr>
          <p:cNvCxnSpPr/>
          <p:nvPr/>
        </p:nvCxnSpPr>
        <p:spPr>
          <a:xfrm>
            <a:off x="3638649" y="4620308"/>
            <a:ext cx="695717" cy="194680"/>
          </a:xfrm>
          <a:prstGeom prst="bentConnector3">
            <a:avLst>
              <a:gd name="adj1" fmla="val 556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652DADC-DACA-1F4D-B464-C411E4BE9177}"/>
              </a:ext>
            </a:extLst>
          </p:cNvPr>
          <p:cNvCxnSpPr>
            <a:cxnSpLocks/>
            <a:stCxn id="116" idx="2"/>
          </p:cNvCxnSpPr>
          <p:nvPr/>
        </p:nvCxnSpPr>
        <p:spPr>
          <a:xfrm rot="16200000" flipH="1">
            <a:off x="4374974" y="4643731"/>
            <a:ext cx="199206" cy="15735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ED67C1EF-DAA5-D247-BAE0-9879921C30FF}"/>
              </a:ext>
            </a:extLst>
          </p:cNvPr>
          <p:cNvCxnSpPr>
            <a:cxnSpLocks/>
            <a:stCxn id="91" idx="2"/>
          </p:cNvCxnSpPr>
          <p:nvPr/>
        </p:nvCxnSpPr>
        <p:spPr>
          <a:xfrm rot="5400000">
            <a:off x="5039850" y="4337909"/>
            <a:ext cx="201216" cy="76699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05A6E97-23B4-6449-ACE9-1F3DFB3E9159}"/>
              </a:ext>
            </a:extLst>
          </p:cNvPr>
          <p:cNvCxnSpPr>
            <a:cxnSpLocks/>
            <a:stCxn id="152" idx="0"/>
          </p:cNvCxnSpPr>
          <p:nvPr/>
        </p:nvCxnSpPr>
        <p:spPr>
          <a:xfrm>
            <a:off x="7933451" y="5556250"/>
            <a:ext cx="101" cy="389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BAE0F7-AE14-1446-AA53-5EC9C1A7E1B4}"/>
              </a:ext>
            </a:extLst>
          </p:cNvPr>
          <p:cNvSpPr/>
          <p:nvPr/>
        </p:nvSpPr>
        <p:spPr>
          <a:xfrm>
            <a:off x="7062087" y="5369164"/>
            <a:ext cx="217424" cy="1992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18EEC4A-EDDE-C74E-8252-0F94D882EE60}"/>
              </a:ext>
            </a:extLst>
          </p:cNvPr>
          <p:cNvCxnSpPr>
            <a:cxnSpLocks/>
            <a:stCxn id="154" idx="3"/>
            <a:endCxn id="152" idx="1"/>
          </p:cNvCxnSpPr>
          <p:nvPr/>
        </p:nvCxnSpPr>
        <p:spPr>
          <a:xfrm>
            <a:off x="7279511" y="5468810"/>
            <a:ext cx="352229" cy="2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0740B63-E071-4449-92DC-4618E5A9AAE5}"/>
              </a:ext>
            </a:extLst>
          </p:cNvPr>
          <p:cNvSpPr txBox="1"/>
          <p:nvPr/>
        </p:nvSpPr>
        <p:spPr>
          <a:xfrm>
            <a:off x="6074625" y="470806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9ECB8BF-7F9B-7A4E-A6BF-64F90DDF8199}"/>
              </a:ext>
            </a:extLst>
          </p:cNvPr>
          <p:cNvCxnSpPr>
            <a:cxnSpLocks/>
          </p:cNvCxnSpPr>
          <p:nvPr/>
        </p:nvCxnSpPr>
        <p:spPr>
          <a:xfrm>
            <a:off x="7730129" y="5077880"/>
            <a:ext cx="0" cy="306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70954EE-EE8A-3146-A04C-2D94CD9C4889}"/>
              </a:ext>
            </a:extLst>
          </p:cNvPr>
          <p:cNvCxnSpPr/>
          <p:nvPr/>
        </p:nvCxnSpPr>
        <p:spPr>
          <a:xfrm flipH="1">
            <a:off x="6068905" y="5077880"/>
            <a:ext cx="16612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6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E875B8-A616-8645-87E0-8BD204FD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Diablo vs Lassen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E43455-C82B-2145-B2E7-BCF3939E6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2294"/>
            <a:ext cx="5157787" cy="823912"/>
          </a:xfrm>
        </p:spPr>
        <p:txBody>
          <a:bodyPr/>
          <a:lstStyle/>
          <a:p>
            <a:r>
              <a:rPr lang="en-US" dirty="0"/>
              <a:t>Diablo 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760CE45-18C4-7A40-941A-B9F59E606E2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1178920"/>
              </p:ext>
            </p:extLst>
          </p:nvPr>
        </p:nvGraphicFramePr>
        <p:xfrm>
          <a:off x="839788" y="1776205"/>
          <a:ext cx="4502871" cy="491526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Add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59503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Sub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603137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Abs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216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GTE_Max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7241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LTE_Min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71825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Sel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5063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Mult0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826701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Mult1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77105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Mult2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203069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001102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SHL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003784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Or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042243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And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894278"/>
                  </a:ext>
                </a:extLst>
              </a:tr>
              <a:tr h="247814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chemeClr val="tx1"/>
                          </a:solidFill>
                          <a:effectLst/>
                          <a:latin typeface="SFMono-Regular"/>
                        </a:rPr>
                        <a:t>XOr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71309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056A3A-23CD-7145-94CE-316FCB2B8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01241" y="952293"/>
            <a:ext cx="5183188" cy="823912"/>
          </a:xfrm>
        </p:spPr>
        <p:txBody>
          <a:bodyPr/>
          <a:lstStyle/>
          <a:p>
            <a:r>
              <a:rPr lang="en-US" dirty="0"/>
              <a:t>New Ops in Lassen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B7431FA-31D0-0845-AE0E-12DA634408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59182"/>
              </p:ext>
            </p:extLst>
          </p:nvPr>
        </p:nvGraphicFramePr>
        <p:xfrm>
          <a:off x="2822186" y="1776204"/>
          <a:ext cx="4502871" cy="2808720"/>
        </p:xfrm>
        <a:graphic>
          <a:graphicData uri="http://schemas.openxmlformats.org/drawingml/2006/table">
            <a:tbl>
              <a:tblPr/>
              <a:tblGrid>
                <a:gridCol w="4502871">
                  <a:extLst>
                    <a:ext uri="{9D8B030D-6E8A-4147-A177-3AD203B41FA5}">
                      <a16:colId xmlns:a16="http://schemas.microsoft.com/office/drawing/2014/main" val="4135997642"/>
                    </a:ext>
                  </a:extLst>
                </a:gridCol>
              </a:tblGrid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FPAdd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21711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FPMult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2103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FGetMant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78583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FAddIExp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417978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FSubExp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619499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FCnvExp2F</a:t>
                      </a: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84011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FGetFInt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81884"/>
                  </a:ext>
                </a:extLst>
              </a:tr>
              <a:tr h="18516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  <a:latin typeface="SFMono-Regular"/>
                        </a:rPr>
                        <a:t>FGetFFrac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SFMono-Regular"/>
                      </a:endParaRPr>
                    </a:p>
                  </a:txBody>
                  <a:tcPr marL="75466" marR="75466" marT="23145" marB="23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2635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84F9AC6-39B4-4E48-94B0-DE84F5D82D0A}"/>
              </a:ext>
            </a:extLst>
          </p:cNvPr>
          <p:cNvSpPr txBox="1"/>
          <p:nvPr/>
        </p:nvSpPr>
        <p:spPr>
          <a:xfrm>
            <a:off x="8415130" y="2822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286E3D-B88D-C042-BC46-1586826C4330}"/>
              </a:ext>
            </a:extLst>
          </p:cNvPr>
          <p:cNvSpPr txBox="1"/>
          <p:nvPr/>
        </p:nvSpPr>
        <p:spPr>
          <a:xfrm>
            <a:off x="5539404" y="1325723"/>
            <a:ext cx="64140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Lassen supports 16 bit </a:t>
            </a:r>
            <a:r>
              <a:rPr lang="en-US" sz="2800" dirty="0" err="1"/>
              <a:t>Bfloat</a:t>
            </a:r>
            <a:r>
              <a:rPr lang="en-US" sz="2800" dirty="0"/>
              <a:t>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 b sign, 8 b exponent, 7 bit mantissa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Same range as Float32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Bfloat</a:t>
            </a:r>
            <a:r>
              <a:rPr lang="en-US" sz="2800" dirty="0"/>
              <a:t> add and multiply natively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Complex ops like divide, </a:t>
            </a:r>
            <a:r>
              <a:rPr lang="en-US" sz="2800" dirty="0" err="1"/>
              <a:t>exp</a:t>
            </a:r>
            <a:r>
              <a:rPr lang="en-US" sz="2800" dirty="0"/>
              <a:t>, power, log, sin, cos using multiple PE and memory tiles</a:t>
            </a:r>
          </a:p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Allows easy porting of applications!</a:t>
            </a:r>
          </a:p>
          <a:p>
            <a:pPr marL="514350" indent="-514350">
              <a:buAutoNum type="arabicPeriod"/>
            </a:pPr>
            <a:r>
              <a:rPr lang="en-US" sz="2800" b="1" dirty="0"/>
              <a:t>Enables new applications that need a large range like DNN training or complex ops like divide </a:t>
            </a:r>
          </a:p>
        </p:txBody>
      </p:sp>
    </p:spTree>
    <p:extLst>
      <p:ext uri="{BB962C8B-B14F-4D97-AF65-F5344CB8AC3E}">
        <p14:creationId xmlns:p14="http://schemas.microsoft.com/office/powerpoint/2010/main" val="268311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569A-5B9A-4F45-82D4-7025B209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867BD-7735-CB4F-BEAF-FB72FF5D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the DAG for divide</a:t>
            </a:r>
          </a:p>
        </p:txBody>
      </p:sp>
    </p:spTree>
    <p:extLst>
      <p:ext uri="{BB962C8B-B14F-4D97-AF65-F5344CB8AC3E}">
        <p14:creationId xmlns:p14="http://schemas.microsoft.com/office/powerpoint/2010/main" val="1143059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825-68F2-7D42-AB16-4BC44792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E1B0-AA11-BE41-B3B3-1CD58AFEF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 Strange</a:t>
            </a:r>
          </a:p>
        </p:txBody>
      </p:sp>
    </p:spTree>
    <p:extLst>
      <p:ext uri="{BB962C8B-B14F-4D97-AF65-F5344CB8AC3E}">
        <p14:creationId xmlns:p14="http://schemas.microsoft.com/office/powerpoint/2010/main" val="94438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E14DE1-5488-CB45-88C4-A479DBD177AF}"/>
              </a:ext>
            </a:extLst>
          </p:cNvPr>
          <p:cNvSpPr/>
          <p:nvPr/>
        </p:nvSpPr>
        <p:spPr>
          <a:xfrm>
            <a:off x="4201610" y="1714622"/>
            <a:ext cx="4283024" cy="4019267"/>
          </a:xfrm>
          <a:prstGeom prst="roundRect">
            <a:avLst>
              <a:gd name="adj" fmla="val 6767"/>
            </a:avLst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D46CDB-3AC0-0E43-90D5-89E6A9FE4645}"/>
              </a:ext>
            </a:extLst>
          </p:cNvPr>
          <p:cNvCxnSpPr>
            <a:cxnSpLocks/>
            <a:stCxn id="23" idx="0"/>
            <a:endCxn id="19" idx="1"/>
          </p:cNvCxnSpPr>
          <p:nvPr/>
        </p:nvCxnSpPr>
        <p:spPr>
          <a:xfrm flipV="1">
            <a:off x="6368177" y="3536674"/>
            <a:ext cx="0" cy="28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3AC59E-216D-0E4F-B63A-E93F9314B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6131"/>
            <a:ext cx="10515600" cy="8553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Jade memory tile there are some direct connections (not going through the CBs and SBs to chain line buffers)?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2602CB-F71D-024A-89E2-BDF2AAB835C6}"/>
              </a:ext>
            </a:extLst>
          </p:cNvPr>
          <p:cNvSpPr/>
          <p:nvPr/>
        </p:nvSpPr>
        <p:spPr>
          <a:xfrm>
            <a:off x="6800917" y="2544919"/>
            <a:ext cx="1147167" cy="12834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3E4D5-D757-724B-939F-371B59B92251}"/>
              </a:ext>
            </a:extLst>
          </p:cNvPr>
          <p:cNvSpPr/>
          <p:nvPr/>
        </p:nvSpPr>
        <p:spPr>
          <a:xfrm>
            <a:off x="6796015" y="4043989"/>
            <a:ext cx="1152069" cy="12780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6A054-7DD3-044E-BCC6-218FA226D247}"/>
              </a:ext>
            </a:extLst>
          </p:cNvPr>
          <p:cNvSpPr txBox="1"/>
          <p:nvPr/>
        </p:nvSpPr>
        <p:spPr>
          <a:xfrm>
            <a:off x="6580155" y="1867914"/>
            <a:ext cx="1786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single port memory banks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8EFCB-0D68-CF4F-A2B3-48402655D585}"/>
              </a:ext>
            </a:extLst>
          </p:cNvPr>
          <p:cNvSpPr/>
          <p:nvPr/>
        </p:nvSpPr>
        <p:spPr>
          <a:xfrm>
            <a:off x="4365704" y="2420287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FIFO Controller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A74BF-FC6D-1445-9EC3-3181C0406BC1}"/>
              </a:ext>
            </a:extLst>
          </p:cNvPr>
          <p:cNvSpPr/>
          <p:nvPr/>
        </p:nvSpPr>
        <p:spPr>
          <a:xfrm>
            <a:off x="4365704" y="3234963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 Buffer 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D39D74-1719-2B44-92B2-17A3A1CCBB9B}"/>
              </a:ext>
            </a:extLst>
          </p:cNvPr>
          <p:cNvSpPr/>
          <p:nvPr/>
        </p:nvSpPr>
        <p:spPr>
          <a:xfrm>
            <a:off x="4350347" y="4049639"/>
            <a:ext cx="1543943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Double Buffer Controller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C17CE-D558-2540-909A-144EF64D03B0}"/>
              </a:ext>
            </a:extLst>
          </p:cNvPr>
          <p:cNvSpPr/>
          <p:nvPr/>
        </p:nvSpPr>
        <p:spPr>
          <a:xfrm>
            <a:off x="4365704" y="4864315"/>
            <a:ext cx="1528586" cy="694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A40E753E-1966-8146-8F72-F761BA885BF1}"/>
              </a:ext>
            </a:extLst>
          </p:cNvPr>
          <p:cNvSpPr/>
          <p:nvPr/>
        </p:nvSpPr>
        <p:spPr>
          <a:xfrm rot="5400000" flipH="1">
            <a:off x="5995507" y="3149675"/>
            <a:ext cx="745340" cy="170576"/>
          </a:xfrm>
          <a:prstGeom prst="trapezoid">
            <a:avLst>
              <a:gd name="adj" fmla="val 83199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1C57B-CFA2-9047-8F9E-6428F9852901}"/>
              </a:ext>
            </a:extLst>
          </p:cNvPr>
          <p:cNvSpPr/>
          <p:nvPr/>
        </p:nvSpPr>
        <p:spPr>
          <a:xfrm>
            <a:off x="6259465" y="3820021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479D25-39D3-AE4A-99DE-1B01001E3508}"/>
              </a:ext>
            </a:extLst>
          </p:cNvPr>
          <p:cNvCxnSpPr/>
          <p:nvPr/>
        </p:nvCxnSpPr>
        <p:spPr>
          <a:xfrm>
            <a:off x="6147999" y="3028950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BA17C-098C-954D-93CC-374D7F3E9882}"/>
              </a:ext>
            </a:extLst>
          </p:cNvPr>
          <p:cNvCxnSpPr>
            <a:cxnSpLocks/>
          </p:cNvCxnSpPr>
          <p:nvPr/>
        </p:nvCxnSpPr>
        <p:spPr>
          <a:xfrm>
            <a:off x="6067425" y="3155829"/>
            <a:ext cx="2154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DE1C-8DA3-2040-BE0F-9D6E75901269}"/>
              </a:ext>
            </a:extLst>
          </p:cNvPr>
          <p:cNvCxnSpPr>
            <a:cxnSpLocks/>
          </p:cNvCxnSpPr>
          <p:nvPr/>
        </p:nvCxnSpPr>
        <p:spPr>
          <a:xfrm>
            <a:off x="6105525" y="3282708"/>
            <a:ext cx="1773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27E6BC-EFE6-FC48-AC5E-E750F30D6D49}"/>
              </a:ext>
            </a:extLst>
          </p:cNvPr>
          <p:cNvCxnSpPr/>
          <p:nvPr/>
        </p:nvCxnSpPr>
        <p:spPr>
          <a:xfrm>
            <a:off x="6147999" y="3409588"/>
            <a:ext cx="1348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6F4C180-1B4C-D74E-A185-92B0D7AA2FDD}"/>
              </a:ext>
            </a:extLst>
          </p:cNvPr>
          <p:cNvCxnSpPr>
            <a:stCxn id="15" idx="3"/>
          </p:cNvCxnSpPr>
          <p:nvPr/>
        </p:nvCxnSpPr>
        <p:spPr>
          <a:xfrm>
            <a:off x="5894290" y="2767723"/>
            <a:ext cx="253709" cy="2612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8570C58-299B-4D40-A2B5-BB14C9645C0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894290" y="3155829"/>
            <a:ext cx="173135" cy="4265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792AB18-7D73-9540-A1E9-2EA517C93BF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894290" y="3282708"/>
            <a:ext cx="211235" cy="11143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72C4590-EF1E-2B41-87BC-11EA358A8741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94290" y="3409588"/>
            <a:ext cx="253709" cy="18021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>
            <a:extLst>
              <a:ext uri="{FF2B5EF4-FFF2-40B4-BE49-F238E27FC236}">
                <a16:creationId xmlns:a16="http://schemas.microsoft.com/office/drawing/2014/main" id="{C3E6B055-5BCC-754A-8B84-B24B858D7582}"/>
              </a:ext>
            </a:extLst>
          </p:cNvPr>
          <p:cNvSpPr/>
          <p:nvPr/>
        </p:nvSpPr>
        <p:spPr>
          <a:xfrm>
            <a:off x="6548824" y="3167887"/>
            <a:ext cx="135473" cy="13415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823CC-ED0A-7B4F-864C-7360ACCCD9A1}"/>
              </a:ext>
            </a:extLst>
          </p:cNvPr>
          <p:cNvSpPr txBox="1"/>
          <p:nvPr/>
        </p:nvSpPr>
        <p:spPr>
          <a:xfrm>
            <a:off x="8873233" y="2492961"/>
            <a:ext cx="29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figure needs more detail!</a:t>
            </a:r>
          </a:p>
        </p:txBody>
      </p:sp>
    </p:spTree>
    <p:extLst>
      <p:ext uri="{BB962C8B-B14F-4D97-AF65-F5344CB8AC3E}">
        <p14:creationId xmlns:p14="http://schemas.microsoft.com/office/powerpoint/2010/main" val="3800033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745-69C5-324C-AA0D-5DD9B08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441A-5F83-0D4A-AB18-6F5451B7D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Taeyoung</a:t>
            </a:r>
            <a:r>
              <a:rPr lang="en-US" dirty="0"/>
              <a:t> Kong</a:t>
            </a:r>
          </a:p>
        </p:txBody>
      </p:sp>
    </p:spTree>
    <p:extLst>
      <p:ext uri="{BB962C8B-B14F-4D97-AF65-F5344CB8AC3E}">
        <p14:creationId xmlns:p14="http://schemas.microsoft.com/office/powerpoint/2010/main" val="144716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Main Functions</a:t>
            </a:r>
          </a:p>
        </p:txBody>
      </p:sp>
      <p:sp>
        <p:nvSpPr>
          <p:cNvPr id="417" name="Content Placeholder 416">
            <a:extLst>
              <a:ext uri="{FF2B5EF4-FFF2-40B4-BE49-F238E27FC236}">
                <a16:creationId xmlns:a16="http://schemas.microsoft.com/office/drawing/2014/main" id="{BCD321C5-8C3B-7E4A-81D7-6FF450AD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banked buffer for </a:t>
            </a:r>
            <a:r>
              <a:rPr lang="en-US" b="1" dirty="0"/>
              <a:t>data reuse</a:t>
            </a:r>
          </a:p>
          <a:p>
            <a:r>
              <a:rPr lang="en-US" dirty="0"/>
              <a:t>Buffer to store bitstream for </a:t>
            </a:r>
            <a:r>
              <a:rPr lang="en-US" b="1" dirty="0"/>
              <a:t>parallel reconfiguration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=&gt; Design Philosophy: Make global buffer simple and flexible</a:t>
            </a:r>
          </a:p>
        </p:txBody>
      </p:sp>
    </p:spTree>
    <p:extLst>
      <p:ext uri="{BB962C8B-B14F-4D97-AF65-F5344CB8AC3E}">
        <p14:creationId xmlns:p14="http://schemas.microsoft.com/office/powerpoint/2010/main" val="39605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PE supports only simple integer operations</a:t>
            </a:r>
          </a:p>
          <a:p>
            <a:pPr lvl="1"/>
            <a:r>
              <a:rPr lang="en-US" dirty="0"/>
              <a:t>Porting applications that use floating point requires application expertise and manual effort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6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58B2-26AC-C946-83B2-0FB88417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Components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DE2D26-F426-4844-8067-22C7A7248E7C}"/>
              </a:ext>
            </a:extLst>
          </p:cNvPr>
          <p:cNvSpPr/>
          <p:nvPr/>
        </p:nvSpPr>
        <p:spPr>
          <a:xfrm>
            <a:off x="183136" y="1552755"/>
            <a:ext cx="11825727" cy="5059180"/>
          </a:xfrm>
          <a:prstGeom prst="roundRect">
            <a:avLst>
              <a:gd name="adj" fmla="val 5381"/>
            </a:avLst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F85D913-9CAC-7049-AEFA-C6774C81E344}"/>
              </a:ext>
            </a:extLst>
          </p:cNvPr>
          <p:cNvSpPr txBox="1"/>
          <p:nvPr/>
        </p:nvSpPr>
        <p:spPr>
          <a:xfrm>
            <a:off x="183136" y="1846053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1EB4060F-066C-CC47-91AD-26B95D502BF7}"/>
              </a:ext>
            </a:extLst>
          </p:cNvPr>
          <p:cNvGrpSpPr/>
          <p:nvPr/>
        </p:nvGrpSpPr>
        <p:grpSpPr>
          <a:xfrm>
            <a:off x="1854680" y="2887468"/>
            <a:ext cx="8183399" cy="2098005"/>
            <a:chOff x="1854680" y="2887468"/>
            <a:chExt cx="8183399" cy="209800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9A77C50-B22C-0841-AEA3-DDBB510E20FB}"/>
                </a:ext>
              </a:extLst>
            </p:cNvPr>
            <p:cNvSpPr txBox="1"/>
            <p:nvPr/>
          </p:nvSpPr>
          <p:spPr>
            <a:xfrm>
              <a:off x="2170086" y="4028706"/>
              <a:ext cx="35531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64b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03D6F12-3E3C-AB47-8BDE-8434C190D180}"/>
                </a:ext>
              </a:extLst>
            </p:cNvPr>
            <p:cNvSpPr/>
            <p:nvPr/>
          </p:nvSpPr>
          <p:spPr>
            <a:xfrm>
              <a:off x="2112814" y="3222090"/>
              <a:ext cx="459149" cy="11563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71366F2-F1AE-5A44-A65F-E9DF7116DAE5}"/>
                </a:ext>
              </a:extLst>
            </p:cNvPr>
            <p:cNvSpPr/>
            <p:nvPr/>
          </p:nvSpPr>
          <p:spPr>
            <a:xfrm>
              <a:off x="2905123" y="3221890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020C13-14DD-FA49-BEF1-307609512169}"/>
                </a:ext>
              </a:extLst>
            </p:cNvPr>
            <p:cNvSpPr/>
            <p:nvPr/>
          </p:nvSpPr>
          <p:spPr>
            <a:xfrm>
              <a:off x="3731957" y="3221677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7035ECCC-3B0B-D543-9613-8253F74F061A}"/>
                </a:ext>
              </a:extLst>
            </p:cNvPr>
            <p:cNvSpPr/>
            <p:nvPr/>
          </p:nvSpPr>
          <p:spPr>
            <a:xfrm>
              <a:off x="455808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6A921AAF-D88D-C54A-AC73-46CDF7AC36D0}"/>
                </a:ext>
              </a:extLst>
            </p:cNvPr>
            <p:cNvSpPr/>
            <p:nvPr/>
          </p:nvSpPr>
          <p:spPr>
            <a:xfrm>
              <a:off x="688349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46B75C7-0C42-4045-9189-4D2B5DF86E77}"/>
                </a:ext>
              </a:extLst>
            </p:cNvPr>
            <p:cNvSpPr/>
            <p:nvPr/>
          </p:nvSpPr>
          <p:spPr>
            <a:xfrm>
              <a:off x="7681502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29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7FA5F143-B4EE-454D-BC3F-ED8508BFF42C}"/>
                </a:ext>
              </a:extLst>
            </p:cNvPr>
            <p:cNvSpPr/>
            <p:nvPr/>
          </p:nvSpPr>
          <p:spPr>
            <a:xfrm>
              <a:off x="8479264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30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5C5DE93-F769-5340-B699-ABD659C8D757}"/>
                </a:ext>
              </a:extLst>
            </p:cNvPr>
            <p:cNvSpPr/>
            <p:nvPr/>
          </p:nvSpPr>
          <p:spPr>
            <a:xfrm>
              <a:off x="9298413" y="3222286"/>
              <a:ext cx="459149" cy="115630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31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4F0051E-E120-8D49-A50D-B598984105D5}"/>
                </a:ext>
              </a:extLst>
            </p:cNvPr>
            <p:cNvSpPr txBox="1"/>
            <p:nvPr/>
          </p:nvSpPr>
          <p:spPr>
            <a:xfrm>
              <a:off x="5582726" y="344393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  <p:sp>
          <p:nvSpPr>
            <p:cNvPr id="417" name="Rounded Rectangle 416">
              <a:extLst>
                <a:ext uri="{FF2B5EF4-FFF2-40B4-BE49-F238E27FC236}">
                  <a16:creationId xmlns:a16="http://schemas.microsoft.com/office/drawing/2014/main" id="{DB757D56-6D8E-8649-BA7D-9A78BDCB2B37}"/>
                </a:ext>
              </a:extLst>
            </p:cNvPr>
            <p:cNvSpPr/>
            <p:nvPr/>
          </p:nvSpPr>
          <p:spPr>
            <a:xfrm>
              <a:off x="1854680" y="2887468"/>
              <a:ext cx="8183399" cy="2098005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A14E21-C7B0-4648-B5B8-6DEFED43D8CA}"/>
                </a:ext>
              </a:extLst>
            </p:cNvPr>
            <p:cNvSpPr txBox="1"/>
            <p:nvPr/>
          </p:nvSpPr>
          <p:spPr>
            <a:xfrm>
              <a:off x="5151462" y="3997928"/>
              <a:ext cx="1690267" cy="92333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32 SRAM banks</a:t>
              </a:r>
            </a:p>
            <a:p>
              <a:r>
                <a:rPr lang="en-US" dirty="0"/>
                <a:t>4 MB total</a:t>
              </a:r>
            </a:p>
            <a:p>
              <a:r>
                <a:rPr lang="en-US" dirty="0"/>
                <a:t>64 bit wide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D7E15853-77DA-A248-916F-CA5DA38B1C0B}"/>
                </a:ext>
              </a:extLst>
            </p:cNvPr>
            <p:cNvSpPr txBox="1"/>
            <p:nvPr/>
          </p:nvSpPr>
          <p:spPr>
            <a:xfrm>
              <a:off x="5185618" y="3192762"/>
              <a:ext cx="13510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Bank Array</a:t>
              </a: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7928C06-C6AB-F747-8DF3-3BF8CEAF9615}"/>
              </a:ext>
            </a:extLst>
          </p:cNvPr>
          <p:cNvGrpSpPr/>
          <p:nvPr/>
        </p:nvGrpSpPr>
        <p:grpSpPr>
          <a:xfrm>
            <a:off x="1854680" y="1552755"/>
            <a:ext cx="8074324" cy="1138687"/>
            <a:chOff x="1854680" y="1552755"/>
            <a:chExt cx="8074324" cy="1138687"/>
          </a:xfrm>
        </p:grpSpPr>
        <p:sp>
          <p:nvSpPr>
            <p:cNvPr id="418" name="Rounded Rectangle 417">
              <a:extLst>
                <a:ext uri="{FF2B5EF4-FFF2-40B4-BE49-F238E27FC236}">
                  <a16:creationId xmlns:a16="http://schemas.microsoft.com/office/drawing/2014/main" id="{4F1BA673-327A-944F-92CC-6A6121F0F953}"/>
                </a:ext>
              </a:extLst>
            </p:cNvPr>
            <p:cNvSpPr/>
            <p:nvPr/>
          </p:nvSpPr>
          <p:spPr>
            <a:xfrm>
              <a:off x="1854680" y="1846053"/>
              <a:ext cx="8074324" cy="8453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FE6C1129-11E7-C146-9751-5F7F8FC0A84E}"/>
                </a:ext>
              </a:extLst>
            </p:cNvPr>
            <p:cNvSpPr txBox="1"/>
            <p:nvPr/>
          </p:nvSpPr>
          <p:spPr>
            <a:xfrm>
              <a:off x="4616756" y="2084136"/>
              <a:ext cx="2729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AXI – bank Interconnect</a:t>
              </a:r>
            </a:p>
          </p:txBody>
        </p: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A940C205-EEC8-6A4A-96CB-FD161E4B5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816" y="1552755"/>
              <a:ext cx="0" cy="3210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3B0F98B9-A6F3-5949-AD4C-C3BE060231DE}"/>
                </a:ext>
              </a:extLst>
            </p:cNvPr>
            <p:cNvCxnSpPr>
              <a:cxnSpLocks/>
            </p:cNvCxnSpPr>
            <p:nvPr/>
          </p:nvCxnSpPr>
          <p:spPr>
            <a:xfrm>
              <a:off x="6885099" y="1552755"/>
              <a:ext cx="0" cy="3210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E619DDC-F36D-814C-88AD-5DD4FD9D1527}"/>
              </a:ext>
            </a:extLst>
          </p:cNvPr>
          <p:cNvGrpSpPr/>
          <p:nvPr/>
        </p:nvGrpSpPr>
        <p:grpSpPr>
          <a:xfrm>
            <a:off x="1854680" y="5296600"/>
            <a:ext cx="8074324" cy="1000695"/>
            <a:chOff x="1944295" y="5242609"/>
            <a:chExt cx="8074324" cy="1000695"/>
          </a:xfrm>
        </p:grpSpPr>
        <p:sp>
          <p:nvSpPr>
            <p:cNvPr id="422" name="Rounded Rectangle 421">
              <a:extLst>
                <a:ext uri="{FF2B5EF4-FFF2-40B4-BE49-F238E27FC236}">
                  <a16:creationId xmlns:a16="http://schemas.microsoft.com/office/drawing/2014/main" id="{598094A3-093B-8342-97E4-CFFABC9CB825}"/>
                </a:ext>
              </a:extLst>
            </p:cNvPr>
            <p:cNvSpPr/>
            <p:nvPr/>
          </p:nvSpPr>
          <p:spPr>
            <a:xfrm>
              <a:off x="1944295" y="5242609"/>
              <a:ext cx="8074324" cy="1000695"/>
            </a:xfrm>
            <a:prstGeom prst="roundRect">
              <a:avLst/>
            </a:prstGeom>
            <a:noFill/>
            <a:ln w="381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4A15F779-0DDB-F743-BB0D-670DB4F5D5CC}"/>
                </a:ext>
              </a:extLst>
            </p:cNvPr>
            <p:cNvSpPr txBox="1"/>
            <p:nvPr/>
          </p:nvSpPr>
          <p:spPr>
            <a:xfrm>
              <a:off x="3837089" y="5292159"/>
              <a:ext cx="5428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I/O controller + controller&lt;-&gt;bank interconnect</a:t>
              </a: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F03EAD96-BE4B-1144-8806-31422F06889B}"/>
                </a:ext>
              </a:extLst>
            </p:cNvPr>
            <p:cNvSpPr/>
            <p:nvPr/>
          </p:nvSpPr>
          <p:spPr>
            <a:xfrm>
              <a:off x="2129804" y="5738518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4A941F85-AD3F-C142-8068-4B6444C30882}"/>
                </a:ext>
              </a:extLst>
            </p:cNvPr>
            <p:cNvSpPr txBox="1"/>
            <p:nvPr/>
          </p:nvSpPr>
          <p:spPr>
            <a:xfrm>
              <a:off x="2145169" y="5780401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controller_0</a:t>
              </a:r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382C1219-F92F-2647-9ABB-5E9A46A3F997}"/>
                </a:ext>
              </a:extLst>
            </p:cNvPr>
            <p:cNvSpPr/>
            <p:nvPr/>
          </p:nvSpPr>
          <p:spPr>
            <a:xfrm>
              <a:off x="8081978" y="5771941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3745D1F7-5DF0-F94C-91F2-8E3F2F240D5C}"/>
                </a:ext>
              </a:extLst>
            </p:cNvPr>
            <p:cNvSpPr txBox="1"/>
            <p:nvPr/>
          </p:nvSpPr>
          <p:spPr>
            <a:xfrm>
              <a:off x="8097343" y="5792308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controller_7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F3A20164-6CA2-BC49-8129-89B367F5BF13}"/>
                </a:ext>
              </a:extLst>
            </p:cNvPr>
            <p:cNvSpPr/>
            <p:nvPr/>
          </p:nvSpPr>
          <p:spPr>
            <a:xfrm>
              <a:off x="390139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D9F56ED-6D3F-3443-8DB4-134C0E6B8F30}"/>
                </a:ext>
              </a:extLst>
            </p:cNvPr>
            <p:cNvSpPr txBox="1"/>
            <p:nvPr/>
          </p:nvSpPr>
          <p:spPr>
            <a:xfrm>
              <a:off x="3916756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controller_1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765AF9F-38BC-E543-840C-E31A0FF3B1FC}"/>
                </a:ext>
              </a:extLst>
            </p:cNvPr>
            <p:cNvSpPr txBox="1"/>
            <p:nvPr/>
          </p:nvSpPr>
          <p:spPr>
            <a:xfrm>
              <a:off x="6290492" y="5794079"/>
              <a:ext cx="1728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I/O controller_6</a:t>
              </a:r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67860BA-F334-204D-AFD4-F7DD43560A58}"/>
                </a:ext>
              </a:extLst>
            </p:cNvPr>
            <p:cNvSpPr/>
            <p:nvPr/>
          </p:nvSpPr>
          <p:spPr>
            <a:xfrm>
              <a:off x="6312921" y="5752196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F0D85F-B09F-3246-A2C5-62ED1A5B4A1F}"/>
                </a:ext>
              </a:extLst>
            </p:cNvPr>
            <p:cNvSpPr txBox="1"/>
            <p:nvPr/>
          </p:nvSpPr>
          <p:spPr>
            <a:xfrm>
              <a:off x="5690760" y="5589391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E7E7670E-A431-CE41-B46A-65B175B6F052}"/>
              </a:ext>
            </a:extLst>
          </p:cNvPr>
          <p:cNvGrpSpPr/>
          <p:nvPr/>
        </p:nvGrpSpPr>
        <p:grpSpPr>
          <a:xfrm>
            <a:off x="1854680" y="5300113"/>
            <a:ext cx="8074324" cy="1000695"/>
            <a:chOff x="1751194" y="6516643"/>
            <a:chExt cx="8074324" cy="1000695"/>
          </a:xfrm>
        </p:grpSpPr>
        <p:sp>
          <p:nvSpPr>
            <p:cNvPr id="450" name="Rounded Rectangle 449">
              <a:extLst>
                <a:ext uri="{FF2B5EF4-FFF2-40B4-BE49-F238E27FC236}">
                  <a16:creationId xmlns:a16="http://schemas.microsoft.com/office/drawing/2014/main" id="{DA244A46-E1C2-D64E-A1F9-F20F3752C9E7}"/>
                </a:ext>
              </a:extLst>
            </p:cNvPr>
            <p:cNvSpPr/>
            <p:nvPr/>
          </p:nvSpPr>
          <p:spPr>
            <a:xfrm>
              <a:off x="1751194" y="6516643"/>
              <a:ext cx="8074324" cy="100069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4110B1B8-E323-8449-ACAA-82275DD6009F}"/>
                </a:ext>
              </a:extLst>
            </p:cNvPr>
            <p:cNvSpPr txBox="1"/>
            <p:nvPr/>
          </p:nvSpPr>
          <p:spPr>
            <a:xfrm>
              <a:off x="3643988" y="6566193"/>
              <a:ext cx="58826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8 config controller + controller&lt;-&gt;bank interconnect</a:t>
              </a: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E18504E-F944-914D-991A-2CD2A5479CB3}"/>
                </a:ext>
              </a:extLst>
            </p:cNvPr>
            <p:cNvSpPr/>
            <p:nvPr/>
          </p:nvSpPr>
          <p:spPr>
            <a:xfrm>
              <a:off x="1936703" y="7012552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1C1819-D980-BD4B-8184-1E6597E93AF9}"/>
                </a:ext>
              </a:extLst>
            </p:cNvPr>
            <p:cNvSpPr txBox="1"/>
            <p:nvPr/>
          </p:nvSpPr>
          <p:spPr>
            <a:xfrm>
              <a:off x="1952068" y="7054435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controller_0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73CDB598-880E-8A4C-BE5F-D355E6258269}"/>
                </a:ext>
              </a:extLst>
            </p:cNvPr>
            <p:cNvSpPr/>
            <p:nvPr/>
          </p:nvSpPr>
          <p:spPr>
            <a:xfrm>
              <a:off x="7888877" y="7045975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286142-824A-3A40-9720-64539A99998C}"/>
                </a:ext>
              </a:extLst>
            </p:cNvPr>
            <p:cNvSpPr txBox="1"/>
            <p:nvPr/>
          </p:nvSpPr>
          <p:spPr>
            <a:xfrm>
              <a:off x="7904242" y="7066342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controller_7</a:t>
              </a: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5158ACB-6D01-4A49-AE5D-E33F6C82C9F5}"/>
                </a:ext>
              </a:extLst>
            </p:cNvPr>
            <p:cNvSpPr/>
            <p:nvPr/>
          </p:nvSpPr>
          <p:spPr>
            <a:xfrm>
              <a:off x="370829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661BA86-0398-ED4C-A444-8FE26582F307}"/>
                </a:ext>
              </a:extLst>
            </p:cNvPr>
            <p:cNvSpPr txBox="1"/>
            <p:nvPr/>
          </p:nvSpPr>
          <p:spPr>
            <a:xfrm>
              <a:off x="3723655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controller_1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74E1A58-0F07-2C42-A82D-BFDE8F222483}"/>
                </a:ext>
              </a:extLst>
            </p:cNvPr>
            <p:cNvSpPr txBox="1"/>
            <p:nvPr/>
          </p:nvSpPr>
          <p:spPr>
            <a:xfrm>
              <a:off x="6097391" y="7068113"/>
              <a:ext cx="1728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Config controller_6</a:t>
              </a:r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6E1C3F09-82E7-1541-8049-E830AC911B4C}"/>
                </a:ext>
              </a:extLst>
            </p:cNvPr>
            <p:cNvSpPr/>
            <p:nvPr/>
          </p:nvSpPr>
          <p:spPr>
            <a:xfrm>
              <a:off x="6119820" y="7026230"/>
              <a:ext cx="1663600" cy="386930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39E7E0D-2FAE-344C-A79A-592A80672730}"/>
                </a:ext>
              </a:extLst>
            </p:cNvPr>
            <p:cNvSpPr txBox="1"/>
            <p:nvPr/>
          </p:nvSpPr>
          <p:spPr>
            <a:xfrm>
              <a:off x="5497659" y="6863425"/>
              <a:ext cx="3952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03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Table 379">
            <a:extLst>
              <a:ext uri="{FF2B5EF4-FFF2-40B4-BE49-F238E27FC236}">
                <a16:creationId xmlns:a16="http://schemas.microsoft.com/office/drawing/2014/main" id="{4C6AE8FB-B100-9940-BF60-D757075ED4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04571" y="3970199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7" name="Title 36">
            <a:extLst>
              <a:ext uri="{FF2B5EF4-FFF2-40B4-BE49-F238E27FC236}">
                <a16:creationId xmlns:a16="http://schemas.microsoft.com/office/drawing/2014/main" id="{FC7E1E89-BCBA-3343-A49B-560A6CB6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SoC interface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35F9F7AE-D56E-0641-8C55-2FF2D27A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7569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CGRA appears as a Memory to the SoC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SoC provides a wrapper that converts between this simple interface into AXI interface which has block transfers</a:t>
            </a:r>
          </a:p>
          <a:p>
            <a:pPr lvl="1"/>
            <a:r>
              <a:rPr lang="en-US" sz="1700" dirty="0"/>
              <a:t>Block = 256 words * 64 bits/word</a:t>
            </a:r>
          </a:p>
          <a:p>
            <a:r>
              <a:rPr lang="en-US" sz="1800" dirty="0"/>
              <a:t>Pipelined to support high clock frequency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6AD547-B49E-8F45-A24F-D5D36D8F1074}"/>
              </a:ext>
            </a:extLst>
          </p:cNvPr>
          <p:cNvSpPr txBox="1"/>
          <p:nvPr/>
        </p:nvSpPr>
        <p:spPr>
          <a:xfrm>
            <a:off x="2595716" y="2309606"/>
            <a:ext cx="131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wdata</a:t>
            </a:r>
            <a:r>
              <a:rPr lang="en-US" dirty="0">
                <a:solidFill>
                  <a:srgbClr val="00B0F0"/>
                </a:solidFill>
              </a:rPr>
              <a:t> (64b)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5B3BD8E-5A67-6E45-836F-BEEF28A22960}"/>
              </a:ext>
            </a:extLst>
          </p:cNvPr>
          <p:cNvSpPr txBox="1"/>
          <p:nvPr/>
        </p:nvSpPr>
        <p:spPr>
          <a:xfrm>
            <a:off x="4516107" y="2309606"/>
            <a:ext cx="7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waddr</a:t>
            </a:r>
            <a:endParaRPr lang="en-US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A79175E-1F73-B143-897F-2D4E88DA8DA5}"/>
              </a:ext>
            </a:extLst>
          </p:cNvPr>
          <p:cNvSpPr txBox="1"/>
          <p:nvPr/>
        </p:nvSpPr>
        <p:spPr>
          <a:xfrm>
            <a:off x="5322113" y="2309606"/>
            <a:ext cx="58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wen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1AF6D70-3E1A-D144-85B4-F3BC7ECADD96}"/>
              </a:ext>
            </a:extLst>
          </p:cNvPr>
          <p:cNvSpPr txBox="1"/>
          <p:nvPr/>
        </p:nvSpPr>
        <p:spPr>
          <a:xfrm>
            <a:off x="5931463" y="2309606"/>
            <a:ext cx="694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raddr</a:t>
            </a:r>
            <a:endParaRPr lang="en-US" dirty="0"/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FFA8941F-4DD5-DF40-A8A9-6C29CCC72324}"/>
              </a:ext>
            </a:extLst>
          </p:cNvPr>
          <p:cNvSpPr txBox="1"/>
          <p:nvPr/>
        </p:nvSpPr>
        <p:spPr>
          <a:xfrm>
            <a:off x="6650330" y="2309606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ren</a:t>
            </a:r>
            <a:endParaRPr lang="en-US" dirty="0"/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5385874-88FA-7544-BCB4-2754CEA85AC0}"/>
              </a:ext>
            </a:extLst>
          </p:cNvPr>
          <p:cNvSpPr txBox="1"/>
          <p:nvPr/>
        </p:nvSpPr>
        <p:spPr>
          <a:xfrm>
            <a:off x="9743099" y="2309606"/>
            <a:ext cx="122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rdata</a:t>
            </a:r>
            <a:r>
              <a:rPr lang="en-US" dirty="0">
                <a:solidFill>
                  <a:srgbClr val="FF0000"/>
                </a:solidFill>
              </a:rPr>
              <a:t> (64b)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41DB84-C070-1A45-A2E5-A12652E909C9}"/>
              </a:ext>
            </a:extLst>
          </p:cNvPr>
          <p:cNvCxnSpPr>
            <a:cxnSpLocks/>
          </p:cNvCxnSpPr>
          <p:nvPr/>
        </p:nvCxnSpPr>
        <p:spPr>
          <a:xfrm>
            <a:off x="2009242" y="2990406"/>
            <a:ext cx="3896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9CF63A0D-60E5-984B-B36C-D9E6BA2DA00C}"/>
              </a:ext>
            </a:extLst>
          </p:cNvPr>
          <p:cNvCxnSpPr>
            <a:cxnSpLocks/>
          </p:cNvCxnSpPr>
          <p:nvPr/>
        </p:nvCxnSpPr>
        <p:spPr>
          <a:xfrm>
            <a:off x="2598157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6686F61-8F67-AB48-AEB9-1FA88B6FDF25}"/>
              </a:ext>
            </a:extLst>
          </p:cNvPr>
          <p:cNvCxnSpPr>
            <a:cxnSpLocks/>
          </p:cNvCxnSpPr>
          <p:nvPr/>
        </p:nvCxnSpPr>
        <p:spPr>
          <a:xfrm>
            <a:off x="2013138" y="2990406"/>
            <a:ext cx="7718322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C9326068-3D32-B348-BD11-D1A7043CDE16}"/>
              </a:ext>
            </a:extLst>
          </p:cNvPr>
          <p:cNvCxnSpPr>
            <a:cxnSpLocks/>
          </p:cNvCxnSpPr>
          <p:nvPr/>
        </p:nvCxnSpPr>
        <p:spPr>
          <a:xfrm>
            <a:off x="9731460" y="2990406"/>
            <a:ext cx="0" cy="97979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94A1514D-7BE2-B34A-95A7-90C1D9A43497}"/>
              </a:ext>
            </a:extLst>
          </p:cNvPr>
          <p:cNvCxnSpPr>
            <a:cxnSpLocks/>
          </p:cNvCxnSpPr>
          <p:nvPr/>
        </p:nvCxnSpPr>
        <p:spPr>
          <a:xfrm>
            <a:off x="9863939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3072A76-45C9-6245-8FDB-E8B6836E8740}"/>
              </a:ext>
            </a:extLst>
          </p:cNvPr>
          <p:cNvCxnSpPr>
            <a:cxnSpLocks/>
          </p:cNvCxnSpPr>
          <p:nvPr/>
        </p:nvCxnSpPr>
        <p:spPr>
          <a:xfrm>
            <a:off x="9986842" y="3590554"/>
            <a:ext cx="0" cy="378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28CAC561-A6E9-FB48-8903-A75E2C1ED7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252018" y="2678938"/>
            <a:ext cx="0" cy="1690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1371F7E-593C-3E49-97FB-AC7B1E8C4304}"/>
              </a:ext>
            </a:extLst>
          </p:cNvPr>
          <p:cNvCxnSpPr>
            <a:cxnSpLocks/>
          </p:cNvCxnSpPr>
          <p:nvPr/>
        </p:nvCxnSpPr>
        <p:spPr>
          <a:xfrm>
            <a:off x="2386781" y="3681895"/>
            <a:ext cx="77183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0E4E7BA3-8945-F144-B7B3-251AB5C9813F}"/>
              </a:ext>
            </a:extLst>
          </p:cNvPr>
          <p:cNvCxnSpPr/>
          <p:nvPr/>
        </p:nvCxnSpPr>
        <p:spPr>
          <a:xfrm flipV="1">
            <a:off x="2961355" y="3688887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D3A86C-D12B-B949-A10A-321F0E8C4017}"/>
              </a:ext>
            </a:extLst>
          </p:cNvPr>
          <p:cNvSpPr/>
          <p:nvPr/>
        </p:nvSpPr>
        <p:spPr>
          <a:xfrm rot="14760869" flipV="1">
            <a:off x="2898549" y="3640715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6E11A89-4EA9-8448-BA74-F3586214A9CE}"/>
              </a:ext>
            </a:extLst>
          </p:cNvPr>
          <p:cNvCxnSpPr/>
          <p:nvPr/>
        </p:nvCxnSpPr>
        <p:spPr>
          <a:xfrm flipV="1">
            <a:off x="2386781" y="3681895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DFEAF05C-59FF-B543-8E4C-EEB281337FC6}"/>
              </a:ext>
            </a:extLst>
          </p:cNvPr>
          <p:cNvCxnSpPr/>
          <p:nvPr/>
        </p:nvCxnSpPr>
        <p:spPr>
          <a:xfrm flipV="1">
            <a:off x="3561442" y="3688886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rapezoid 430">
            <a:extLst>
              <a:ext uri="{FF2B5EF4-FFF2-40B4-BE49-F238E27FC236}">
                <a16:creationId xmlns:a16="http://schemas.microsoft.com/office/drawing/2014/main" id="{6E5AF5B7-9783-104C-8DB2-C0DCDECD7411}"/>
              </a:ext>
            </a:extLst>
          </p:cNvPr>
          <p:cNvSpPr/>
          <p:nvPr/>
        </p:nvSpPr>
        <p:spPr>
          <a:xfrm rot="14760869" flipV="1">
            <a:off x="3498636" y="3640714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0F1653E7-CF5E-9D47-BE30-EAF10E5765CC}"/>
              </a:ext>
            </a:extLst>
          </p:cNvPr>
          <p:cNvCxnSpPr/>
          <p:nvPr/>
        </p:nvCxnSpPr>
        <p:spPr>
          <a:xfrm flipV="1">
            <a:off x="10104049" y="3690892"/>
            <a:ext cx="0" cy="2743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rapezoid 569">
            <a:extLst>
              <a:ext uri="{FF2B5EF4-FFF2-40B4-BE49-F238E27FC236}">
                <a16:creationId xmlns:a16="http://schemas.microsoft.com/office/drawing/2014/main" id="{3705369A-AF86-0449-BDED-B88E5EF90FE9}"/>
              </a:ext>
            </a:extLst>
          </p:cNvPr>
          <p:cNvSpPr/>
          <p:nvPr/>
        </p:nvSpPr>
        <p:spPr>
          <a:xfrm rot="14760869" flipV="1">
            <a:off x="10041243" y="3642720"/>
            <a:ext cx="192025" cy="103054"/>
          </a:xfrm>
          <a:prstGeom prst="trapezoid">
            <a:avLst>
              <a:gd name="adj" fmla="val 53745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6FAA001F-F93D-9848-A5F1-175641417E71}"/>
              </a:ext>
            </a:extLst>
          </p:cNvPr>
          <p:cNvSpPr/>
          <p:nvPr/>
        </p:nvSpPr>
        <p:spPr>
          <a:xfrm>
            <a:off x="9789473" y="3366543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28A5C4AA-E362-7742-9B88-9FE90FB778DF}"/>
              </a:ext>
            </a:extLst>
          </p:cNvPr>
          <p:cNvCxnSpPr>
            <a:stCxn id="570" idx="0"/>
            <a:endCxn id="396" idx="2"/>
          </p:cNvCxnSpPr>
          <p:nvPr/>
        </p:nvCxnSpPr>
        <p:spPr>
          <a:xfrm flipV="1">
            <a:off x="10184333" y="2678938"/>
            <a:ext cx="172043" cy="99436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61D439A-61E2-4448-B2E2-AC99196C95E6}"/>
              </a:ext>
            </a:extLst>
          </p:cNvPr>
          <p:cNvSpPr txBox="1"/>
          <p:nvPr/>
        </p:nvSpPr>
        <p:spPr>
          <a:xfrm>
            <a:off x="143923" y="3293882"/>
            <a:ext cx="18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 Decoders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57D4591-C5A8-144F-8A77-2CB161D52C6B}"/>
              </a:ext>
            </a:extLst>
          </p:cNvPr>
          <p:cNvGrpSpPr/>
          <p:nvPr/>
        </p:nvGrpSpPr>
        <p:grpSpPr>
          <a:xfrm>
            <a:off x="2087108" y="3370503"/>
            <a:ext cx="261675" cy="604000"/>
            <a:chOff x="2109593" y="3409834"/>
            <a:chExt cx="261675" cy="604000"/>
          </a:xfrm>
        </p:grpSpPr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9D047AB3-52C3-4046-AC19-925E7AA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2145617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4C5E7EBF-7B0F-F146-B414-4933E60A663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45" y="3629885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0D153FCD-EEAE-6A48-A72A-BD9C6B67908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298" y="3626083"/>
              <a:ext cx="0" cy="3839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C8A052DD-7C00-C74D-A2EB-BE63E7369B40}"/>
                </a:ext>
              </a:extLst>
            </p:cNvPr>
            <p:cNvSpPr/>
            <p:nvPr/>
          </p:nvSpPr>
          <p:spPr>
            <a:xfrm>
              <a:off x="2109593" y="3409834"/>
              <a:ext cx="261675" cy="2240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622555C9-C072-6442-B56A-D30B020F4F32}"/>
              </a:ext>
            </a:extLst>
          </p:cNvPr>
          <p:cNvCxnSpPr>
            <a:cxnSpLocks/>
          </p:cNvCxnSpPr>
          <p:nvPr/>
        </p:nvCxnSpPr>
        <p:spPr>
          <a:xfrm>
            <a:off x="2695085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4373E7D9-9851-1B44-A98F-24274A8D800D}"/>
              </a:ext>
            </a:extLst>
          </p:cNvPr>
          <p:cNvCxnSpPr>
            <a:cxnSpLocks/>
          </p:cNvCxnSpPr>
          <p:nvPr/>
        </p:nvCxnSpPr>
        <p:spPr>
          <a:xfrm>
            <a:off x="2788008" y="3579257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ABB368FE-BBC9-084A-8D4D-035CEA73650C}"/>
              </a:ext>
            </a:extLst>
          </p:cNvPr>
          <p:cNvCxnSpPr>
            <a:cxnSpLocks/>
          </p:cNvCxnSpPr>
          <p:nvPr/>
        </p:nvCxnSpPr>
        <p:spPr>
          <a:xfrm>
            <a:off x="2875766" y="3582950"/>
            <a:ext cx="0" cy="383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22635D8-C425-F448-A5E1-58463BDB1785}"/>
              </a:ext>
            </a:extLst>
          </p:cNvPr>
          <p:cNvSpPr/>
          <p:nvPr/>
        </p:nvSpPr>
        <p:spPr>
          <a:xfrm>
            <a:off x="2651566" y="3359206"/>
            <a:ext cx="261675" cy="224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7B8B28DD-3D5F-504C-AC4D-15B9DFD7106D}"/>
              </a:ext>
            </a:extLst>
          </p:cNvPr>
          <p:cNvCxnSpPr>
            <a:cxnSpLocks/>
          </p:cNvCxnSpPr>
          <p:nvPr/>
        </p:nvCxnSpPr>
        <p:spPr>
          <a:xfrm>
            <a:off x="2217945" y="3162791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6183AC1A-4A46-6546-92AE-C2ABD51CC205}"/>
              </a:ext>
            </a:extLst>
          </p:cNvPr>
          <p:cNvCxnSpPr>
            <a:cxnSpLocks/>
          </p:cNvCxnSpPr>
          <p:nvPr/>
        </p:nvCxnSpPr>
        <p:spPr>
          <a:xfrm>
            <a:off x="2782403" y="3160287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7BAEAAF4-ABB8-E948-B2C2-BCA7A16C4861}"/>
              </a:ext>
            </a:extLst>
          </p:cNvPr>
          <p:cNvCxnSpPr>
            <a:cxnSpLocks/>
          </p:cNvCxnSpPr>
          <p:nvPr/>
        </p:nvCxnSpPr>
        <p:spPr>
          <a:xfrm>
            <a:off x="9920310" y="3160286"/>
            <a:ext cx="0" cy="19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66D9F65E-4B2B-FF4C-9BB2-FC0645F77F83}"/>
              </a:ext>
            </a:extLst>
          </p:cNvPr>
          <p:cNvCxnSpPr>
            <a:cxnSpLocks/>
          </p:cNvCxnSpPr>
          <p:nvPr/>
        </p:nvCxnSpPr>
        <p:spPr>
          <a:xfrm>
            <a:off x="2210450" y="3157013"/>
            <a:ext cx="771832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E4A86D5-DDD2-1A4C-82C8-ED45077985DF}"/>
              </a:ext>
            </a:extLst>
          </p:cNvPr>
          <p:cNvCxnSpPr>
            <a:cxnSpLocks/>
            <a:stCxn id="105" idx="1"/>
          </p:cNvCxnSpPr>
          <p:nvPr/>
        </p:nvCxnSpPr>
        <p:spPr>
          <a:xfrm>
            <a:off x="5836041" y="2802563"/>
            <a:ext cx="0" cy="354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62E8890B-9B86-3741-84CD-6ACED1ED3707}"/>
              </a:ext>
            </a:extLst>
          </p:cNvPr>
          <p:cNvSpPr/>
          <p:nvPr/>
        </p:nvSpPr>
        <p:spPr>
          <a:xfrm rot="16200000">
            <a:off x="5758090" y="1491168"/>
            <a:ext cx="155901" cy="246688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Up-Down Arrow 106">
            <a:extLst>
              <a:ext uri="{FF2B5EF4-FFF2-40B4-BE49-F238E27FC236}">
                <a16:creationId xmlns:a16="http://schemas.microsoft.com/office/drawing/2014/main" id="{4876EB4F-57CE-CA4B-BC0F-01FB0F24CB53}"/>
              </a:ext>
            </a:extLst>
          </p:cNvPr>
          <p:cNvSpPr/>
          <p:nvPr/>
        </p:nvSpPr>
        <p:spPr>
          <a:xfrm>
            <a:off x="7631788" y="1804166"/>
            <a:ext cx="321131" cy="464091"/>
          </a:xfrm>
          <a:prstGeom prst="up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FA0F0B7-C17F-0746-8FBC-BA3A0CAA89F6}"/>
              </a:ext>
            </a:extLst>
          </p:cNvPr>
          <p:cNvSpPr txBox="1"/>
          <p:nvPr/>
        </p:nvSpPr>
        <p:spPr>
          <a:xfrm>
            <a:off x="7952919" y="1839608"/>
            <a:ext cx="1345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To/from SoC</a:t>
            </a:r>
          </a:p>
        </p:txBody>
      </p:sp>
    </p:spTree>
    <p:extLst>
      <p:ext uri="{BB962C8B-B14F-4D97-AF65-F5344CB8AC3E}">
        <p14:creationId xmlns:p14="http://schemas.microsoft.com/office/powerpoint/2010/main" val="2765233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ounded Rectangle 638">
            <a:extLst>
              <a:ext uri="{FF2B5EF4-FFF2-40B4-BE49-F238E27FC236}">
                <a16:creationId xmlns:a16="http://schemas.microsoft.com/office/drawing/2014/main" id="{19B5FC24-0C1D-254D-BA19-65B80FE8DDC1}"/>
              </a:ext>
            </a:extLst>
          </p:cNvPr>
          <p:cNvSpPr/>
          <p:nvPr/>
        </p:nvSpPr>
        <p:spPr>
          <a:xfrm>
            <a:off x="281675" y="1462455"/>
            <a:ext cx="10680735" cy="3078424"/>
          </a:xfrm>
          <a:prstGeom prst="roundRect">
            <a:avLst>
              <a:gd name="adj" fmla="val 5381"/>
            </a:avLst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1A64648-07C9-854D-81A4-6636716F77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58475" y="4684058"/>
          <a:ext cx="493776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3661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46" name="TextBox 345">
            <a:extLst>
              <a:ext uri="{FF2B5EF4-FFF2-40B4-BE49-F238E27FC236}">
                <a16:creationId xmlns:a16="http://schemas.microsoft.com/office/drawing/2014/main" id="{83A32FA8-5217-8C4F-8712-BF58796603BD}"/>
              </a:ext>
            </a:extLst>
          </p:cNvPr>
          <p:cNvSpPr txBox="1"/>
          <p:nvPr/>
        </p:nvSpPr>
        <p:spPr>
          <a:xfrm>
            <a:off x="10460247" y="5429465"/>
            <a:ext cx="148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x 32 CGRA</a:t>
            </a:r>
          </a:p>
        </p:txBody>
      </p:sp>
      <p:graphicFrame>
        <p:nvGraphicFramePr>
          <p:cNvPr id="347" name="Table 346">
            <a:extLst>
              <a:ext uri="{FF2B5EF4-FFF2-40B4-BE49-F238E27FC236}">
                <a16:creationId xmlns:a16="http://schemas.microsoft.com/office/drawing/2014/main" id="{FA503F4D-D10C-D843-A759-6BB16AAF0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6989" y="4686223"/>
          <a:ext cx="329184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168824593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410765173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326901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05823761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9334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421" name="TextBox 420">
            <a:extLst>
              <a:ext uri="{FF2B5EF4-FFF2-40B4-BE49-F238E27FC236}">
                <a16:creationId xmlns:a16="http://schemas.microsoft.com/office/drawing/2014/main" id="{3E9912E8-8839-B449-BE2A-E3DFA755A1CC}"/>
              </a:ext>
            </a:extLst>
          </p:cNvPr>
          <p:cNvSpPr txBox="1"/>
          <p:nvPr/>
        </p:nvSpPr>
        <p:spPr>
          <a:xfrm>
            <a:off x="513534" y="1580876"/>
            <a:ext cx="1595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Global Buffer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1FB88736-0D03-3749-BB1D-7BA7F70FED3C}"/>
              </a:ext>
            </a:extLst>
          </p:cNvPr>
          <p:cNvGrpSpPr/>
          <p:nvPr/>
        </p:nvGrpSpPr>
        <p:grpSpPr>
          <a:xfrm>
            <a:off x="3409211" y="4682682"/>
            <a:ext cx="340746" cy="314800"/>
            <a:chOff x="4378885" y="2194147"/>
            <a:chExt cx="440379" cy="482626"/>
          </a:xfrm>
        </p:grpSpPr>
        <p:sp>
          <p:nvSpPr>
            <p:cNvPr id="434" name="Trapezoid 433">
              <a:extLst>
                <a:ext uri="{FF2B5EF4-FFF2-40B4-BE49-F238E27FC236}">
                  <a16:creationId xmlns:a16="http://schemas.microsoft.com/office/drawing/2014/main" id="{0713D793-B936-4644-9421-82CC82235ED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93F39099-6006-C74B-A808-104A8A9F495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CA2381F0-6618-1943-B39C-A0FC31D62D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7E9BD927-9FC0-424E-B956-68288D57DA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B0ED368E-AD69-8C4C-A7E1-3F5F2CD5BE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A9308952-EEFE-6E4D-8CEB-C7534BDA1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C8A4E51-6C1D-9149-BCDB-2311D1793FB2}"/>
              </a:ext>
            </a:extLst>
          </p:cNvPr>
          <p:cNvGrpSpPr/>
          <p:nvPr/>
        </p:nvGrpSpPr>
        <p:grpSpPr>
          <a:xfrm>
            <a:off x="4243065" y="4682683"/>
            <a:ext cx="340746" cy="314800"/>
            <a:chOff x="4378885" y="2194147"/>
            <a:chExt cx="440379" cy="482626"/>
          </a:xfrm>
        </p:grpSpPr>
        <p:sp>
          <p:nvSpPr>
            <p:cNvPr id="124" name="Trapezoid 123">
              <a:extLst>
                <a:ext uri="{FF2B5EF4-FFF2-40B4-BE49-F238E27FC236}">
                  <a16:creationId xmlns:a16="http://schemas.microsoft.com/office/drawing/2014/main" id="{72F74343-01AF-8F4D-A5E2-FB7B1437BD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F7404D6-14BA-D541-BA9B-7D64C725D87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66C542C-28B3-C14E-B3F5-616237B00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21D0B87-13AB-5347-94AC-0B33E78AF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BDF7ED7-9578-AE40-B759-2C5083374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231CA92-62B3-1543-BFF9-6D492CF0C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F18CEB4-F0F0-5142-8175-2CF6338BCF3A}"/>
              </a:ext>
            </a:extLst>
          </p:cNvPr>
          <p:cNvGrpSpPr/>
          <p:nvPr/>
        </p:nvGrpSpPr>
        <p:grpSpPr>
          <a:xfrm>
            <a:off x="5061095" y="4686961"/>
            <a:ext cx="340746" cy="314800"/>
            <a:chOff x="4378885" y="2194147"/>
            <a:chExt cx="440379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E0840080-9C6A-F44F-AD0E-D5CCB9A6409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E2FE627-190E-284F-B1F6-5F0037C71AF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586051D7-B526-E246-9EFB-97614A4D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9CF23B9-4F05-3F4A-8D8E-B5A573A8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D07992CC-5819-9942-A69D-4FE272880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F9C89E-78A6-9B49-B5A1-3EEDDD079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0062759B-26A7-E448-A26A-C2622AA29FE8}"/>
              </a:ext>
            </a:extLst>
          </p:cNvPr>
          <p:cNvCxnSpPr>
            <a:cxnSpLocks/>
            <a:stCxn id="132" idx="0"/>
          </p:cNvCxnSpPr>
          <p:nvPr/>
        </p:nvCxnSpPr>
        <p:spPr>
          <a:xfrm rot="10800000">
            <a:off x="4956909" y="4528032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32FC5933-F888-E046-A78A-6A89539380AD}"/>
              </a:ext>
            </a:extLst>
          </p:cNvPr>
          <p:cNvCxnSpPr>
            <a:cxnSpLocks/>
            <a:stCxn id="124" idx="0"/>
          </p:cNvCxnSpPr>
          <p:nvPr/>
        </p:nvCxnSpPr>
        <p:spPr>
          <a:xfrm rot="10800000">
            <a:off x="4148019" y="4528032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56115725-707C-D447-91F9-C176BBD09174}"/>
              </a:ext>
            </a:extLst>
          </p:cNvPr>
          <p:cNvCxnSpPr>
            <a:cxnSpLocks/>
            <a:stCxn id="434" idx="0"/>
          </p:cNvCxnSpPr>
          <p:nvPr/>
        </p:nvCxnSpPr>
        <p:spPr>
          <a:xfrm rot="10800000">
            <a:off x="3339127" y="4528033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093E3-4B28-ED40-B027-0D6F9F7A774B}"/>
              </a:ext>
            </a:extLst>
          </p:cNvPr>
          <p:cNvCxnSpPr>
            <a:cxnSpLocks/>
          </p:cNvCxnSpPr>
          <p:nvPr/>
        </p:nvCxnSpPr>
        <p:spPr>
          <a:xfrm>
            <a:off x="2530236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843C514F-6B5C-294E-B885-45ADEEC92089}"/>
              </a:ext>
            </a:extLst>
          </p:cNvPr>
          <p:cNvSpPr/>
          <p:nvPr/>
        </p:nvSpPr>
        <p:spPr>
          <a:xfrm>
            <a:off x="2757927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BA945E2-3938-F04D-9B40-8BCAA8DF1ED1}"/>
              </a:ext>
            </a:extLst>
          </p:cNvPr>
          <p:cNvSpPr/>
          <p:nvPr/>
        </p:nvSpPr>
        <p:spPr>
          <a:xfrm>
            <a:off x="2816061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4E197F6-5A12-D44B-B2A2-D896BCB4AA1E}"/>
              </a:ext>
            </a:extLst>
          </p:cNvPr>
          <p:cNvSpPr/>
          <p:nvPr/>
        </p:nvSpPr>
        <p:spPr>
          <a:xfrm>
            <a:off x="2874195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075A53E-9848-8A42-BF3E-135C8DC1B9C9}"/>
              </a:ext>
            </a:extLst>
          </p:cNvPr>
          <p:cNvSpPr/>
          <p:nvPr/>
        </p:nvSpPr>
        <p:spPr>
          <a:xfrm>
            <a:off x="2932329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83A4076-60AB-8542-997B-3648F3957F8B}"/>
              </a:ext>
            </a:extLst>
          </p:cNvPr>
          <p:cNvSpPr/>
          <p:nvPr/>
        </p:nvSpPr>
        <p:spPr>
          <a:xfrm>
            <a:off x="299046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8510C1E-58A4-C84E-8021-5C2465B7074A}"/>
              </a:ext>
            </a:extLst>
          </p:cNvPr>
          <p:cNvSpPr/>
          <p:nvPr/>
        </p:nvSpPr>
        <p:spPr>
          <a:xfrm>
            <a:off x="3106084" y="3838097"/>
            <a:ext cx="169632" cy="140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0081B-D8F5-5541-8EC5-B4E2B26F9CBB}"/>
              </a:ext>
            </a:extLst>
          </p:cNvPr>
          <p:cNvSpPr txBox="1"/>
          <p:nvPr/>
        </p:nvSpPr>
        <p:spPr>
          <a:xfrm>
            <a:off x="2799814" y="2656043"/>
            <a:ext cx="4211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64b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C64FBC2-518E-EF4E-A4EC-6973944F7060}"/>
              </a:ext>
            </a:extLst>
          </p:cNvPr>
          <p:cNvSpPr/>
          <p:nvPr/>
        </p:nvSpPr>
        <p:spPr>
          <a:xfrm>
            <a:off x="2744728" y="1580875"/>
            <a:ext cx="544187" cy="13704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BC4257E-9730-B64A-9D4A-ED3322848657}"/>
              </a:ext>
            </a:extLst>
          </p:cNvPr>
          <p:cNvSpPr/>
          <p:nvPr/>
        </p:nvSpPr>
        <p:spPr>
          <a:xfrm>
            <a:off x="353671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6C8EB69-6982-B64E-A158-CD0B599D171A}"/>
              </a:ext>
            </a:extLst>
          </p:cNvPr>
          <p:cNvSpPr/>
          <p:nvPr/>
        </p:nvSpPr>
        <p:spPr>
          <a:xfrm>
            <a:off x="436335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B998DE6-4643-7C45-B69E-20A40F5E1FE4}"/>
              </a:ext>
            </a:extLst>
          </p:cNvPr>
          <p:cNvSpPr/>
          <p:nvPr/>
        </p:nvSpPr>
        <p:spPr>
          <a:xfrm>
            <a:off x="519000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9AF43D54-1E31-5049-8492-FCDC2DB3AD6A}"/>
              </a:ext>
            </a:extLst>
          </p:cNvPr>
          <p:cNvSpPr txBox="1"/>
          <p:nvPr/>
        </p:nvSpPr>
        <p:spPr>
          <a:xfrm>
            <a:off x="6379041" y="555613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04978B6-A484-7747-B232-84A18ADB994A}"/>
              </a:ext>
            </a:extLst>
          </p:cNvPr>
          <p:cNvGrpSpPr/>
          <p:nvPr/>
        </p:nvGrpSpPr>
        <p:grpSpPr>
          <a:xfrm>
            <a:off x="5380374" y="5286236"/>
            <a:ext cx="4697702" cy="118686"/>
            <a:chOff x="7232344" y="4335553"/>
            <a:chExt cx="3143347" cy="118686"/>
          </a:xfrm>
        </p:grpSpPr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0D6AF4D-500C-C74E-AD35-D65094D9E7A8}"/>
                </a:ext>
              </a:extLst>
            </p:cNvPr>
            <p:cNvCxnSpPr/>
            <p:nvPr/>
          </p:nvCxnSpPr>
          <p:spPr>
            <a:xfrm>
              <a:off x="7232344" y="4335553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210125-D413-644D-BA51-F9128B96F682}"/>
                </a:ext>
              </a:extLst>
            </p:cNvPr>
            <p:cNvCxnSpPr/>
            <p:nvPr/>
          </p:nvCxnSpPr>
          <p:spPr>
            <a:xfrm>
              <a:off x="7232344" y="4454239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92998E0-CFA0-DD4F-891C-9BA821408712}"/>
                </a:ext>
              </a:extLst>
            </p:cNvPr>
            <p:cNvCxnSpPr/>
            <p:nvPr/>
          </p:nvCxnSpPr>
          <p:spPr>
            <a:xfrm>
              <a:off x="7232344" y="4375115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73D380A-56BC-6841-A478-5AAC3737D721}"/>
                </a:ext>
              </a:extLst>
            </p:cNvPr>
            <p:cNvCxnSpPr/>
            <p:nvPr/>
          </p:nvCxnSpPr>
          <p:spPr>
            <a:xfrm>
              <a:off x="7232344" y="4414677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63" name="Rectangle 462">
            <a:extLst>
              <a:ext uri="{FF2B5EF4-FFF2-40B4-BE49-F238E27FC236}">
                <a16:creationId xmlns:a16="http://schemas.microsoft.com/office/drawing/2014/main" id="{3F822C7D-DC70-6541-8077-5785EBAFFA7A}"/>
              </a:ext>
            </a:extLst>
          </p:cNvPr>
          <p:cNvSpPr/>
          <p:nvPr/>
        </p:nvSpPr>
        <p:spPr>
          <a:xfrm>
            <a:off x="8351310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8F2956D-902E-9F43-9D5A-F5C8CDE08D1F}"/>
              </a:ext>
            </a:extLst>
          </p:cNvPr>
          <p:cNvSpPr/>
          <p:nvPr/>
        </p:nvSpPr>
        <p:spPr>
          <a:xfrm>
            <a:off x="917725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E098226-2E2D-2940-8D6D-A0FBCF9BE60B}"/>
              </a:ext>
            </a:extLst>
          </p:cNvPr>
          <p:cNvSpPr/>
          <p:nvPr/>
        </p:nvSpPr>
        <p:spPr>
          <a:xfrm>
            <a:off x="10003207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6EBE51F-C0A7-4C49-A298-3B65C56AF3EC}"/>
              </a:ext>
            </a:extLst>
          </p:cNvPr>
          <p:cNvSpPr/>
          <p:nvPr/>
        </p:nvSpPr>
        <p:spPr>
          <a:xfrm>
            <a:off x="7523286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FEF502-0919-194B-B89B-F703066A1B3A}"/>
              </a:ext>
            </a:extLst>
          </p:cNvPr>
          <p:cNvSpPr/>
          <p:nvPr/>
        </p:nvSpPr>
        <p:spPr>
          <a:xfrm>
            <a:off x="602103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FB38838-9AB1-A545-86DD-F9AD665AFDB1}"/>
              </a:ext>
            </a:extLst>
          </p:cNvPr>
          <p:cNvSpPr/>
          <p:nvPr/>
        </p:nvSpPr>
        <p:spPr>
          <a:xfrm>
            <a:off x="751541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335C901E-70D8-6842-8550-C10937D9AF1A}"/>
              </a:ext>
            </a:extLst>
          </p:cNvPr>
          <p:cNvSpPr/>
          <p:nvPr/>
        </p:nvSpPr>
        <p:spPr>
          <a:xfrm>
            <a:off x="8313418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29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37C779F-E36C-6542-9D0F-6C80120563F6}"/>
              </a:ext>
            </a:extLst>
          </p:cNvPr>
          <p:cNvSpPr/>
          <p:nvPr/>
        </p:nvSpPr>
        <p:spPr>
          <a:xfrm>
            <a:off x="9111180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1BBD31C0-F6B0-A846-B7AE-5624E9E8C090}"/>
              </a:ext>
            </a:extLst>
          </p:cNvPr>
          <p:cNvSpPr/>
          <p:nvPr/>
        </p:nvSpPr>
        <p:spPr>
          <a:xfrm>
            <a:off x="9930329" y="1580875"/>
            <a:ext cx="544187" cy="137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1F74F8D8-07C3-CE4D-9AC0-6EE2973D0B48}"/>
              </a:ext>
            </a:extLst>
          </p:cNvPr>
          <p:cNvGrpSpPr/>
          <p:nvPr/>
        </p:nvGrpSpPr>
        <p:grpSpPr>
          <a:xfrm>
            <a:off x="2172911" y="5253937"/>
            <a:ext cx="3238966" cy="175528"/>
            <a:chOff x="2477679" y="5123221"/>
            <a:chExt cx="3238966" cy="175528"/>
          </a:xfrm>
        </p:grpSpPr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A07065C0-4A7B-8943-82B8-92151EC84098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A7BCA036-6564-554E-867F-5588C06BC025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6ECEA88D-AB4A-EC4E-9524-581D8B4F2FC9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9150E1-0E6A-0349-A625-F0A7B98B62E3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68F774F-E156-AC42-97FC-8E3A743CC941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03D7DF52-B5D0-BE47-A786-38C4E5AB7773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224FEE0D-54C3-EF4C-B9FB-984B28D859F4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FA4E2799-7683-B043-890B-96F9E38F038B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6878D3-DBC7-794A-B82C-8A9DF959A2E9}"/>
              </a:ext>
            </a:extLst>
          </p:cNvPr>
          <p:cNvCxnSpPr>
            <a:cxnSpLocks/>
          </p:cNvCxnSpPr>
          <p:nvPr/>
        </p:nvCxnSpPr>
        <p:spPr>
          <a:xfrm>
            <a:off x="2533410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2" name="Rectangle 591">
            <a:extLst>
              <a:ext uri="{FF2B5EF4-FFF2-40B4-BE49-F238E27FC236}">
                <a16:creationId xmlns:a16="http://schemas.microsoft.com/office/drawing/2014/main" id="{B87F0776-BC55-0646-B98A-A22C2F92721A}"/>
              </a:ext>
            </a:extLst>
          </p:cNvPr>
          <p:cNvSpPr/>
          <p:nvPr/>
        </p:nvSpPr>
        <p:spPr>
          <a:xfrm>
            <a:off x="6067338" y="5253937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07" name="Straight Arrow Connector 606">
            <a:extLst>
              <a:ext uri="{FF2B5EF4-FFF2-40B4-BE49-F238E27FC236}">
                <a16:creationId xmlns:a16="http://schemas.microsoft.com/office/drawing/2014/main" id="{F67546D2-12A6-9E49-900C-097E0824278C}"/>
              </a:ext>
            </a:extLst>
          </p:cNvPr>
          <p:cNvCxnSpPr>
            <a:cxnSpLocks/>
          </p:cNvCxnSpPr>
          <p:nvPr/>
        </p:nvCxnSpPr>
        <p:spPr>
          <a:xfrm>
            <a:off x="7279286" y="3764934"/>
            <a:ext cx="0" cy="369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7992E1D0-2BE5-A344-A623-78633D34ACE2}"/>
              </a:ext>
            </a:extLst>
          </p:cNvPr>
          <p:cNvGrpSpPr/>
          <p:nvPr/>
        </p:nvGrpSpPr>
        <p:grpSpPr>
          <a:xfrm>
            <a:off x="8171432" y="4675344"/>
            <a:ext cx="340746" cy="314800"/>
            <a:chOff x="4378885" y="2194147"/>
            <a:chExt cx="440379" cy="482626"/>
          </a:xfrm>
        </p:grpSpPr>
        <p:sp>
          <p:nvSpPr>
            <p:cNvPr id="612" name="Trapezoid 611">
              <a:extLst>
                <a:ext uri="{FF2B5EF4-FFF2-40B4-BE49-F238E27FC236}">
                  <a16:creationId xmlns:a16="http://schemas.microsoft.com/office/drawing/2014/main" id="{D5BC2F8D-63CE-DB49-BA41-F175E1A2A87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3200A0BB-6ABC-034C-9E4A-F0D31D06C6AB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14" name="Straight Connector 613">
                <a:extLst>
                  <a:ext uri="{FF2B5EF4-FFF2-40B4-BE49-F238E27FC236}">
                    <a16:creationId xmlns:a16="http://schemas.microsoft.com/office/drawing/2014/main" id="{EC58185E-C6FA-1F42-89C9-7282A55D9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>
                <a:extLst>
                  <a:ext uri="{FF2B5EF4-FFF2-40B4-BE49-F238E27FC236}">
                    <a16:creationId xmlns:a16="http://schemas.microsoft.com/office/drawing/2014/main" id="{2FE9ACA6-979D-EA40-848A-D8062849C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B6AFA1AD-4DD2-1448-A90D-237A710999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7B5FF744-098E-F24F-BA62-5912EDC18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C3B77510-6BAF-5649-AF02-3F2457CFA780}"/>
              </a:ext>
            </a:extLst>
          </p:cNvPr>
          <p:cNvGrpSpPr/>
          <p:nvPr/>
        </p:nvGrpSpPr>
        <p:grpSpPr>
          <a:xfrm>
            <a:off x="9005286" y="4675345"/>
            <a:ext cx="340746" cy="314800"/>
            <a:chOff x="4378885" y="2194147"/>
            <a:chExt cx="440379" cy="482626"/>
          </a:xfrm>
        </p:grpSpPr>
        <p:sp>
          <p:nvSpPr>
            <p:cNvPr id="619" name="Trapezoid 618">
              <a:extLst>
                <a:ext uri="{FF2B5EF4-FFF2-40B4-BE49-F238E27FC236}">
                  <a16:creationId xmlns:a16="http://schemas.microsoft.com/office/drawing/2014/main" id="{F3303E97-17B5-CE45-8971-8857277CD93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931E6458-C107-304F-84B7-A4A5EFED54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1" name="Straight Connector 620">
                <a:extLst>
                  <a:ext uri="{FF2B5EF4-FFF2-40B4-BE49-F238E27FC236}">
                    <a16:creationId xmlns:a16="http://schemas.microsoft.com/office/drawing/2014/main" id="{72325A03-138A-F946-9149-826BC6F3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D32E1F16-A853-C745-9E8E-5931A0010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5020DBE5-FDD7-0742-8B10-05CA1468F1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96E6CF9C-33A5-DA46-911C-AED81FEBF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1F305E02-2D84-F64A-84B4-F1CCDBCA36AC}"/>
              </a:ext>
            </a:extLst>
          </p:cNvPr>
          <p:cNvGrpSpPr/>
          <p:nvPr/>
        </p:nvGrpSpPr>
        <p:grpSpPr>
          <a:xfrm>
            <a:off x="9823316" y="4679623"/>
            <a:ext cx="340746" cy="314800"/>
            <a:chOff x="4378885" y="2194147"/>
            <a:chExt cx="440379" cy="482626"/>
          </a:xfrm>
        </p:grpSpPr>
        <p:sp>
          <p:nvSpPr>
            <p:cNvPr id="626" name="Trapezoid 625">
              <a:extLst>
                <a:ext uri="{FF2B5EF4-FFF2-40B4-BE49-F238E27FC236}">
                  <a16:creationId xmlns:a16="http://schemas.microsoft.com/office/drawing/2014/main" id="{50EE3A90-2C63-8A44-8D11-F458C286F0D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B2367914-D641-DC4A-A7F4-806492FB20F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8294E3E6-E041-C14F-9213-0EDA441F9C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CF797EB3-994C-DA4E-B61E-AB02C1E39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BE089A60-2286-7440-8C5A-28855CB70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FE6250D2-E0CF-AF48-9F20-13DF2A34D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32" name="Elbow Connector 631">
            <a:extLst>
              <a:ext uri="{FF2B5EF4-FFF2-40B4-BE49-F238E27FC236}">
                <a16:creationId xmlns:a16="http://schemas.microsoft.com/office/drawing/2014/main" id="{B73887E0-B2F5-3840-93C6-C1A4147BB984}"/>
              </a:ext>
            </a:extLst>
          </p:cNvPr>
          <p:cNvCxnSpPr>
            <a:cxnSpLocks/>
            <a:stCxn id="626" idx="0"/>
          </p:cNvCxnSpPr>
          <p:nvPr/>
        </p:nvCxnSpPr>
        <p:spPr>
          <a:xfrm rot="10800000">
            <a:off x="9719130" y="4520694"/>
            <a:ext cx="104186" cy="3163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3" name="Elbow Connector 632">
            <a:extLst>
              <a:ext uri="{FF2B5EF4-FFF2-40B4-BE49-F238E27FC236}">
                <a16:creationId xmlns:a16="http://schemas.microsoft.com/office/drawing/2014/main" id="{C8A5DE7E-AEBB-B044-AAB5-8340207E794F}"/>
              </a:ext>
            </a:extLst>
          </p:cNvPr>
          <p:cNvCxnSpPr>
            <a:cxnSpLocks/>
            <a:stCxn id="619" idx="0"/>
          </p:cNvCxnSpPr>
          <p:nvPr/>
        </p:nvCxnSpPr>
        <p:spPr>
          <a:xfrm rot="10800000">
            <a:off x="8910240" y="4520694"/>
            <a:ext cx="95047" cy="3120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4" name="Elbow Connector 633">
            <a:extLst>
              <a:ext uri="{FF2B5EF4-FFF2-40B4-BE49-F238E27FC236}">
                <a16:creationId xmlns:a16="http://schemas.microsoft.com/office/drawing/2014/main" id="{EF39547E-5F32-AF4A-8C8A-BFB166C3AEA9}"/>
              </a:ext>
            </a:extLst>
          </p:cNvPr>
          <p:cNvCxnSpPr>
            <a:cxnSpLocks/>
            <a:stCxn id="612" idx="0"/>
          </p:cNvCxnSpPr>
          <p:nvPr/>
        </p:nvCxnSpPr>
        <p:spPr>
          <a:xfrm rot="10800000">
            <a:off x="8101348" y="4520695"/>
            <a:ext cx="70084" cy="312051"/>
          </a:xfrm>
          <a:prstGeom prst="bentConnector4">
            <a:avLst>
              <a:gd name="adj1" fmla="val 99666"/>
              <a:gd name="adj2" fmla="val 61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5" name="TextBox 634">
            <a:extLst>
              <a:ext uri="{FF2B5EF4-FFF2-40B4-BE49-F238E27FC236}">
                <a16:creationId xmlns:a16="http://schemas.microsoft.com/office/drawing/2014/main" id="{30BE079E-5C19-9D43-8361-3B7B2376C040}"/>
              </a:ext>
            </a:extLst>
          </p:cNvPr>
          <p:cNvSpPr txBox="1"/>
          <p:nvPr/>
        </p:nvSpPr>
        <p:spPr>
          <a:xfrm>
            <a:off x="2088828" y="49120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din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F569A3B6-F979-774B-BFD0-8988A373ED5E}"/>
              </a:ext>
            </a:extLst>
          </p:cNvPr>
          <p:cNvSpPr txBox="1"/>
          <p:nvPr/>
        </p:nvSpPr>
        <p:spPr>
          <a:xfrm>
            <a:off x="2916660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C9CBF9B-5828-324D-9E16-BCF145CD22F0}"/>
              </a:ext>
            </a:extLst>
          </p:cNvPr>
          <p:cNvSpPr txBox="1"/>
          <p:nvPr/>
        </p:nvSpPr>
        <p:spPr>
          <a:xfrm>
            <a:off x="3738591" y="491209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8ACE3DE8-9088-9547-8323-F9CE14EEAE35}"/>
              </a:ext>
            </a:extLst>
          </p:cNvPr>
          <p:cNvSpPr txBox="1"/>
          <p:nvPr/>
        </p:nvSpPr>
        <p:spPr>
          <a:xfrm>
            <a:off x="4549414" y="4912091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dout</a:t>
            </a:r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5B3A248-D919-2841-A707-579AA7F1EA0A}"/>
              </a:ext>
            </a:extLst>
          </p:cNvPr>
          <p:cNvGrpSpPr/>
          <p:nvPr/>
        </p:nvGrpSpPr>
        <p:grpSpPr>
          <a:xfrm>
            <a:off x="5300013" y="6106203"/>
            <a:ext cx="4766140" cy="118686"/>
            <a:chOff x="7220421" y="5155520"/>
            <a:chExt cx="3143347" cy="118686"/>
          </a:xfrm>
        </p:grpSpPr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53D3FBB3-324A-8345-9591-33B9C153529B}"/>
                </a:ext>
              </a:extLst>
            </p:cNvPr>
            <p:cNvCxnSpPr/>
            <p:nvPr/>
          </p:nvCxnSpPr>
          <p:spPr>
            <a:xfrm>
              <a:off x="7220421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ECF5001-B04E-B44B-9200-39F158B32CDC}"/>
                </a:ext>
              </a:extLst>
            </p:cNvPr>
            <p:cNvCxnSpPr/>
            <p:nvPr/>
          </p:nvCxnSpPr>
          <p:spPr>
            <a:xfrm>
              <a:off x="7220421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3678DA61-3117-4843-B824-215DFE02DE5A}"/>
                </a:ext>
              </a:extLst>
            </p:cNvPr>
            <p:cNvCxnSpPr/>
            <p:nvPr/>
          </p:nvCxnSpPr>
          <p:spPr>
            <a:xfrm>
              <a:off x="7220421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56DE8BE7-FB9E-0448-B31F-C0B71E048B8A}"/>
                </a:ext>
              </a:extLst>
            </p:cNvPr>
            <p:cNvCxnSpPr/>
            <p:nvPr/>
          </p:nvCxnSpPr>
          <p:spPr>
            <a:xfrm>
              <a:off x="7220421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646" name="Rectangle 645">
            <a:extLst>
              <a:ext uri="{FF2B5EF4-FFF2-40B4-BE49-F238E27FC236}">
                <a16:creationId xmlns:a16="http://schemas.microsoft.com/office/drawing/2014/main" id="{2CD70258-22F7-2C4F-B06D-C6A27AFE995B}"/>
              </a:ext>
            </a:extLst>
          </p:cNvPr>
          <p:cNvSpPr/>
          <p:nvPr/>
        </p:nvSpPr>
        <p:spPr>
          <a:xfrm>
            <a:off x="8339387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E7201250-39E2-1141-9E1A-9163E1095C67}"/>
              </a:ext>
            </a:extLst>
          </p:cNvPr>
          <p:cNvSpPr/>
          <p:nvPr/>
        </p:nvSpPr>
        <p:spPr>
          <a:xfrm>
            <a:off x="9165335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3098E3CF-1971-2642-AA26-A986D6E03B37}"/>
              </a:ext>
            </a:extLst>
          </p:cNvPr>
          <p:cNvSpPr/>
          <p:nvPr/>
        </p:nvSpPr>
        <p:spPr>
          <a:xfrm>
            <a:off x="9991284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34A46F56-8F2F-AA4D-8AC6-9C821F4F8BFB}"/>
              </a:ext>
            </a:extLst>
          </p:cNvPr>
          <p:cNvSpPr/>
          <p:nvPr/>
        </p:nvSpPr>
        <p:spPr>
          <a:xfrm>
            <a:off x="7511363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EDA2B899-6B82-3540-B9F2-16B4149593D7}"/>
              </a:ext>
            </a:extLst>
          </p:cNvPr>
          <p:cNvGrpSpPr/>
          <p:nvPr/>
        </p:nvGrpSpPr>
        <p:grpSpPr>
          <a:xfrm>
            <a:off x="2180063" y="6073904"/>
            <a:ext cx="3238966" cy="175528"/>
            <a:chOff x="2477679" y="5123221"/>
            <a:chExt cx="3238966" cy="175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EC65073-837A-8845-B62F-26472A58A6DE}"/>
                </a:ext>
              </a:extLst>
            </p:cNvPr>
            <p:cNvCxnSpPr/>
            <p:nvPr/>
          </p:nvCxnSpPr>
          <p:spPr>
            <a:xfrm>
              <a:off x="2477679" y="5155520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75FB13C-FC08-7A46-A239-3AD3F200AED2}"/>
                </a:ext>
              </a:extLst>
            </p:cNvPr>
            <p:cNvCxnSpPr/>
            <p:nvPr/>
          </p:nvCxnSpPr>
          <p:spPr>
            <a:xfrm>
              <a:off x="2477679" y="5274206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AF6DE4-0EA5-8C4D-AC88-E5264916C321}"/>
                </a:ext>
              </a:extLst>
            </p:cNvPr>
            <p:cNvCxnSpPr/>
            <p:nvPr/>
          </p:nvCxnSpPr>
          <p:spPr>
            <a:xfrm>
              <a:off x="2477679" y="5195082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83686E-ABBA-BC42-9881-045DC32104F8}"/>
                </a:ext>
              </a:extLst>
            </p:cNvPr>
            <p:cNvCxnSpPr/>
            <p:nvPr/>
          </p:nvCxnSpPr>
          <p:spPr>
            <a:xfrm>
              <a:off x="2477679" y="5234644"/>
              <a:ext cx="3143347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512ABD-5F29-3546-B7C7-C051ABC8E82A}"/>
                </a:ext>
              </a:extLst>
            </p:cNvPr>
            <p:cNvSpPr/>
            <p:nvPr/>
          </p:nvSpPr>
          <p:spPr>
            <a:xfrm>
              <a:off x="3894261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511FB5E-09D3-AB46-84AD-33795C1D0D9C}"/>
                </a:ext>
              </a:extLst>
            </p:cNvPr>
            <p:cNvSpPr/>
            <p:nvPr/>
          </p:nvSpPr>
          <p:spPr>
            <a:xfrm>
              <a:off x="4720209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6C86CBB-6446-C54D-B557-FE7720A61D76}"/>
                </a:ext>
              </a:extLst>
            </p:cNvPr>
            <p:cNvSpPr/>
            <p:nvPr/>
          </p:nvSpPr>
          <p:spPr>
            <a:xfrm>
              <a:off x="5546158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A699ED-0470-5449-9E80-5326BE40DEBA}"/>
                </a:ext>
              </a:extLst>
            </p:cNvPr>
            <p:cNvSpPr/>
            <p:nvPr/>
          </p:nvSpPr>
          <p:spPr>
            <a:xfrm>
              <a:off x="3066237" y="5123221"/>
              <a:ext cx="170487" cy="175528"/>
            </a:xfrm>
            <a:prstGeom prst="rect">
              <a:avLst/>
            </a:prstGeom>
            <a:gradFill rotWithShape="1">
              <a:gsLst>
                <a:gs pos="0">
                  <a:srgbClr val="4BACC6">
                    <a:shade val="51000"/>
                    <a:satMod val="130000"/>
                  </a:srgbClr>
                </a:gs>
                <a:gs pos="80000">
                  <a:srgbClr val="4BACC6">
                    <a:shade val="93000"/>
                    <a:satMod val="130000"/>
                  </a:srgbClr>
                </a:gs>
                <a:gs pos="100000">
                  <a:srgbClr val="4BACC6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50" name="Rectangle 649">
            <a:extLst>
              <a:ext uri="{FF2B5EF4-FFF2-40B4-BE49-F238E27FC236}">
                <a16:creationId xmlns:a16="http://schemas.microsoft.com/office/drawing/2014/main" id="{FFD349F9-1CF9-7D42-BAE7-350F04C08014}"/>
              </a:ext>
            </a:extLst>
          </p:cNvPr>
          <p:cNvSpPr/>
          <p:nvPr/>
        </p:nvSpPr>
        <p:spPr>
          <a:xfrm>
            <a:off x="6054199" y="6073904"/>
            <a:ext cx="170487" cy="175528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D3C6B407-9F34-FA49-AB73-68E11681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FF590D8-8AAF-384C-B410-6FAC185C5D7D}"/>
              </a:ext>
            </a:extLst>
          </p:cNvPr>
          <p:cNvSpPr txBox="1"/>
          <p:nvPr/>
        </p:nvSpPr>
        <p:spPr>
          <a:xfrm>
            <a:off x="55793" y="4696537"/>
            <a:ext cx="199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Configurable in modes, number of types, capacity for different data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CAE89-F698-6F4E-BA38-85B54C4B592C}"/>
              </a:ext>
            </a:extLst>
          </p:cNvPr>
          <p:cNvSpPr txBox="1"/>
          <p:nvPr/>
        </p:nvSpPr>
        <p:spPr>
          <a:xfrm>
            <a:off x="6804095" y="237497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51" name="TextBox 650">
            <a:extLst>
              <a:ext uri="{FF2B5EF4-FFF2-40B4-BE49-F238E27FC236}">
                <a16:creationId xmlns:a16="http://schemas.microsoft.com/office/drawing/2014/main" id="{D52DD91D-9EBB-5342-8D2B-5C24A9D549A2}"/>
              </a:ext>
            </a:extLst>
          </p:cNvPr>
          <p:cNvSpPr txBox="1"/>
          <p:nvPr/>
        </p:nvSpPr>
        <p:spPr>
          <a:xfrm>
            <a:off x="6023248" y="3936422"/>
            <a:ext cx="820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33AEA60E-BCE3-7C49-A435-1F88A99BD22C}"/>
              </a:ext>
            </a:extLst>
          </p:cNvPr>
          <p:cNvSpPr/>
          <p:nvPr/>
        </p:nvSpPr>
        <p:spPr>
          <a:xfrm>
            <a:off x="2425867" y="4136057"/>
            <a:ext cx="2907293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BDB795F7-9420-864C-AD4B-016C36CE58E3}"/>
              </a:ext>
            </a:extLst>
          </p:cNvPr>
          <p:cNvCxnSpPr>
            <a:cxnSpLocks/>
          </p:cNvCxnSpPr>
          <p:nvPr/>
        </p:nvCxnSpPr>
        <p:spPr>
          <a:xfrm flipH="1" flipV="1">
            <a:off x="2538478" y="3755745"/>
            <a:ext cx="7726290" cy="9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F26960-E79D-EC4E-B715-BE5C79B096A7}"/>
              </a:ext>
            </a:extLst>
          </p:cNvPr>
          <p:cNvCxnSpPr>
            <a:cxnSpLocks/>
          </p:cNvCxnSpPr>
          <p:nvPr/>
        </p:nvCxnSpPr>
        <p:spPr>
          <a:xfrm>
            <a:off x="10264768" y="3562284"/>
            <a:ext cx="0" cy="187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ctangle 391">
            <a:extLst>
              <a:ext uri="{FF2B5EF4-FFF2-40B4-BE49-F238E27FC236}">
                <a16:creationId xmlns:a16="http://schemas.microsoft.com/office/drawing/2014/main" id="{A443FA9E-335A-F748-A798-66DC2CC32740}"/>
              </a:ext>
            </a:extLst>
          </p:cNvPr>
          <p:cNvSpPr/>
          <p:nvPr/>
        </p:nvSpPr>
        <p:spPr>
          <a:xfrm flipV="1">
            <a:off x="8994666" y="3950198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17AF7F0-D7E9-8B49-A82E-E9B8F4620138}"/>
              </a:ext>
            </a:extLst>
          </p:cNvPr>
          <p:cNvCxnSpPr>
            <a:cxnSpLocks/>
            <a:stCxn id="392" idx="2"/>
            <a:endCxn id="391" idx="3"/>
          </p:cNvCxnSpPr>
          <p:nvPr/>
        </p:nvCxnSpPr>
        <p:spPr>
          <a:xfrm flipV="1">
            <a:off x="9059937" y="3826138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rapezoid 390">
            <a:extLst>
              <a:ext uri="{FF2B5EF4-FFF2-40B4-BE49-F238E27FC236}">
                <a16:creationId xmlns:a16="http://schemas.microsoft.com/office/drawing/2014/main" id="{FE88E8C5-BF59-0E46-96CE-D45CD87C307D}"/>
              </a:ext>
            </a:extLst>
          </p:cNvPr>
          <p:cNvSpPr/>
          <p:nvPr/>
        </p:nvSpPr>
        <p:spPr>
          <a:xfrm rot="14760869" flipH="1">
            <a:off x="8853622" y="3647225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D3FC50E-244D-624B-9A86-DE731495C0E7}"/>
              </a:ext>
            </a:extLst>
          </p:cNvPr>
          <p:cNvSpPr/>
          <p:nvPr/>
        </p:nvSpPr>
        <p:spPr>
          <a:xfrm flipV="1">
            <a:off x="8207733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E27240FC-BC89-BF40-91D1-BA9D81F38D36}"/>
              </a:ext>
            </a:extLst>
          </p:cNvPr>
          <p:cNvCxnSpPr>
            <a:cxnSpLocks/>
            <a:stCxn id="398" idx="2"/>
            <a:endCxn id="407" idx="3"/>
          </p:cNvCxnSpPr>
          <p:nvPr/>
        </p:nvCxnSpPr>
        <p:spPr>
          <a:xfrm flipV="1">
            <a:off x="8273004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rapezoid 406">
            <a:extLst>
              <a:ext uri="{FF2B5EF4-FFF2-40B4-BE49-F238E27FC236}">
                <a16:creationId xmlns:a16="http://schemas.microsoft.com/office/drawing/2014/main" id="{A82CC562-9FA2-1F49-8C4F-9089B415E88A}"/>
              </a:ext>
            </a:extLst>
          </p:cNvPr>
          <p:cNvSpPr/>
          <p:nvPr/>
        </p:nvSpPr>
        <p:spPr>
          <a:xfrm rot="14760869" flipH="1">
            <a:off x="8066689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68B07D0-FC80-2B41-B91A-DAF5D5E180B8}"/>
              </a:ext>
            </a:extLst>
          </p:cNvPr>
          <p:cNvSpPr/>
          <p:nvPr/>
        </p:nvSpPr>
        <p:spPr>
          <a:xfrm flipV="1">
            <a:off x="7411965" y="3950492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1" name="Straight Arrow Connector 410">
            <a:extLst>
              <a:ext uri="{FF2B5EF4-FFF2-40B4-BE49-F238E27FC236}">
                <a16:creationId xmlns:a16="http://schemas.microsoft.com/office/drawing/2014/main" id="{AED09BC0-D560-094D-B52C-420F7B5EE02F}"/>
              </a:ext>
            </a:extLst>
          </p:cNvPr>
          <p:cNvCxnSpPr>
            <a:cxnSpLocks/>
            <a:stCxn id="409" idx="2"/>
            <a:endCxn id="414" idx="3"/>
          </p:cNvCxnSpPr>
          <p:nvPr/>
        </p:nvCxnSpPr>
        <p:spPr>
          <a:xfrm flipV="1">
            <a:off x="7477236" y="3826432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rapezoid 413">
            <a:extLst>
              <a:ext uri="{FF2B5EF4-FFF2-40B4-BE49-F238E27FC236}">
                <a16:creationId xmlns:a16="http://schemas.microsoft.com/office/drawing/2014/main" id="{B264ABDD-C6C6-C840-ABAB-5F64A9A5D141}"/>
              </a:ext>
            </a:extLst>
          </p:cNvPr>
          <p:cNvSpPr/>
          <p:nvPr/>
        </p:nvSpPr>
        <p:spPr>
          <a:xfrm rot="14760869" flipH="1">
            <a:off x="7270921" y="3647519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7ED43AFC-FEA8-A746-878E-3A6EEBDB3D58}"/>
              </a:ext>
            </a:extLst>
          </p:cNvPr>
          <p:cNvSpPr/>
          <p:nvPr/>
        </p:nvSpPr>
        <p:spPr>
          <a:xfrm flipV="1">
            <a:off x="5905368" y="3954424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3D4D5797-3DC3-044C-A8B4-21A5AF32EB19}"/>
              </a:ext>
            </a:extLst>
          </p:cNvPr>
          <p:cNvCxnSpPr>
            <a:cxnSpLocks/>
            <a:stCxn id="416" idx="2"/>
            <a:endCxn id="426" idx="3"/>
          </p:cNvCxnSpPr>
          <p:nvPr/>
        </p:nvCxnSpPr>
        <p:spPr>
          <a:xfrm flipV="1">
            <a:off x="5970639" y="3830364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rapezoid 425">
            <a:extLst>
              <a:ext uri="{FF2B5EF4-FFF2-40B4-BE49-F238E27FC236}">
                <a16:creationId xmlns:a16="http://schemas.microsoft.com/office/drawing/2014/main" id="{922CDBAD-2A4B-A94C-A7FD-B2A4AA677AB6}"/>
              </a:ext>
            </a:extLst>
          </p:cNvPr>
          <p:cNvSpPr/>
          <p:nvPr/>
        </p:nvSpPr>
        <p:spPr>
          <a:xfrm rot="14760869" flipH="1">
            <a:off x="5764324" y="365145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4FA219BC-D50C-D648-9102-991DC1EBAF79}"/>
              </a:ext>
            </a:extLst>
          </p:cNvPr>
          <p:cNvSpPr/>
          <p:nvPr/>
        </p:nvSpPr>
        <p:spPr>
          <a:xfrm flipV="1">
            <a:off x="5055468" y="395183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0EF680FE-26FE-714E-92A9-85B0515D00BB}"/>
              </a:ext>
            </a:extLst>
          </p:cNvPr>
          <p:cNvCxnSpPr>
            <a:cxnSpLocks/>
            <a:stCxn id="429" idx="2"/>
            <a:endCxn id="441" idx="3"/>
          </p:cNvCxnSpPr>
          <p:nvPr/>
        </p:nvCxnSpPr>
        <p:spPr>
          <a:xfrm flipV="1">
            <a:off x="5120739" y="382777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rapezoid 440">
            <a:extLst>
              <a:ext uri="{FF2B5EF4-FFF2-40B4-BE49-F238E27FC236}">
                <a16:creationId xmlns:a16="http://schemas.microsoft.com/office/drawing/2014/main" id="{34A8EF1C-BE79-F64D-B452-E103A686D9B4}"/>
              </a:ext>
            </a:extLst>
          </p:cNvPr>
          <p:cNvSpPr/>
          <p:nvPr/>
        </p:nvSpPr>
        <p:spPr>
          <a:xfrm rot="14760869" flipH="1">
            <a:off x="4914424" y="364885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37760197-7904-AD4F-AB5C-E8619C32A77E}"/>
              </a:ext>
            </a:extLst>
          </p:cNvPr>
          <p:cNvSpPr/>
          <p:nvPr/>
        </p:nvSpPr>
        <p:spPr>
          <a:xfrm flipV="1">
            <a:off x="4245034" y="394962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0EA9F7DB-F5EB-BE46-9DE9-C355FAE65DE7}"/>
              </a:ext>
            </a:extLst>
          </p:cNvPr>
          <p:cNvCxnSpPr>
            <a:cxnSpLocks/>
            <a:stCxn id="443" idx="2"/>
            <a:endCxn id="568" idx="3"/>
          </p:cNvCxnSpPr>
          <p:nvPr/>
        </p:nvCxnSpPr>
        <p:spPr>
          <a:xfrm flipV="1">
            <a:off x="4310305" y="382556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Trapezoid 567">
            <a:extLst>
              <a:ext uri="{FF2B5EF4-FFF2-40B4-BE49-F238E27FC236}">
                <a16:creationId xmlns:a16="http://schemas.microsoft.com/office/drawing/2014/main" id="{B23F5996-7FA1-254D-85BA-AC0AC653F4CB}"/>
              </a:ext>
            </a:extLst>
          </p:cNvPr>
          <p:cNvSpPr/>
          <p:nvPr/>
        </p:nvSpPr>
        <p:spPr>
          <a:xfrm rot="14760869" flipH="1">
            <a:off x="4103990" y="364664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916B5C41-EBCB-EF43-8CFD-03D7517FF49D}"/>
              </a:ext>
            </a:extLst>
          </p:cNvPr>
          <p:cNvSpPr/>
          <p:nvPr/>
        </p:nvSpPr>
        <p:spPr>
          <a:xfrm flipV="1">
            <a:off x="3431152" y="3951987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643CADD5-B5A2-494C-A58F-852B710F5EAD}"/>
              </a:ext>
            </a:extLst>
          </p:cNvPr>
          <p:cNvCxnSpPr>
            <a:cxnSpLocks/>
            <a:stCxn id="570" idx="2"/>
            <a:endCxn id="583" idx="3"/>
          </p:cNvCxnSpPr>
          <p:nvPr/>
        </p:nvCxnSpPr>
        <p:spPr>
          <a:xfrm flipV="1">
            <a:off x="3496423" y="3827927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Trapezoid 582">
            <a:extLst>
              <a:ext uri="{FF2B5EF4-FFF2-40B4-BE49-F238E27FC236}">
                <a16:creationId xmlns:a16="http://schemas.microsoft.com/office/drawing/2014/main" id="{1204A333-B650-4B43-86D3-79A64E5295E4}"/>
              </a:ext>
            </a:extLst>
          </p:cNvPr>
          <p:cNvSpPr/>
          <p:nvPr/>
        </p:nvSpPr>
        <p:spPr>
          <a:xfrm rot="14760869" flipH="1">
            <a:off x="3290108" y="3649014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197E773D-1B5A-324B-A28A-1875958B662B}"/>
              </a:ext>
            </a:extLst>
          </p:cNvPr>
          <p:cNvSpPr/>
          <p:nvPr/>
        </p:nvSpPr>
        <p:spPr>
          <a:xfrm flipV="1">
            <a:off x="2627570" y="3960580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292F61BB-9F65-7B4B-8592-C6970DF56320}"/>
              </a:ext>
            </a:extLst>
          </p:cNvPr>
          <p:cNvCxnSpPr>
            <a:cxnSpLocks/>
            <a:stCxn id="585" idx="2"/>
            <a:endCxn id="589" idx="3"/>
          </p:cNvCxnSpPr>
          <p:nvPr/>
        </p:nvCxnSpPr>
        <p:spPr>
          <a:xfrm flipV="1">
            <a:off x="2692841" y="3836520"/>
            <a:ext cx="0" cy="12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rapezoid 588">
            <a:extLst>
              <a:ext uri="{FF2B5EF4-FFF2-40B4-BE49-F238E27FC236}">
                <a16:creationId xmlns:a16="http://schemas.microsoft.com/office/drawing/2014/main" id="{5A9204DF-4E11-E348-B356-7C7F089372A3}"/>
              </a:ext>
            </a:extLst>
          </p:cNvPr>
          <p:cNvSpPr/>
          <p:nvPr/>
        </p:nvSpPr>
        <p:spPr>
          <a:xfrm rot="14760869" flipH="1">
            <a:off x="2486526" y="3657607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9BA16296-8580-D64E-A15C-B4289809FCB4}"/>
              </a:ext>
            </a:extLst>
          </p:cNvPr>
          <p:cNvCxnSpPr>
            <a:cxnSpLocks/>
          </p:cNvCxnSpPr>
          <p:nvPr/>
        </p:nvCxnSpPr>
        <p:spPr>
          <a:xfrm>
            <a:off x="2545367" y="3749485"/>
            <a:ext cx="0" cy="38478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278F533C-A4AD-EB43-9009-C0A8C0505EB7}"/>
              </a:ext>
            </a:extLst>
          </p:cNvPr>
          <p:cNvSpPr txBox="1"/>
          <p:nvPr/>
        </p:nvSpPr>
        <p:spPr>
          <a:xfrm>
            <a:off x="3115955" y="4134267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controller_0 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D39EA13-D03F-C64F-A54C-6BD632D9B3D3}"/>
              </a:ext>
            </a:extLst>
          </p:cNvPr>
          <p:cNvSpPr/>
          <p:nvPr/>
        </p:nvSpPr>
        <p:spPr>
          <a:xfrm>
            <a:off x="7088608" y="4136057"/>
            <a:ext cx="3151134" cy="386930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CA1F3266-0877-834A-8075-3115492165CB}"/>
              </a:ext>
            </a:extLst>
          </p:cNvPr>
          <p:cNvSpPr txBox="1"/>
          <p:nvPr/>
        </p:nvSpPr>
        <p:spPr>
          <a:xfrm>
            <a:off x="7898644" y="4145758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 controller_7 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EC178E48-E138-8742-93A4-B4B413F67AF4}"/>
              </a:ext>
            </a:extLst>
          </p:cNvPr>
          <p:cNvSpPr txBox="1"/>
          <p:nvPr/>
        </p:nvSpPr>
        <p:spPr>
          <a:xfrm>
            <a:off x="2433533" y="1513863"/>
            <a:ext cx="4662702" cy="1631216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4000" dirty="0"/>
              <a:t>Weights</a:t>
            </a:r>
          </a:p>
          <a:p>
            <a:pPr algn="ctr"/>
            <a:endParaRPr lang="en-US" sz="28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F15FAE-FACE-C54D-A671-337513597FEB}"/>
              </a:ext>
            </a:extLst>
          </p:cNvPr>
          <p:cNvCxnSpPr>
            <a:cxnSpLocks/>
          </p:cNvCxnSpPr>
          <p:nvPr/>
        </p:nvCxnSpPr>
        <p:spPr>
          <a:xfrm>
            <a:off x="838200" y="4327732"/>
            <a:ext cx="14912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5D7D34-292E-9949-B2F0-541ACED6C782}"/>
              </a:ext>
            </a:extLst>
          </p:cNvPr>
          <p:cNvCxnSpPr/>
          <p:nvPr/>
        </p:nvCxnSpPr>
        <p:spPr>
          <a:xfrm>
            <a:off x="838200" y="4327732"/>
            <a:ext cx="0" cy="44852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FFBEB1A-6C7A-6E48-A419-4931350EF20F}"/>
              </a:ext>
            </a:extLst>
          </p:cNvPr>
          <p:cNvCxnSpPr>
            <a:cxnSpLocks/>
          </p:cNvCxnSpPr>
          <p:nvPr/>
        </p:nvCxnSpPr>
        <p:spPr>
          <a:xfrm>
            <a:off x="7277618" y="4528032"/>
            <a:ext cx="0" cy="22588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42B5268B-B31F-0C49-821F-9030EF132043}"/>
              </a:ext>
            </a:extLst>
          </p:cNvPr>
          <p:cNvCxnSpPr>
            <a:cxnSpLocks/>
          </p:cNvCxnSpPr>
          <p:nvPr/>
        </p:nvCxnSpPr>
        <p:spPr>
          <a:xfrm>
            <a:off x="7270401" y="4753915"/>
            <a:ext cx="2380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0CC1250-4BB8-F24A-A7F0-A5F719E1E626}"/>
              </a:ext>
            </a:extLst>
          </p:cNvPr>
          <p:cNvGrpSpPr/>
          <p:nvPr/>
        </p:nvGrpSpPr>
        <p:grpSpPr>
          <a:xfrm>
            <a:off x="2789071" y="4694995"/>
            <a:ext cx="2619485" cy="2069487"/>
            <a:chOff x="3081716" y="3835326"/>
            <a:chExt cx="2619485" cy="1887897"/>
          </a:xfrm>
        </p:grpSpPr>
        <p:grpSp>
          <p:nvGrpSpPr>
            <p:cNvPr id="793" name="Group 792">
              <a:extLst>
                <a:ext uri="{FF2B5EF4-FFF2-40B4-BE49-F238E27FC236}">
                  <a16:creationId xmlns:a16="http://schemas.microsoft.com/office/drawing/2014/main" id="{469FEE41-CDB7-F342-85FA-F56449F8980D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FADFA5B8-93FE-6B4F-A87C-78551875960B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E350850-3238-3C45-B171-19C431EE5EF3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1" name="Straight Connector 810">
                <a:extLst>
                  <a:ext uri="{FF2B5EF4-FFF2-40B4-BE49-F238E27FC236}">
                    <a16:creationId xmlns:a16="http://schemas.microsoft.com/office/drawing/2014/main" id="{F5B25570-BF2E-5142-8E2A-C992E00FDDCC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685B51D9-7D11-0F49-B1A2-0C4401270565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4" name="Group 793">
              <a:extLst>
                <a:ext uri="{FF2B5EF4-FFF2-40B4-BE49-F238E27FC236}">
                  <a16:creationId xmlns:a16="http://schemas.microsoft.com/office/drawing/2014/main" id="{CB7C769B-1B76-6A4E-95F4-EDB45A68E121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5" name="Straight Connector 804">
                <a:extLst>
                  <a:ext uri="{FF2B5EF4-FFF2-40B4-BE49-F238E27FC236}">
                    <a16:creationId xmlns:a16="http://schemas.microsoft.com/office/drawing/2014/main" id="{0688AD90-8BA8-024F-A438-F2FCDA9FD5AE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E4E45E33-4282-CA46-AF37-FE035730E390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19828B88-9CE1-F941-9917-BD356C1BED6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8" name="Straight Connector 807">
                <a:extLst>
                  <a:ext uri="{FF2B5EF4-FFF2-40B4-BE49-F238E27FC236}">
                    <a16:creationId xmlns:a16="http://schemas.microsoft.com/office/drawing/2014/main" id="{10349C44-46E3-8841-B8E8-28005F9C0FAD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5" name="Group 794">
              <a:extLst>
                <a:ext uri="{FF2B5EF4-FFF2-40B4-BE49-F238E27FC236}">
                  <a16:creationId xmlns:a16="http://schemas.microsoft.com/office/drawing/2014/main" id="{933645D4-20E1-DA44-897A-84CD4061A49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ED0A1D04-C199-0943-8333-E6EF241595A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2" name="Straight Connector 801">
                <a:extLst>
                  <a:ext uri="{FF2B5EF4-FFF2-40B4-BE49-F238E27FC236}">
                    <a16:creationId xmlns:a16="http://schemas.microsoft.com/office/drawing/2014/main" id="{D540A950-0830-EB4F-844B-17443D1AB7D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9E8C488D-B95B-9140-BEFE-071C1A16D887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92314F99-52C5-9C44-8A18-397E862A823F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796" name="Group 795">
              <a:extLst>
                <a:ext uri="{FF2B5EF4-FFF2-40B4-BE49-F238E27FC236}">
                  <a16:creationId xmlns:a16="http://schemas.microsoft.com/office/drawing/2014/main" id="{F090ABC2-AD50-7C4A-AFC5-3C77F22346CD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D4CA70EB-6CB2-4E4C-9171-02A5F19D02BA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EDC8A46A-8A38-AC4F-B9CB-3AF5F7571066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9" name="Straight Connector 798">
                <a:extLst>
                  <a:ext uri="{FF2B5EF4-FFF2-40B4-BE49-F238E27FC236}">
                    <a16:creationId xmlns:a16="http://schemas.microsoft.com/office/drawing/2014/main" id="{D3C3E810-1C6C-AD4E-824A-9F955856F390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C1457AA0-E8DE-0E41-8735-7DFAB42F440B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813" name="Group 812">
            <a:extLst>
              <a:ext uri="{FF2B5EF4-FFF2-40B4-BE49-F238E27FC236}">
                <a16:creationId xmlns:a16="http://schemas.microsoft.com/office/drawing/2014/main" id="{6192C8AD-84F4-294C-A177-6B776AEA65E4}"/>
              </a:ext>
            </a:extLst>
          </p:cNvPr>
          <p:cNvGrpSpPr/>
          <p:nvPr/>
        </p:nvGrpSpPr>
        <p:grpSpPr>
          <a:xfrm>
            <a:off x="7547810" y="4694995"/>
            <a:ext cx="2619485" cy="2069487"/>
            <a:chOff x="3081716" y="3835326"/>
            <a:chExt cx="2619485" cy="1887897"/>
          </a:xfrm>
        </p:grpSpPr>
        <p:grpSp>
          <p:nvGrpSpPr>
            <p:cNvPr id="814" name="Group 813">
              <a:extLst>
                <a:ext uri="{FF2B5EF4-FFF2-40B4-BE49-F238E27FC236}">
                  <a16:creationId xmlns:a16="http://schemas.microsoft.com/office/drawing/2014/main" id="{C8CB3E91-79D9-C543-A4C6-B7713BAD43BA}"/>
                </a:ext>
              </a:extLst>
            </p:cNvPr>
            <p:cNvGrpSpPr/>
            <p:nvPr/>
          </p:nvGrpSpPr>
          <p:grpSpPr>
            <a:xfrm rot="5400000">
              <a:off x="2207286" y="4709757"/>
              <a:ext cx="1887896" cy="139035"/>
              <a:chOff x="3447050" y="2038954"/>
              <a:chExt cx="4297680" cy="200532"/>
            </a:xfrm>
          </p:grpSpPr>
          <p:cxnSp>
            <p:nvCxnSpPr>
              <p:cNvPr id="830" name="Straight Connector 829">
                <a:extLst>
                  <a:ext uri="{FF2B5EF4-FFF2-40B4-BE49-F238E27FC236}">
                    <a16:creationId xmlns:a16="http://schemas.microsoft.com/office/drawing/2014/main" id="{135F82E8-7603-004E-A056-EBAD8C00FEE5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1" name="Straight Connector 830">
                <a:extLst>
                  <a:ext uri="{FF2B5EF4-FFF2-40B4-BE49-F238E27FC236}">
                    <a16:creationId xmlns:a16="http://schemas.microsoft.com/office/drawing/2014/main" id="{E64AD9FD-5E13-FB4E-8D0B-1CECCF80E7D5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2" name="Straight Connector 831">
                <a:extLst>
                  <a:ext uri="{FF2B5EF4-FFF2-40B4-BE49-F238E27FC236}">
                    <a16:creationId xmlns:a16="http://schemas.microsoft.com/office/drawing/2014/main" id="{841AD66C-ED08-024A-861F-10C9D39CF87B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3" name="Straight Connector 832">
                <a:extLst>
                  <a:ext uri="{FF2B5EF4-FFF2-40B4-BE49-F238E27FC236}">
                    <a16:creationId xmlns:a16="http://schemas.microsoft.com/office/drawing/2014/main" id="{3D90D435-FCA7-1F4D-B737-EEC10D389E2C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0F7195FC-A62B-6948-BC77-2FC2AEF4086B}"/>
                </a:ext>
              </a:extLst>
            </p:cNvPr>
            <p:cNvGrpSpPr/>
            <p:nvPr/>
          </p:nvGrpSpPr>
          <p:grpSpPr>
            <a:xfrm rot="5400000">
              <a:off x="3034102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57878BF1-F5ED-7D48-9FF5-E04BBA06DDEF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7" name="Straight Connector 826">
                <a:extLst>
                  <a:ext uri="{FF2B5EF4-FFF2-40B4-BE49-F238E27FC236}">
                    <a16:creationId xmlns:a16="http://schemas.microsoft.com/office/drawing/2014/main" id="{DC1D3588-68F9-BF44-BBED-D3CB98CC0BFD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DE060175-E053-774C-84BA-949B9B2D01E9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9" name="Straight Connector 828">
                <a:extLst>
                  <a:ext uri="{FF2B5EF4-FFF2-40B4-BE49-F238E27FC236}">
                    <a16:creationId xmlns:a16="http://schemas.microsoft.com/office/drawing/2014/main" id="{93E23BEA-6ED1-0B49-A615-99D802E457A8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6" name="Group 815">
              <a:extLst>
                <a:ext uri="{FF2B5EF4-FFF2-40B4-BE49-F238E27FC236}">
                  <a16:creationId xmlns:a16="http://schemas.microsoft.com/office/drawing/2014/main" id="{3B48E465-004B-824D-8791-4C60ED09C6E4}"/>
                </a:ext>
              </a:extLst>
            </p:cNvPr>
            <p:cNvGrpSpPr/>
            <p:nvPr/>
          </p:nvGrpSpPr>
          <p:grpSpPr>
            <a:xfrm rot="5400000">
              <a:off x="3860919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22" name="Straight Connector 821">
                <a:extLst>
                  <a:ext uri="{FF2B5EF4-FFF2-40B4-BE49-F238E27FC236}">
                    <a16:creationId xmlns:a16="http://schemas.microsoft.com/office/drawing/2014/main" id="{B2A51DBA-43EE-E144-9EA4-6D6BE82A8600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714A02E3-E6E1-9B43-BDA2-6E00A98BE80C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4" name="Straight Connector 823">
                <a:extLst>
                  <a:ext uri="{FF2B5EF4-FFF2-40B4-BE49-F238E27FC236}">
                    <a16:creationId xmlns:a16="http://schemas.microsoft.com/office/drawing/2014/main" id="{C96B76F6-DE63-6146-9B50-7E58E69D2A5D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88C7494B-53A7-524D-B921-93C7A8003801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817" name="Group 816">
              <a:extLst>
                <a:ext uri="{FF2B5EF4-FFF2-40B4-BE49-F238E27FC236}">
                  <a16:creationId xmlns:a16="http://schemas.microsoft.com/office/drawing/2014/main" id="{CCC0FDD3-2452-2649-B0EA-B01A789889D0}"/>
                </a:ext>
              </a:extLst>
            </p:cNvPr>
            <p:cNvGrpSpPr/>
            <p:nvPr/>
          </p:nvGrpSpPr>
          <p:grpSpPr>
            <a:xfrm rot="5400000">
              <a:off x="4687736" y="4709756"/>
              <a:ext cx="1887896" cy="139035"/>
              <a:chOff x="3447050" y="2038954"/>
              <a:chExt cx="4297680" cy="200532"/>
            </a:xfrm>
          </p:grpSpPr>
          <p:cxnSp>
            <p:nvCxnSpPr>
              <p:cNvPr id="818" name="Straight Connector 817">
                <a:extLst>
                  <a:ext uri="{FF2B5EF4-FFF2-40B4-BE49-F238E27FC236}">
                    <a16:creationId xmlns:a16="http://schemas.microsoft.com/office/drawing/2014/main" id="{3125ED94-488B-684F-920B-C369AA41FE81}"/>
                  </a:ext>
                </a:extLst>
              </p:cNvPr>
              <p:cNvCxnSpPr/>
              <p:nvPr/>
            </p:nvCxnSpPr>
            <p:spPr>
              <a:xfrm>
                <a:off x="3447050" y="2038954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9" name="Straight Connector 818">
                <a:extLst>
                  <a:ext uri="{FF2B5EF4-FFF2-40B4-BE49-F238E27FC236}">
                    <a16:creationId xmlns:a16="http://schemas.microsoft.com/office/drawing/2014/main" id="{E2A308F6-9C37-7542-BC18-03EA6D33AC77}"/>
                  </a:ext>
                </a:extLst>
              </p:cNvPr>
              <p:cNvCxnSpPr/>
              <p:nvPr/>
            </p:nvCxnSpPr>
            <p:spPr>
              <a:xfrm>
                <a:off x="3447050" y="2239486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0" name="Straight Connector 819">
                <a:extLst>
                  <a:ext uri="{FF2B5EF4-FFF2-40B4-BE49-F238E27FC236}">
                    <a16:creationId xmlns:a16="http://schemas.microsoft.com/office/drawing/2014/main" id="{16E43D3D-5272-C946-81B8-FDDEC1AFB6D5}"/>
                  </a:ext>
                </a:extLst>
              </p:cNvPr>
              <p:cNvCxnSpPr/>
              <p:nvPr/>
            </p:nvCxnSpPr>
            <p:spPr>
              <a:xfrm>
                <a:off x="3447050" y="2105798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F0BED15D-82D9-4A41-847F-EF611CE01539}"/>
                  </a:ext>
                </a:extLst>
              </p:cNvPr>
              <p:cNvCxnSpPr/>
              <p:nvPr/>
            </p:nvCxnSpPr>
            <p:spPr>
              <a:xfrm>
                <a:off x="3447050" y="2172642"/>
                <a:ext cx="429768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4F81BD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4D9060F-3A8C-2543-AF5B-B565E81EF45D}"/>
              </a:ext>
            </a:extLst>
          </p:cNvPr>
          <p:cNvGrpSpPr/>
          <p:nvPr/>
        </p:nvGrpSpPr>
        <p:grpSpPr>
          <a:xfrm>
            <a:off x="6079353" y="4704044"/>
            <a:ext cx="152550" cy="2081220"/>
            <a:chOff x="11536060" y="2020900"/>
            <a:chExt cx="139034" cy="1634984"/>
          </a:xfrm>
        </p:grpSpPr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CE2C59AC-9EF8-8941-A086-4AED52383C66}"/>
                </a:ext>
              </a:extLst>
            </p:cNvPr>
            <p:cNvCxnSpPr/>
            <p:nvPr/>
          </p:nvCxnSpPr>
          <p:spPr>
            <a:xfrm rot="5400000">
              <a:off x="10857603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D6BFAB97-1FC1-5245-A625-632A7081EE20}"/>
                </a:ext>
              </a:extLst>
            </p:cNvPr>
            <p:cNvCxnSpPr/>
            <p:nvPr/>
          </p:nvCxnSpPr>
          <p:spPr>
            <a:xfrm rot="5400000">
              <a:off x="1071856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62617447-287D-5849-BE71-9447849ECE0D}"/>
                </a:ext>
              </a:extLst>
            </p:cNvPr>
            <p:cNvCxnSpPr/>
            <p:nvPr/>
          </p:nvCxnSpPr>
          <p:spPr>
            <a:xfrm rot="5400000">
              <a:off x="10811259" y="2838391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E6632098-7102-5D48-8DBC-DFCF85916C67}"/>
                </a:ext>
              </a:extLst>
            </p:cNvPr>
            <p:cNvCxnSpPr/>
            <p:nvPr/>
          </p:nvCxnSpPr>
          <p:spPr>
            <a:xfrm rot="5400000">
              <a:off x="10764914" y="2838393"/>
              <a:ext cx="163498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0DD5C1-4E28-3E41-B035-070A21CD5002}"/>
              </a:ext>
            </a:extLst>
          </p:cNvPr>
          <p:cNvGrpSpPr/>
          <p:nvPr/>
        </p:nvGrpSpPr>
        <p:grpSpPr>
          <a:xfrm>
            <a:off x="2675488" y="2960649"/>
            <a:ext cx="582298" cy="681933"/>
            <a:chOff x="2675488" y="2960649"/>
            <a:chExt cx="582298" cy="681933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F89B5DB-A10C-AF4B-8513-98C8EA741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DF00DCE7-CBE6-B445-AD6B-EBC72E9E82B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B87BCC2E-F482-E140-BBC7-780356C5FFA9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6843DEC-504C-FF46-B636-903C74596F9D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6" name="Straight Arrow Connector 865">
                <a:extLst>
                  <a:ext uri="{FF2B5EF4-FFF2-40B4-BE49-F238E27FC236}">
                    <a16:creationId xmlns:a16="http://schemas.microsoft.com/office/drawing/2014/main" id="{18DAA3A9-7608-034B-8037-1ABD297BDF82}"/>
                  </a:ext>
                </a:extLst>
              </p:cNvPr>
              <p:cNvCxnSpPr>
                <a:cxnSpLocks/>
                <a:endCxn id="86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2" name="Group 891">
            <a:extLst>
              <a:ext uri="{FF2B5EF4-FFF2-40B4-BE49-F238E27FC236}">
                <a16:creationId xmlns:a16="http://schemas.microsoft.com/office/drawing/2014/main" id="{70BC2662-3B09-6F4E-85AA-2A4B1492ABCC}"/>
              </a:ext>
            </a:extLst>
          </p:cNvPr>
          <p:cNvGrpSpPr/>
          <p:nvPr/>
        </p:nvGrpSpPr>
        <p:grpSpPr>
          <a:xfrm>
            <a:off x="3493237" y="2956845"/>
            <a:ext cx="592689" cy="681933"/>
            <a:chOff x="2665097" y="2960649"/>
            <a:chExt cx="592689" cy="681933"/>
          </a:xfrm>
        </p:grpSpPr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BD08821-B6DA-724E-83C7-E1208D5EC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DEF9E6CB-F163-B242-A916-E7F58BE2EB88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5" name="Group 894">
              <a:extLst>
                <a:ext uri="{FF2B5EF4-FFF2-40B4-BE49-F238E27FC236}">
                  <a16:creationId xmlns:a16="http://schemas.microsoft.com/office/drawing/2014/main" id="{A007CD81-4FD5-3249-AE02-944B9B69BE5E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9C972715-C533-ED45-B003-3864F75761B5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7" name="Straight Arrow Connector 896">
                <a:extLst>
                  <a:ext uri="{FF2B5EF4-FFF2-40B4-BE49-F238E27FC236}">
                    <a16:creationId xmlns:a16="http://schemas.microsoft.com/office/drawing/2014/main" id="{8E5A4379-43DB-0D4C-9C69-F8A0F0210120}"/>
                  </a:ext>
                </a:extLst>
              </p:cNvPr>
              <p:cNvCxnSpPr>
                <a:cxnSpLocks/>
                <a:endCxn id="89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B552A369-87BD-814E-BCEB-C5F735A47D65}"/>
              </a:ext>
            </a:extLst>
          </p:cNvPr>
          <p:cNvGrpSpPr/>
          <p:nvPr/>
        </p:nvGrpSpPr>
        <p:grpSpPr>
          <a:xfrm>
            <a:off x="4312908" y="2956845"/>
            <a:ext cx="582298" cy="681933"/>
            <a:chOff x="2675488" y="2960649"/>
            <a:chExt cx="582298" cy="681933"/>
          </a:xfrm>
        </p:grpSpPr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C096943A-5C95-BB4B-91B1-1D67A49B1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AE72D9F3-5B96-2E4A-93EC-56B316C38FE7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1" name="Group 900">
              <a:extLst>
                <a:ext uri="{FF2B5EF4-FFF2-40B4-BE49-F238E27FC236}">
                  <a16:creationId xmlns:a16="http://schemas.microsoft.com/office/drawing/2014/main" id="{9AE52DEC-5A78-4F4F-8F13-3F44F49EC6F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92888508-C5FD-3B4A-8B53-F5B1F13A07C3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3" name="Straight Arrow Connector 902">
                <a:extLst>
                  <a:ext uri="{FF2B5EF4-FFF2-40B4-BE49-F238E27FC236}">
                    <a16:creationId xmlns:a16="http://schemas.microsoft.com/office/drawing/2014/main" id="{40875498-7FFC-0B47-A193-8347559F0A66}"/>
                  </a:ext>
                </a:extLst>
              </p:cNvPr>
              <p:cNvCxnSpPr>
                <a:cxnSpLocks/>
                <a:endCxn id="90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50D82AA5-1F41-DF47-90C6-B59954095224}"/>
              </a:ext>
            </a:extLst>
          </p:cNvPr>
          <p:cNvGrpSpPr/>
          <p:nvPr/>
        </p:nvGrpSpPr>
        <p:grpSpPr>
          <a:xfrm>
            <a:off x="5124245" y="2956845"/>
            <a:ext cx="592689" cy="681933"/>
            <a:chOff x="2665097" y="2960649"/>
            <a:chExt cx="592689" cy="681933"/>
          </a:xfrm>
        </p:grpSpPr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B8EC2A66-7459-4A47-9A11-D850D4DA6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9B15E98B-8B42-4F46-B219-A1BD95BB8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CD10433D-5CB4-0F46-A507-A06BEF49AD9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020AC975-35DB-664C-998A-67DB2AF03496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9" name="Straight Arrow Connector 908">
                <a:extLst>
                  <a:ext uri="{FF2B5EF4-FFF2-40B4-BE49-F238E27FC236}">
                    <a16:creationId xmlns:a16="http://schemas.microsoft.com/office/drawing/2014/main" id="{8830EEF1-612D-384F-8839-136AC58850E4}"/>
                  </a:ext>
                </a:extLst>
              </p:cNvPr>
              <p:cNvCxnSpPr>
                <a:cxnSpLocks/>
                <a:endCxn id="90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9C5A7967-19B3-2645-9C06-A09ADADBBF3D}"/>
              </a:ext>
            </a:extLst>
          </p:cNvPr>
          <p:cNvGrpSpPr/>
          <p:nvPr/>
        </p:nvGrpSpPr>
        <p:grpSpPr>
          <a:xfrm>
            <a:off x="5974411" y="2956845"/>
            <a:ext cx="592689" cy="681933"/>
            <a:chOff x="2665097" y="2960649"/>
            <a:chExt cx="592689" cy="681933"/>
          </a:xfrm>
        </p:grpSpPr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4A300B14-B8E6-2D4F-A891-E7C2EC5EB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2" name="Straight Connector 911">
              <a:extLst>
                <a:ext uri="{FF2B5EF4-FFF2-40B4-BE49-F238E27FC236}">
                  <a16:creationId xmlns:a16="http://schemas.microsoft.com/office/drawing/2014/main" id="{1916BDC7-F252-D04A-BEC5-15E0351D52D5}"/>
                </a:ext>
              </a:extLst>
            </p:cNvPr>
            <p:cNvCxnSpPr>
              <a:cxnSpLocks/>
            </p:cNvCxnSpPr>
            <p:nvPr/>
          </p:nvCxnSpPr>
          <p:spPr>
            <a:xfrm>
              <a:off x="2665097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3" name="Group 912">
              <a:extLst>
                <a:ext uri="{FF2B5EF4-FFF2-40B4-BE49-F238E27FC236}">
                  <a16:creationId xmlns:a16="http://schemas.microsoft.com/office/drawing/2014/main" id="{C760806A-7BB8-874B-95C9-733B85B869E2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D6EE28F5-8314-F143-9FCC-7FF1A4DB4420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5" name="Straight Arrow Connector 914">
                <a:extLst>
                  <a:ext uri="{FF2B5EF4-FFF2-40B4-BE49-F238E27FC236}">
                    <a16:creationId xmlns:a16="http://schemas.microsoft.com/office/drawing/2014/main" id="{F59CC6DC-3F3E-1A46-B25E-62DB4F59A887}"/>
                  </a:ext>
                </a:extLst>
              </p:cNvPr>
              <p:cNvCxnSpPr>
                <a:cxnSpLocks/>
                <a:endCxn id="914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6" name="Group 915">
            <a:extLst>
              <a:ext uri="{FF2B5EF4-FFF2-40B4-BE49-F238E27FC236}">
                <a16:creationId xmlns:a16="http://schemas.microsoft.com/office/drawing/2014/main" id="{DB3C649E-1396-2F4B-9191-7FD3B3E9559E}"/>
              </a:ext>
            </a:extLst>
          </p:cNvPr>
          <p:cNvGrpSpPr/>
          <p:nvPr/>
        </p:nvGrpSpPr>
        <p:grpSpPr>
          <a:xfrm>
            <a:off x="7494921" y="2956845"/>
            <a:ext cx="582298" cy="681933"/>
            <a:chOff x="2675488" y="2960649"/>
            <a:chExt cx="582298" cy="681933"/>
          </a:xfrm>
        </p:grpSpPr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C9339065-BBEA-7342-8ECD-9F3FB2107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790EE277-166B-E34F-AF37-0B1436AA5651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C6B1AA8F-5196-514A-AE47-9B3A44EFC7CC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46C15A67-0D2C-1349-A217-15EF1B096BC2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1" name="Straight Arrow Connector 920">
                <a:extLst>
                  <a:ext uri="{FF2B5EF4-FFF2-40B4-BE49-F238E27FC236}">
                    <a16:creationId xmlns:a16="http://schemas.microsoft.com/office/drawing/2014/main" id="{09308636-5EDA-D94D-A497-53159E73D427}"/>
                  </a:ext>
                </a:extLst>
              </p:cNvPr>
              <p:cNvCxnSpPr>
                <a:cxnSpLocks/>
                <a:endCxn id="920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3AFBA089-8D7C-0A4F-9195-64D64C33217A}"/>
              </a:ext>
            </a:extLst>
          </p:cNvPr>
          <p:cNvGrpSpPr/>
          <p:nvPr/>
        </p:nvGrpSpPr>
        <p:grpSpPr>
          <a:xfrm>
            <a:off x="8304201" y="2956845"/>
            <a:ext cx="582298" cy="681933"/>
            <a:chOff x="2675488" y="2960649"/>
            <a:chExt cx="582298" cy="681933"/>
          </a:xfrm>
        </p:grpSpPr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0DB661B0-4B86-B04D-B741-42CD867AD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36A34C92-0080-794E-AD00-C6C2C490239A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5" name="Group 924">
              <a:extLst>
                <a:ext uri="{FF2B5EF4-FFF2-40B4-BE49-F238E27FC236}">
                  <a16:creationId xmlns:a16="http://schemas.microsoft.com/office/drawing/2014/main" id="{03E7DD7B-C925-4C45-8EC0-04FF5D6C43A5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26" name="Rectangle 925">
                <a:extLst>
                  <a:ext uri="{FF2B5EF4-FFF2-40B4-BE49-F238E27FC236}">
                    <a16:creationId xmlns:a16="http://schemas.microsoft.com/office/drawing/2014/main" id="{09445AD7-FF78-E14A-BF39-C9A21ECE54B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7" name="Straight Arrow Connector 926">
                <a:extLst>
                  <a:ext uri="{FF2B5EF4-FFF2-40B4-BE49-F238E27FC236}">
                    <a16:creationId xmlns:a16="http://schemas.microsoft.com/office/drawing/2014/main" id="{56222876-157F-9847-85D8-08D993993386}"/>
                  </a:ext>
                </a:extLst>
              </p:cNvPr>
              <p:cNvCxnSpPr>
                <a:cxnSpLocks/>
                <a:endCxn id="926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8A7F6F63-4732-714A-9436-046487649923}"/>
              </a:ext>
            </a:extLst>
          </p:cNvPr>
          <p:cNvGrpSpPr/>
          <p:nvPr/>
        </p:nvGrpSpPr>
        <p:grpSpPr>
          <a:xfrm>
            <a:off x="9084365" y="2956845"/>
            <a:ext cx="582298" cy="681933"/>
            <a:chOff x="2675488" y="2960649"/>
            <a:chExt cx="582298" cy="681933"/>
          </a:xfrm>
        </p:grpSpPr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7E36FBDA-3E63-074A-AE65-0516DB2686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CFCF1B6B-330C-8043-BED0-90E46F8740AF}"/>
                </a:ext>
              </a:extLst>
            </p:cNvPr>
            <p:cNvCxnSpPr>
              <a:cxnSpLocks/>
            </p:cNvCxnSpPr>
            <p:nvPr/>
          </p:nvCxnSpPr>
          <p:spPr>
            <a:xfrm>
              <a:off x="2675488" y="3642582"/>
              <a:ext cx="34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DB0673A1-4617-1B48-B8CD-B5FBACF8841A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1E0FE871-FE1C-6D4A-805D-8AD0B4C56864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3" name="Straight Arrow Connector 932">
                <a:extLst>
                  <a:ext uri="{FF2B5EF4-FFF2-40B4-BE49-F238E27FC236}">
                    <a16:creationId xmlns:a16="http://schemas.microsoft.com/office/drawing/2014/main" id="{19F4D9F7-5C9C-7349-9A96-56B5D2731B19}"/>
                  </a:ext>
                </a:extLst>
              </p:cNvPr>
              <p:cNvCxnSpPr>
                <a:cxnSpLocks/>
                <a:endCxn id="932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4" name="Group 933">
            <a:extLst>
              <a:ext uri="{FF2B5EF4-FFF2-40B4-BE49-F238E27FC236}">
                <a16:creationId xmlns:a16="http://schemas.microsoft.com/office/drawing/2014/main" id="{DABEEED7-A9B2-B54C-8C44-2149A30489B3}"/>
              </a:ext>
            </a:extLst>
          </p:cNvPr>
          <p:cNvGrpSpPr/>
          <p:nvPr/>
        </p:nvGrpSpPr>
        <p:grpSpPr>
          <a:xfrm>
            <a:off x="9962251" y="2956845"/>
            <a:ext cx="544187" cy="681933"/>
            <a:chOff x="2713599" y="2960649"/>
            <a:chExt cx="544187" cy="681933"/>
          </a:xfrm>
        </p:grpSpPr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2A03EDF5-24B2-2240-9849-07D30D775A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6177" y="3145079"/>
              <a:ext cx="644" cy="4975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7" name="Group 936">
              <a:extLst>
                <a:ext uri="{FF2B5EF4-FFF2-40B4-BE49-F238E27FC236}">
                  <a16:creationId xmlns:a16="http://schemas.microsoft.com/office/drawing/2014/main" id="{CEF5C80E-A5A1-574E-8E8D-E37B3E7D7901}"/>
                </a:ext>
              </a:extLst>
            </p:cNvPr>
            <p:cNvGrpSpPr/>
            <p:nvPr/>
          </p:nvGrpSpPr>
          <p:grpSpPr>
            <a:xfrm>
              <a:off x="2713599" y="2960649"/>
              <a:ext cx="544187" cy="205963"/>
              <a:chOff x="2522859" y="2106361"/>
              <a:chExt cx="544187" cy="205963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1170F1B7-7792-0244-A15B-6ADF1EBA5E2A}"/>
                  </a:ext>
                </a:extLst>
              </p:cNvPr>
              <p:cNvSpPr/>
              <p:nvPr/>
            </p:nvSpPr>
            <p:spPr>
              <a:xfrm>
                <a:off x="2522859" y="2223464"/>
                <a:ext cx="544187" cy="8886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9" name="Straight Arrow Connector 938">
                <a:extLst>
                  <a:ext uri="{FF2B5EF4-FFF2-40B4-BE49-F238E27FC236}">
                    <a16:creationId xmlns:a16="http://schemas.microsoft.com/office/drawing/2014/main" id="{C4B42697-D32F-B24D-93DC-FA07C029ACF5}"/>
                  </a:ext>
                </a:extLst>
              </p:cNvPr>
              <p:cNvCxnSpPr>
                <a:cxnSpLocks/>
                <a:endCxn id="938" idx="0"/>
              </p:cNvCxnSpPr>
              <p:nvPr/>
            </p:nvCxnSpPr>
            <p:spPr>
              <a:xfrm flipH="1">
                <a:off x="2794953" y="2106361"/>
                <a:ext cx="1" cy="1171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9" name="TextBox 788">
            <a:extLst>
              <a:ext uri="{FF2B5EF4-FFF2-40B4-BE49-F238E27FC236}">
                <a16:creationId xmlns:a16="http://schemas.microsoft.com/office/drawing/2014/main" id="{35E1B21A-0266-734F-8544-25279ED61AD9}"/>
              </a:ext>
            </a:extLst>
          </p:cNvPr>
          <p:cNvSpPr txBox="1"/>
          <p:nvPr/>
        </p:nvSpPr>
        <p:spPr>
          <a:xfrm>
            <a:off x="7239228" y="1572447"/>
            <a:ext cx="3390672" cy="156966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4000" dirty="0"/>
              <a:t>Inputs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1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0B5A-2CB3-A948-937E-4C3985D9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I/O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0A24-B912-A540-92CA-B4122433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CGRA, we send out data and valid</a:t>
            </a:r>
          </a:p>
          <a:p>
            <a:r>
              <a:rPr lang="en-US" dirty="0"/>
              <a:t>From CGRA, we get data and 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AC0923-B519-3542-9CDC-0478CF1D2675}"/>
              </a:ext>
            </a:extLst>
          </p:cNvPr>
          <p:cNvSpPr/>
          <p:nvPr/>
        </p:nvSpPr>
        <p:spPr>
          <a:xfrm>
            <a:off x="1039091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5091CF-640E-2244-BBED-41240B72C402}"/>
              </a:ext>
            </a:extLst>
          </p:cNvPr>
          <p:cNvSpPr/>
          <p:nvPr/>
        </p:nvSpPr>
        <p:spPr>
          <a:xfrm rot="10800000" flipV="1">
            <a:off x="1158175" y="3961987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Start_addr</a:t>
            </a:r>
            <a:endParaRPr lang="en-US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C09B2D-0995-A64E-9EE3-D3CBD6CCA2C7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2369127" y="4187536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FD0EB-2063-4141-B7F8-3AF9A43190AD}"/>
              </a:ext>
            </a:extLst>
          </p:cNvPr>
          <p:cNvCxnSpPr>
            <a:cxnSpLocks/>
          </p:cNvCxnSpPr>
          <p:nvPr/>
        </p:nvCxnSpPr>
        <p:spPr>
          <a:xfrm flipV="1">
            <a:off x="3253100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52E6D7-69E8-6146-97BC-077321A29A7B}"/>
              </a:ext>
            </a:extLst>
          </p:cNvPr>
          <p:cNvSpPr txBox="1"/>
          <p:nvPr/>
        </p:nvSpPr>
        <p:spPr>
          <a:xfrm>
            <a:off x="2625063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74AA3B-CCBE-9640-BC2C-2478A360E468}"/>
              </a:ext>
            </a:extLst>
          </p:cNvPr>
          <p:cNvSpPr/>
          <p:nvPr/>
        </p:nvSpPr>
        <p:spPr>
          <a:xfrm rot="10800000" flipV="1">
            <a:off x="1158175" y="4554269"/>
            <a:ext cx="1210952" cy="451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Num_word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77755E-68D1-934E-9BCD-7B161180DEA2}"/>
              </a:ext>
            </a:extLst>
          </p:cNvPr>
          <p:cNvSpPr/>
          <p:nvPr/>
        </p:nvSpPr>
        <p:spPr>
          <a:xfrm>
            <a:off x="3044536" y="4083627"/>
            <a:ext cx="966354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1C44A-4078-C04A-885E-24818CE6D85C}"/>
              </a:ext>
            </a:extLst>
          </p:cNvPr>
          <p:cNvCxnSpPr>
            <a:cxnSpLocks/>
          </p:cNvCxnSpPr>
          <p:nvPr/>
        </p:nvCxnSpPr>
        <p:spPr>
          <a:xfrm>
            <a:off x="2369127" y="4769427"/>
            <a:ext cx="675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C2B635-1048-C742-99DB-4600543DA4EC}"/>
              </a:ext>
            </a:extLst>
          </p:cNvPr>
          <p:cNvCxnSpPr>
            <a:cxnSpLocks/>
          </p:cNvCxnSpPr>
          <p:nvPr/>
        </p:nvCxnSpPr>
        <p:spPr>
          <a:xfrm flipV="1">
            <a:off x="3897337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8CBBA0-CF81-E44B-93F1-1AF946208B2F}"/>
              </a:ext>
            </a:extLst>
          </p:cNvPr>
          <p:cNvSpPr txBox="1"/>
          <p:nvPr/>
        </p:nvSpPr>
        <p:spPr>
          <a:xfrm>
            <a:off x="3414774" y="3072061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F9166A-0D1C-C040-ABC8-F691AD6A1F63}"/>
              </a:ext>
            </a:extLst>
          </p:cNvPr>
          <p:cNvCxnSpPr>
            <a:cxnSpLocks/>
          </p:cNvCxnSpPr>
          <p:nvPr/>
        </p:nvCxnSpPr>
        <p:spPr>
          <a:xfrm>
            <a:off x="4725148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3BDC0A-054F-E54C-AD48-26079C9FC7B2}"/>
              </a:ext>
            </a:extLst>
          </p:cNvPr>
          <p:cNvCxnSpPr>
            <a:cxnSpLocks/>
          </p:cNvCxnSpPr>
          <p:nvPr/>
        </p:nvCxnSpPr>
        <p:spPr>
          <a:xfrm>
            <a:off x="5501000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A66C7C4-248C-A746-BBFC-0B6773778A96}"/>
              </a:ext>
            </a:extLst>
          </p:cNvPr>
          <p:cNvSpPr txBox="1"/>
          <p:nvPr/>
        </p:nvSpPr>
        <p:spPr>
          <a:xfrm>
            <a:off x="4131315" y="563895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5468CB-23BE-A242-819D-9540808BF40C}"/>
              </a:ext>
            </a:extLst>
          </p:cNvPr>
          <p:cNvSpPr txBox="1"/>
          <p:nvPr/>
        </p:nvSpPr>
        <p:spPr>
          <a:xfrm>
            <a:off x="5152334" y="563357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F3BED5F-F916-6F47-95AD-B2ECA783A638}"/>
              </a:ext>
            </a:extLst>
          </p:cNvPr>
          <p:cNvCxnSpPr>
            <a:cxnSpLocks/>
          </p:cNvCxnSpPr>
          <p:nvPr/>
        </p:nvCxnSpPr>
        <p:spPr>
          <a:xfrm>
            <a:off x="3158836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DD16B-2912-444C-9E52-7C9B95C66D45}"/>
              </a:ext>
            </a:extLst>
          </p:cNvPr>
          <p:cNvCxnSpPr>
            <a:cxnSpLocks/>
          </p:cNvCxnSpPr>
          <p:nvPr/>
        </p:nvCxnSpPr>
        <p:spPr>
          <a:xfrm>
            <a:off x="4645976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E4A96C-E44D-9441-9A73-4B8CD7AFAC87}"/>
              </a:ext>
            </a:extLst>
          </p:cNvPr>
          <p:cNvGrpSpPr/>
          <p:nvPr/>
        </p:nvGrpSpPr>
        <p:grpSpPr>
          <a:xfrm>
            <a:off x="4219454" y="2859506"/>
            <a:ext cx="1058667" cy="2077610"/>
            <a:chOff x="2508862" y="1293464"/>
            <a:chExt cx="572182" cy="14225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63561D6-72AE-C04C-A08D-E5F999A52FD3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B5AAA9-F225-354C-A976-CCA15A0F2653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55" name="Left Brace 54">
                <a:extLst>
                  <a:ext uri="{FF2B5EF4-FFF2-40B4-BE49-F238E27FC236}">
                    <a16:creationId xmlns:a16="http://schemas.microsoft.com/office/drawing/2014/main" id="{FB630525-3D00-C24D-87B5-BA7AD188F5E7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6F167523-B032-0041-BBBD-FAE97FA2B180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Left Brace 56">
                <a:extLst>
                  <a:ext uri="{FF2B5EF4-FFF2-40B4-BE49-F238E27FC236}">
                    <a16:creationId xmlns:a16="http://schemas.microsoft.com/office/drawing/2014/main" id="{7E15F0E8-C489-1044-807E-96B101916240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C2D36E3D-7706-1243-9E6C-545C9E14C9AC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BB83D432-595E-8B4C-81F6-7587CA03DD8C}"/>
                </a:ext>
              </a:extLst>
            </p:cNvPr>
            <p:cNvCxnSpPr>
              <a:stCxn id="55" idx="1"/>
              <a:endCxn id="51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A401DDA-C8AC-F74A-A390-A56A6533921A}"/>
                </a:ext>
              </a:extLst>
            </p:cNvPr>
            <p:cNvCxnSpPr>
              <a:cxnSpLocks/>
              <a:stCxn id="56" idx="1"/>
              <a:endCxn id="52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989CD4DF-7EA2-2C43-BED5-6E15070AB38B}"/>
                </a:ext>
              </a:extLst>
            </p:cNvPr>
            <p:cNvCxnSpPr>
              <a:cxnSpLocks/>
              <a:stCxn id="57" idx="1"/>
              <a:endCxn id="53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2082D80E-57C0-D04F-8815-44E79ED98B8B}"/>
                </a:ext>
              </a:extLst>
            </p:cNvPr>
            <p:cNvCxnSpPr>
              <a:cxnSpLocks/>
              <a:stCxn id="58" idx="1"/>
              <a:endCxn id="54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F37EED-3A5D-F645-9738-EA9E01AEF189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2D4819-F347-CC44-B258-1925961B8D79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91E1C15-A8B9-834C-87C2-92C1A204D237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BAA0F49-80CD-364D-82BF-22858C85E049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FB27AF0-B91C-104A-95D1-D26C0E7F89B2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17962DA-B03B-1C43-8889-03E44FE0D359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BBF39BD2-A0FA-8642-A3BD-06C21A096FE2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2252A5-3D53-394E-BAF7-543365D715CC}"/>
              </a:ext>
            </a:extLst>
          </p:cNvPr>
          <p:cNvCxnSpPr>
            <a:endCxn id="50" idx="1"/>
          </p:cNvCxnSpPr>
          <p:nvPr/>
        </p:nvCxnSpPr>
        <p:spPr>
          <a:xfrm>
            <a:off x="4010890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918B2E-F3AA-0642-954A-C7204391EA66}"/>
              </a:ext>
            </a:extLst>
          </p:cNvPr>
          <p:cNvSpPr txBox="1"/>
          <p:nvPr/>
        </p:nvSpPr>
        <p:spPr>
          <a:xfrm>
            <a:off x="4798740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D5509E-27DC-0944-B498-7F37E3D851EF}"/>
              </a:ext>
            </a:extLst>
          </p:cNvPr>
          <p:cNvSpPr/>
          <p:nvPr/>
        </p:nvSpPr>
        <p:spPr>
          <a:xfrm>
            <a:off x="6679123" y="3693527"/>
            <a:ext cx="4638564" cy="1470753"/>
          </a:xfrm>
          <a:prstGeom prst="rect">
            <a:avLst/>
          </a:prstGeom>
          <a:noFill/>
          <a:ln w="381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3EB9CB-F252-4146-AE50-0B24ABDF0F2D}"/>
              </a:ext>
            </a:extLst>
          </p:cNvPr>
          <p:cNvCxnSpPr>
            <a:cxnSpLocks/>
          </p:cNvCxnSpPr>
          <p:nvPr/>
        </p:nvCxnSpPr>
        <p:spPr>
          <a:xfrm flipV="1">
            <a:off x="8893132" y="2951019"/>
            <a:ext cx="10391" cy="113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733B2F4-5DF6-4641-A9F9-250668032B97}"/>
              </a:ext>
            </a:extLst>
          </p:cNvPr>
          <p:cNvSpPr txBox="1"/>
          <p:nvPr/>
        </p:nvSpPr>
        <p:spPr>
          <a:xfrm>
            <a:off x="8265095" y="307206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B2467C-2738-B447-AE52-BB4A424156BA}"/>
              </a:ext>
            </a:extLst>
          </p:cNvPr>
          <p:cNvSpPr/>
          <p:nvPr/>
        </p:nvSpPr>
        <p:spPr>
          <a:xfrm>
            <a:off x="8685978" y="4083627"/>
            <a:ext cx="964943" cy="92174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Addr</a:t>
            </a:r>
            <a:endParaRPr lang="en-US" dirty="0"/>
          </a:p>
          <a:p>
            <a:pPr algn="ctr"/>
            <a:r>
              <a:rPr lang="en-US" dirty="0"/>
              <a:t>Gen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E3D58B-2CD5-2848-8901-928F5FECEA94}"/>
              </a:ext>
            </a:extLst>
          </p:cNvPr>
          <p:cNvCxnSpPr>
            <a:cxnSpLocks/>
          </p:cNvCxnSpPr>
          <p:nvPr/>
        </p:nvCxnSpPr>
        <p:spPr>
          <a:xfrm flipV="1">
            <a:off x="9456886" y="2951020"/>
            <a:ext cx="0" cy="288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5D67D0B-703F-C547-BA6B-3EF7B8504FF6}"/>
              </a:ext>
            </a:extLst>
          </p:cNvPr>
          <p:cNvSpPr txBox="1"/>
          <p:nvPr/>
        </p:nvSpPr>
        <p:spPr>
          <a:xfrm>
            <a:off x="8951630" y="306114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849C1F-0FF5-3F44-BEFE-0D8CF5DAD280}"/>
              </a:ext>
            </a:extLst>
          </p:cNvPr>
          <p:cNvCxnSpPr>
            <a:cxnSpLocks/>
          </p:cNvCxnSpPr>
          <p:nvPr/>
        </p:nvCxnSpPr>
        <p:spPr>
          <a:xfrm>
            <a:off x="10365180" y="4946069"/>
            <a:ext cx="0" cy="73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E99B5F-88A2-994C-AFD0-AE9581353882}"/>
              </a:ext>
            </a:extLst>
          </p:cNvPr>
          <p:cNvCxnSpPr>
            <a:cxnSpLocks/>
          </p:cNvCxnSpPr>
          <p:nvPr/>
        </p:nvCxnSpPr>
        <p:spPr>
          <a:xfrm>
            <a:off x="11141032" y="5164280"/>
            <a:ext cx="0" cy="52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03411A4-276F-6948-A496-D37A3664387D}"/>
              </a:ext>
            </a:extLst>
          </p:cNvPr>
          <p:cNvSpPr txBox="1"/>
          <p:nvPr/>
        </p:nvSpPr>
        <p:spPr>
          <a:xfrm>
            <a:off x="9799252" y="5654129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16b Data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B0743C9-ABDF-F343-95FD-6019A18346FD}"/>
              </a:ext>
            </a:extLst>
          </p:cNvPr>
          <p:cNvSpPr txBox="1"/>
          <p:nvPr/>
        </p:nvSpPr>
        <p:spPr>
          <a:xfrm>
            <a:off x="10844835" y="5654129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7226CE5-A3C2-784D-B989-7F5F4AF044C2}"/>
              </a:ext>
            </a:extLst>
          </p:cNvPr>
          <p:cNvCxnSpPr>
            <a:cxnSpLocks/>
          </p:cNvCxnSpPr>
          <p:nvPr/>
        </p:nvCxnSpPr>
        <p:spPr>
          <a:xfrm>
            <a:off x="8798868" y="3367215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344FE0-A33E-9A45-83E9-029963BE0687}"/>
              </a:ext>
            </a:extLst>
          </p:cNvPr>
          <p:cNvCxnSpPr>
            <a:cxnSpLocks/>
          </p:cNvCxnSpPr>
          <p:nvPr/>
        </p:nvCxnSpPr>
        <p:spPr>
          <a:xfrm>
            <a:off x="10286008" y="5196268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6CA507C-1FA4-8640-B2F3-9165A3A1E774}"/>
              </a:ext>
            </a:extLst>
          </p:cNvPr>
          <p:cNvGrpSpPr/>
          <p:nvPr/>
        </p:nvGrpSpPr>
        <p:grpSpPr>
          <a:xfrm>
            <a:off x="9859486" y="2859506"/>
            <a:ext cx="1058667" cy="2077610"/>
            <a:chOff x="2508862" y="1293464"/>
            <a:chExt cx="572182" cy="142259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EE4613-EC4F-EB4D-8C0E-1BB96DCC4820}"/>
                </a:ext>
              </a:extLst>
            </p:cNvPr>
            <p:cNvSpPr/>
            <p:nvPr/>
          </p:nvSpPr>
          <p:spPr>
            <a:xfrm>
              <a:off x="2522859" y="2223464"/>
              <a:ext cx="544187" cy="8886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F543B5-739A-894F-8C57-685E30E4C835}"/>
                </a:ext>
              </a:extLst>
            </p:cNvPr>
            <p:cNvGrpSpPr/>
            <p:nvPr/>
          </p:nvGrpSpPr>
          <p:grpSpPr>
            <a:xfrm>
              <a:off x="2524185" y="2325194"/>
              <a:ext cx="541535" cy="56114"/>
              <a:chOff x="2524702" y="2325194"/>
              <a:chExt cx="611992" cy="65511"/>
            </a:xfrm>
          </p:grpSpPr>
          <p:sp>
            <p:nvSpPr>
              <p:cNvPr id="96" name="Left Brace 95">
                <a:extLst>
                  <a:ext uri="{FF2B5EF4-FFF2-40B4-BE49-F238E27FC236}">
                    <a16:creationId xmlns:a16="http://schemas.microsoft.com/office/drawing/2014/main" id="{C8EC93E5-95E1-B24A-97ED-66F2F3534B02}"/>
                  </a:ext>
                </a:extLst>
              </p:cNvPr>
              <p:cNvSpPr/>
              <p:nvPr/>
            </p:nvSpPr>
            <p:spPr>
              <a:xfrm rot="16200000">
                <a:off x="256903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Left Brace 96">
                <a:extLst>
                  <a:ext uri="{FF2B5EF4-FFF2-40B4-BE49-F238E27FC236}">
                    <a16:creationId xmlns:a16="http://schemas.microsoft.com/office/drawing/2014/main" id="{F89D758A-B967-1249-AF77-8FED717FABD8}"/>
                  </a:ext>
                </a:extLst>
              </p:cNvPr>
              <p:cNvSpPr/>
              <p:nvPr/>
            </p:nvSpPr>
            <p:spPr>
              <a:xfrm rot="16200000">
                <a:off x="2721640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Left Brace 97">
                <a:extLst>
                  <a:ext uri="{FF2B5EF4-FFF2-40B4-BE49-F238E27FC236}">
                    <a16:creationId xmlns:a16="http://schemas.microsoft.com/office/drawing/2014/main" id="{DCCD14B4-2443-674A-8E6C-90E4263FAB32}"/>
                  </a:ext>
                </a:extLst>
              </p:cNvPr>
              <p:cNvSpPr/>
              <p:nvPr/>
            </p:nvSpPr>
            <p:spPr>
              <a:xfrm rot="16200000">
                <a:off x="2874245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Left Brace 98">
                <a:extLst>
                  <a:ext uri="{FF2B5EF4-FFF2-40B4-BE49-F238E27FC236}">
                    <a16:creationId xmlns:a16="http://schemas.microsoft.com/office/drawing/2014/main" id="{06A6DE8E-24C4-034B-87FD-E122E6A8C87E}"/>
                  </a:ext>
                </a:extLst>
              </p:cNvPr>
              <p:cNvSpPr/>
              <p:nvPr/>
            </p:nvSpPr>
            <p:spPr>
              <a:xfrm rot="16200000">
                <a:off x="3026849" y="2280861"/>
                <a:ext cx="65511" cy="15417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47032C6A-C9F4-D64D-B4FE-DF70359E16D8}"/>
                </a:ext>
              </a:extLst>
            </p:cNvPr>
            <p:cNvCxnSpPr>
              <a:stCxn id="96" idx="1"/>
              <a:endCxn id="92" idx="0"/>
            </p:cNvCxnSpPr>
            <p:nvPr/>
          </p:nvCxnSpPr>
          <p:spPr>
            <a:xfrm rot="16200000" flipH="1">
              <a:off x="2556890" y="2416816"/>
              <a:ext cx="180911" cy="10989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7066C977-72C8-5746-8BDE-6CACC6168B24}"/>
                </a:ext>
              </a:extLst>
            </p:cNvPr>
            <p:cNvCxnSpPr>
              <a:cxnSpLocks/>
              <a:stCxn id="97" idx="1"/>
              <a:endCxn id="93" idx="0"/>
            </p:cNvCxnSpPr>
            <p:nvPr/>
          </p:nvCxnSpPr>
          <p:spPr>
            <a:xfrm rot="16200000" flipH="1">
              <a:off x="2655295" y="2453448"/>
              <a:ext cx="180911" cy="3663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C4CEB506-B05E-0841-A4E0-824A931EF74A}"/>
                </a:ext>
              </a:extLst>
            </p:cNvPr>
            <p:cNvCxnSpPr>
              <a:cxnSpLocks/>
              <a:stCxn id="98" idx="1"/>
              <a:endCxn id="94" idx="0"/>
            </p:cNvCxnSpPr>
            <p:nvPr/>
          </p:nvCxnSpPr>
          <p:spPr>
            <a:xfrm rot="5400000">
              <a:off x="2753699" y="2453447"/>
              <a:ext cx="180911" cy="3663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>
              <a:extLst>
                <a:ext uri="{FF2B5EF4-FFF2-40B4-BE49-F238E27FC236}">
                  <a16:creationId xmlns:a16="http://schemas.microsoft.com/office/drawing/2014/main" id="{A52143E4-829A-8B49-8D6C-DBA53B21DE9D}"/>
                </a:ext>
              </a:extLst>
            </p:cNvPr>
            <p:cNvCxnSpPr>
              <a:cxnSpLocks/>
              <a:stCxn id="99" idx="1"/>
              <a:endCxn id="95" idx="0"/>
            </p:cNvCxnSpPr>
            <p:nvPr/>
          </p:nvCxnSpPr>
          <p:spPr>
            <a:xfrm rot="5400000">
              <a:off x="2852104" y="2416816"/>
              <a:ext cx="180911" cy="1098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50EE7B1-9B7E-1A46-A051-846A60E55788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2794953" y="1293464"/>
              <a:ext cx="7843" cy="93000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1CF1520-D17C-0248-8F72-74FF95673431}"/>
                </a:ext>
              </a:extLst>
            </p:cNvPr>
            <p:cNvGrpSpPr/>
            <p:nvPr/>
          </p:nvGrpSpPr>
          <p:grpSpPr>
            <a:xfrm>
              <a:off x="2617476" y="2562219"/>
              <a:ext cx="354952" cy="140575"/>
              <a:chOff x="2614284" y="2672119"/>
              <a:chExt cx="354952" cy="140575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C6A6721B-2236-D14A-947C-B8AA351EBCA6}"/>
                  </a:ext>
                </a:extLst>
              </p:cNvPr>
              <p:cNvSpPr/>
              <p:nvPr/>
            </p:nvSpPr>
            <p:spPr>
              <a:xfrm>
                <a:off x="261428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BCDFAB7-DF50-4D43-8440-B401DBA8D10B}"/>
                  </a:ext>
                </a:extLst>
              </p:cNvPr>
              <p:cNvSpPr/>
              <p:nvPr/>
            </p:nvSpPr>
            <p:spPr>
              <a:xfrm>
                <a:off x="2676057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4E60235A-8E9F-CC40-9AC5-B6771C7D5BAA}"/>
                  </a:ext>
                </a:extLst>
              </p:cNvPr>
              <p:cNvSpPr/>
              <p:nvPr/>
            </p:nvSpPr>
            <p:spPr>
              <a:xfrm>
                <a:off x="2737830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EB140C8-0CAE-A646-827A-58375A08FACE}"/>
                  </a:ext>
                </a:extLst>
              </p:cNvPr>
              <p:cNvSpPr/>
              <p:nvPr/>
            </p:nvSpPr>
            <p:spPr>
              <a:xfrm>
                <a:off x="2799604" y="2672119"/>
                <a:ext cx="169632" cy="1405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C906C480-E704-F94A-A92A-5B168C2EEB13}"/>
                </a:ext>
              </a:extLst>
            </p:cNvPr>
            <p:cNvSpPr/>
            <p:nvPr/>
          </p:nvSpPr>
          <p:spPr>
            <a:xfrm rot="10800000" flipH="1">
              <a:off x="2508862" y="2558756"/>
              <a:ext cx="572182" cy="157302"/>
            </a:xfrm>
            <a:prstGeom prst="trapezoid">
              <a:avLst>
                <a:gd name="adj" fmla="val 6656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A5508F5-83A9-A947-9FF6-1849A75AEE26}"/>
              </a:ext>
            </a:extLst>
          </p:cNvPr>
          <p:cNvCxnSpPr>
            <a:endCxn id="91" idx="1"/>
          </p:cNvCxnSpPr>
          <p:nvPr/>
        </p:nvCxnSpPr>
        <p:spPr>
          <a:xfrm>
            <a:off x="9650922" y="4822251"/>
            <a:ext cx="28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F8808D9-7BC8-164C-B9F6-E3288F5393B4}"/>
              </a:ext>
            </a:extLst>
          </p:cNvPr>
          <p:cNvSpPr txBox="1"/>
          <p:nvPr/>
        </p:nvSpPr>
        <p:spPr>
          <a:xfrm>
            <a:off x="10438772" y="3085575"/>
            <a:ext cx="1029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64b Data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EB69719-2EE0-1A47-95CB-43ED571A7CBC}"/>
              </a:ext>
            </a:extLst>
          </p:cNvPr>
          <p:cNvSpPr txBox="1"/>
          <p:nvPr/>
        </p:nvSpPr>
        <p:spPr>
          <a:xfrm>
            <a:off x="2434045" y="6223827"/>
            <a:ext cx="18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&lt;FIFO mode&gt;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D8D170-58C9-D44D-8436-158391D18B10}"/>
              </a:ext>
            </a:extLst>
          </p:cNvPr>
          <p:cNvSpPr txBox="1"/>
          <p:nvPr/>
        </p:nvSpPr>
        <p:spPr>
          <a:xfrm>
            <a:off x="8418021" y="6262795"/>
            <a:ext cx="207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&lt;SRAM mode&gt;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E4698F1-5369-0048-B0DD-A515816CCB3B}"/>
              </a:ext>
            </a:extLst>
          </p:cNvPr>
          <p:cNvCxnSpPr>
            <a:cxnSpLocks/>
          </p:cNvCxnSpPr>
          <p:nvPr/>
        </p:nvCxnSpPr>
        <p:spPr>
          <a:xfrm>
            <a:off x="7796469" y="5333106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23B5685-BFC9-DE4A-9AEF-39C222B75F41}"/>
              </a:ext>
            </a:extLst>
          </p:cNvPr>
          <p:cNvCxnSpPr>
            <a:cxnSpLocks/>
          </p:cNvCxnSpPr>
          <p:nvPr/>
        </p:nvCxnSpPr>
        <p:spPr>
          <a:xfrm>
            <a:off x="8386416" y="5336672"/>
            <a:ext cx="192232" cy="252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DF0048A-8E78-A244-BC3B-22FBEE4D8310}"/>
              </a:ext>
            </a:extLst>
          </p:cNvPr>
          <p:cNvCxnSpPr>
            <a:cxnSpLocks/>
          </p:cNvCxnSpPr>
          <p:nvPr/>
        </p:nvCxnSpPr>
        <p:spPr>
          <a:xfrm flipH="1" flipV="1">
            <a:off x="7858553" y="4282600"/>
            <a:ext cx="18134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BAA592-69D5-FB4C-AE6D-19F048C026ED}"/>
              </a:ext>
            </a:extLst>
          </p:cNvPr>
          <p:cNvCxnSpPr>
            <a:cxnSpLocks/>
          </p:cNvCxnSpPr>
          <p:nvPr/>
        </p:nvCxnSpPr>
        <p:spPr>
          <a:xfrm flipH="1" flipV="1">
            <a:off x="8488299" y="4642852"/>
            <a:ext cx="20672" cy="1115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DA359C1-2C9E-D043-BB10-0767FE3117F6}"/>
              </a:ext>
            </a:extLst>
          </p:cNvPr>
          <p:cNvCxnSpPr>
            <a:cxnSpLocks/>
          </p:cNvCxnSpPr>
          <p:nvPr/>
        </p:nvCxnSpPr>
        <p:spPr>
          <a:xfrm>
            <a:off x="7867620" y="4282600"/>
            <a:ext cx="814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75BB7A-F6D1-E147-862C-837F46CBABE0}"/>
              </a:ext>
            </a:extLst>
          </p:cNvPr>
          <p:cNvCxnSpPr>
            <a:cxnSpLocks/>
          </p:cNvCxnSpPr>
          <p:nvPr/>
        </p:nvCxnSpPr>
        <p:spPr>
          <a:xfrm>
            <a:off x="8482532" y="4651325"/>
            <a:ext cx="2365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6A9AC34-12B3-B945-9D8C-081D17D9C091}"/>
              </a:ext>
            </a:extLst>
          </p:cNvPr>
          <p:cNvSpPr txBox="1"/>
          <p:nvPr/>
        </p:nvSpPr>
        <p:spPr>
          <a:xfrm>
            <a:off x="7055376" y="575335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Addr_high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FD52C4-D595-5443-B30E-63B8957374C0}"/>
              </a:ext>
            </a:extLst>
          </p:cNvPr>
          <p:cNvSpPr txBox="1"/>
          <p:nvPr/>
        </p:nvSpPr>
        <p:spPr>
          <a:xfrm>
            <a:off x="8140269" y="5749032"/>
            <a:ext cx="109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Addr_low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5C90D06-866D-C345-A9E4-E287DDE6111B}"/>
              </a:ext>
            </a:extLst>
          </p:cNvPr>
          <p:cNvSpPr txBox="1"/>
          <p:nvPr/>
        </p:nvSpPr>
        <p:spPr>
          <a:xfrm>
            <a:off x="9239010" y="5759704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</a:t>
            </a:r>
          </a:p>
        </p:txBody>
      </p:sp>
    </p:spTree>
    <p:extLst>
      <p:ext uri="{BB962C8B-B14F-4D97-AF65-F5344CB8AC3E}">
        <p14:creationId xmlns:p14="http://schemas.microsoft.com/office/powerpoint/2010/main" val="54050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7A1C-2CEB-9340-9B27-8E7FDA4D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Buffer – Parallel Reconfiguration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BAA8981-6C7C-754D-88E2-51A5CBD28B0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6039302"/>
          <a:ext cx="832713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2333161-9F33-7B43-8B9F-99DF9ED2E512}"/>
              </a:ext>
            </a:extLst>
          </p:cNvPr>
          <p:cNvSpPr txBox="1"/>
          <p:nvPr/>
        </p:nvSpPr>
        <p:spPr>
          <a:xfrm>
            <a:off x="10304278" y="6155914"/>
            <a:ext cx="18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CGRA Columns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6D28B-E977-EC41-A7C2-3952DD89B8A5}"/>
              </a:ext>
            </a:extLst>
          </p:cNvPr>
          <p:cNvSpPr txBox="1"/>
          <p:nvPr/>
        </p:nvSpPr>
        <p:spPr>
          <a:xfrm>
            <a:off x="10304278" y="2065802"/>
            <a:ext cx="16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 SRAM Banks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DCB10-9479-5E48-BCEF-263D931A3F84}"/>
              </a:ext>
            </a:extLst>
          </p:cNvPr>
          <p:cNvSpPr txBox="1"/>
          <p:nvPr/>
        </p:nvSpPr>
        <p:spPr>
          <a:xfrm>
            <a:off x="-56996" y="4049938"/>
            <a:ext cx="199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config controllers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4CF28F-A612-174B-8F6C-B499F00FD4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215488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82D7-F82E-2049-BA2D-7C71DE0F5C97}"/>
              </a:ext>
            </a:extLst>
          </p:cNvPr>
          <p:cNvGrpSpPr/>
          <p:nvPr/>
        </p:nvGrpSpPr>
        <p:grpSpPr>
          <a:xfrm rot="5400000">
            <a:off x="1857766" y="5221698"/>
            <a:ext cx="594229" cy="399124"/>
            <a:chOff x="3425482" y="3048834"/>
            <a:chExt cx="1581779" cy="72360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462B6A-F1EF-DE4C-96EC-546E7FEB7D4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57854" y="2901212"/>
              <a:ext cx="5" cy="664749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736070C-366D-BD4D-8216-113D653AFF9D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2" name="Stored Data 71">
                <a:extLst>
                  <a:ext uri="{FF2B5EF4-FFF2-40B4-BE49-F238E27FC236}">
                    <a16:creationId xmlns:a16="http://schemas.microsoft.com/office/drawing/2014/main" id="{E7B33F56-8D95-8A4E-8F40-8733DE4E465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Stored Data 71">
                <a:extLst>
                  <a:ext uri="{FF2B5EF4-FFF2-40B4-BE49-F238E27FC236}">
                    <a16:creationId xmlns:a16="http://schemas.microsoft.com/office/drawing/2014/main" id="{3119B0F2-F962-4B47-B41E-2FFC927FB26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9CA3F7-7D53-E748-8685-B53BD0305028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536370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28835E2-15B6-284F-8E4D-BB69C03C40DD}"/>
              </a:ext>
            </a:extLst>
          </p:cNvPr>
          <p:cNvCxnSpPr>
            <a:cxnSpLocks/>
          </p:cNvCxnSpPr>
          <p:nvPr/>
        </p:nvCxnSpPr>
        <p:spPr>
          <a:xfrm flipH="1">
            <a:off x="4634026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04FF4C-77E0-B645-8C52-E8C329EF68F7}"/>
              </a:ext>
            </a:extLst>
          </p:cNvPr>
          <p:cNvGrpSpPr/>
          <p:nvPr/>
        </p:nvGrpSpPr>
        <p:grpSpPr>
          <a:xfrm rot="5400000">
            <a:off x="4345356" y="5327798"/>
            <a:ext cx="382031" cy="399124"/>
            <a:chOff x="3990333" y="3048834"/>
            <a:chExt cx="1016928" cy="723601"/>
          </a:xfrm>
        </p:grpSpPr>
        <p:sp>
          <p:nvSpPr>
            <p:cNvPr id="70" name="Stored Data 71">
              <a:extLst>
                <a:ext uri="{FF2B5EF4-FFF2-40B4-BE49-F238E27FC236}">
                  <a16:creationId xmlns:a16="http://schemas.microsoft.com/office/drawing/2014/main" id="{C1F9926B-7B23-CF4B-BBB4-9ACC492529AF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Stored Data 71">
              <a:extLst>
                <a:ext uri="{FF2B5EF4-FFF2-40B4-BE49-F238E27FC236}">
                  <a16:creationId xmlns:a16="http://schemas.microsoft.com/office/drawing/2014/main" id="{9C5D7A18-2C69-0648-97EA-1511E3CCC68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FAE37EA-CC36-0244-843C-1B63E0A9CC0F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6914996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FF1E6FC-9D71-564E-AF06-93848FB86902}"/>
              </a:ext>
            </a:extLst>
          </p:cNvPr>
          <p:cNvCxnSpPr>
            <a:cxnSpLocks/>
          </p:cNvCxnSpPr>
          <p:nvPr/>
        </p:nvCxnSpPr>
        <p:spPr>
          <a:xfrm flipH="1">
            <a:off x="7012651" y="5124145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6FD49A-1C4B-944E-8799-2798F0568438}"/>
              </a:ext>
            </a:extLst>
          </p:cNvPr>
          <p:cNvGrpSpPr/>
          <p:nvPr/>
        </p:nvGrpSpPr>
        <p:grpSpPr>
          <a:xfrm rot="5400000">
            <a:off x="6723981" y="5327796"/>
            <a:ext cx="382030" cy="399124"/>
            <a:chOff x="3990333" y="3048834"/>
            <a:chExt cx="1016928" cy="723601"/>
          </a:xfrm>
        </p:grpSpPr>
        <p:sp>
          <p:nvSpPr>
            <p:cNvPr id="81" name="Stored Data 71">
              <a:extLst>
                <a:ext uri="{FF2B5EF4-FFF2-40B4-BE49-F238E27FC236}">
                  <a16:creationId xmlns:a16="http://schemas.microsoft.com/office/drawing/2014/main" id="{EE3A5EBF-0298-4842-88A0-30B1788AD16C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Stored Data 71">
              <a:extLst>
                <a:ext uri="{FF2B5EF4-FFF2-40B4-BE49-F238E27FC236}">
                  <a16:creationId xmlns:a16="http://schemas.microsoft.com/office/drawing/2014/main" id="{C56FC1AC-765C-014E-864B-5AFBB0780617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5DE9542-F4E5-9F44-AE73-253920125729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8105947" y="5718367"/>
            <a:ext cx="1711" cy="325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AB1A27-5B18-1546-98F5-FE88D08381B1}"/>
              </a:ext>
            </a:extLst>
          </p:cNvPr>
          <p:cNvCxnSpPr>
            <a:cxnSpLocks/>
          </p:cNvCxnSpPr>
          <p:nvPr/>
        </p:nvCxnSpPr>
        <p:spPr>
          <a:xfrm flipH="1">
            <a:off x="8203603" y="5124146"/>
            <a:ext cx="3" cy="24972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10AAC32-A22B-1247-BBA9-B0B71681FE18}"/>
              </a:ext>
            </a:extLst>
          </p:cNvPr>
          <p:cNvGrpSpPr/>
          <p:nvPr/>
        </p:nvGrpSpPr>
        <p:grpSpPr>
          <a:xfrm rot="5400000">
            <a:off x="7914933" y="5327798"/>
            <a:ext cx="382031" cy="399124"/>
            <a:chOff x="3990333" y="3048834"/>
            <a:chExt cx="1016928" cy="723601"/>
          </a:xfrm>
        </p:grpSpPr>
        <p:sp>
          <p:nvSpPr>
            <p:cNvPr id="92" name="Stored Data 71">
              <a:extLst>
                <a:ext uri="{FF2B5EF4-FFF2-40B4-BE49-F238E27FC236}">
                  <a16:creationId xmlns:a16="http://schemas.microsoft.com/office/drawing/2014/main" id="{C07BC842-B90D-AD47-B65A-1E366F66A6A6}"/>
                </a:ext>
              </a:extLst>
            </p:cNvPr>
            <p:cNvSpPr/>
            <p:nvPr/>
          </p:nvSpPr>
          <p:spPr>
            <a:xfrm rot="10800000">
              <a:off x="3997592" y="3048854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>
              <a:extLst>
                <a:ext uri="{FF2B5EF4-FFF2-40B4-BE49-F238E27FC236}">
                  <a16:creationId xmlns:a16="http://schemas.microsoft.com/office/drawing/2014/main" id="{A579700C-FBD4-804F-A140-9DFD3DE21BF0}"/>
                </a:ext>
              </a:extLst>
            </p:cNvPr>
            <p:cNvSpPr/>
            <p:nvPr/>
          </p:nvSpPr>
          <p:spPr>
            <a:xfrm rot="10800000">
              <a:off x="3990333" y="3048834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29D53A-8FE1-7F45-AC7B-C084BAB2E504}"/>
              </a:ext>
            </a:extLst>
          </p:cNvPr>
          <p:cNvCxnSpPr/>
          <p:nvPr/>
        </p:nvCxnSpPr>
        <p:spPr>
          <a:xfrm>
            <a:off x="2248789" y="5124908"/>
            <a:ext cx="793229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A51599E-D27A-0447-A1F1-672502DB82B9}"/>
              </a:ext>
            </a:extLst>
          </p:cNvPr>
          <p:cNvGrpSpPr/>
          <p:nvPr/>
        </p:nvGrpSpPr>
        <p:grpSpPr>
          <a:xfrm>
            <a:off x="2550692" y="5124145"/>
            <a:ext cx="399124" cy="920152"/>
            <a:chOff x="1937241" y="5276545"/>
            <a:chExt cx="399124" cy="920152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AFD3E12-72F2-6142-9358-46380B2DA944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3C2B391-644E-5F47-919A-EDD52E49D6DE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6C69F1F-4780-064A-87BC-9B608AA23C6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80BFD5B-740F-DF44-A061-1EE0B423011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05" name="Stored Data 71">
                  <a:extLst>
                    <a:ext uri="{FF2B5EF4-FFF2-40B4-BE49-F238E27FC236}">
                      <a16:creationId xmlns:a16="http://schemas.microsoft.com/office/drawing/2014/main" id="{363409A2-229B-0A42-A91A-37844B3F848B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6" name="Stored Data 71">
                  <a:extLst>
                    <a:ext uri="{FF2B5EF4-FFF2-40B4-BE49-F238E27FC236}">
                      <a16:creationId xmlns:a16="http://schemas.microsoft.com/office/drawing/2014/main" id="{4F7FD0C8-2231-C54D-9EF5-545D7989C16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73DB845-11FB-2244-A902-9C57B0A4478A}"/>
              </a:ext>
            </a:extLst>
          </p:cNvPr>
          <p:cNvGrpSpPr/>
          <p:nvPr/>
        </p:nvGrpSpPr>
        <p:grpSpPr>
          <a:xfrm>
            <a:off x="3741441" y="5121098"/>
            <a:ext cx="399123" cy="920152"/>
            <a:chOff x="1937246" y="5276545"/>
            <a:chExt cx="399123" cy="920152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F6A8AE-D9EF-E645-B424-65E5448D7026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9E1D98C-DBCD-044A-8F94-FDC399206ADD}"/>
                </a:ext>
              </a:extLst>
            </p:cNvPr>
            <p:cNvGrpSpPr/>
            <p:nvPr/>
          </p:nvGrpSpPr>
          <p:grpSpPr>
            <a:xfrm rot="5400000">
              <a:off x="1839694" y="5374097"/>
              <a:ext cx="594228" cy="399123"/>
              <a:chOff x="3425482" y="3048834"/>
              <a:chExt cx="1581779" cy="723601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9D4BC5B-C2FC-8345-BB9C-004A37AA58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7C49655-73E8-1840-A4AA-F33350528EF1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0" name="Stored Data 71">
                  <a:extLst>
                    <a:ext uri="{FF2B5EF4-FFF2-40B4-BE49-F238E27FC236}">
                      <a16:creationId xmlns:a16="http://schemas.microsoft.com/office/drawing/2014/main" id="{4AD40EA2-D568-A543-96A5-6FF795372E74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1" name="Stored Data 71">
                  <a:extLst>
                    <a:ext uri="{FF2B5EF4-FFF2-40B4-BE49-F238E27FC236}">
                      <a16:creationId xmlns:a16="http://schemas.microsoft.com/office/drawing/2014/main" id="{FB7A5DE0-4E07-9B4A-9084-E2FE6649646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19F555-D94C-164F-9EBF-39ADC0B591E7}"/>
              </a:ext>
            </a:extLst>
          </p:cNvPr>
          <p:cNvGrpSpPr/>
          <p:nvPr/>
        </p:nvGrpSpPr>
        <p:grpSpPr>
          <a:xfrm>
            <a:off x="3146064" y="5121098"/>
            <a:ext cx="399124" cy="920152"/>
            <a:chOff x="1937241" y="5276545"/>
            <a:chExt cx="399124" cy="92015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503ACCB-390B-1C45-A790-C7DAF5901C09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B323E90-9BED-3A4D-89C8-0AA2050A82D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68F6C65-928F-0C4A-98CD-03FA36D587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EB0F9C19-3BFE-D448-8068-CF9625C2C22D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29" name="Stored Data 71">
                  <a:extLst>
                    <a:ext uri="{FF2B5EF4-FFF2-40B4-BE49-F238E27FC236}">
                      <a16:creationId xmlns:a16="http://schemas.microsoft.com/office/drawing/2014/main" id="{54D01C2E-3303-7840-93B6-226CB6616E6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0" name="Stored Data 71">
                  <a:extLst>
                    <a:ext uri="{FF2B5EF4-FFF2-40B4-BE49-F238E27FC236}">
                      <a16:creationId xmlns:a16="http://schemas.microsoft.com/office/drawing/2014/main" id="{DA381170-8D00-7440-9E30-81E1FD296D0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550350-8E87-4E4C-B3D0-70279A13E077}"/>
              </a:ext>
            </a:extLst>
          </p:cNvPr>
          <p:cNvGrpSpPr/>
          <p:nvPr/>
        </p:nvGrpSpPr>
        <p:grpSpPr>
          <a:xfrm>
            <a:off x="4928089" y="5128413"/>
            <a:ext cx="399124" cy="920152"/>
            <a:chOff x="1937241" y="5276545"/>
            <a:chExt cx="399124" cy="920152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F1D6B93C-7133-5540-8071-B7379AA6FCB4}"/>
                </a:ext>
              </a:extLst>
            </p:cNvPr>
            <p:cNvCxnSpPr>
              <a:cxnSpLocks/>
              <a:stCxn id="139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5338B9D-3013-0C48-8037-6FA4A63ECD3A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D4C5474-ED62-2E44-B66E-A3B5BBC41B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18D7E980-9ED3-964D-9648-D02792DEB92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39" name="Stored Data 71">
                  <a:extLst>
                    <a:ext uri="{FF2B5EF4-FFF2-40B4-BE49-F238E27FC236}">
                      <a16:creationId xmlns:a16="http://schemas.microsoft.com/office/drawing/2014/main" id="{28D80287-BE34-8B45-822B-33B8EE3ED2C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0" name="Stored Data 71">
                  <a:extLst>
                    <a:ext uri="{FF2B5EF4-FFF2-40B4-BE49-F238E27FC236}">
                      <a16:creationId xmlns:a16="http://schemas.microsoft.com/office/drawing/2014/main" id="{F85A0A0A-C3FD-224B-BFE2-4E896298C836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5351D23-EC34-BB4D-A5EC-C7B7BB7CE1C1}"/>
              </a:ext>
            </a:extLst>
          </p:cNvPr>
          <p:cNvGrpSpPr/>
          <p:nvPr/>
        </p:nvGrpSpPr>
        <p:grpSpPr>
          <a:xfrm>
            <a:off x="5529029" y="5128413"/>
            <a:ext cx="399124" cy="920152"/>
            <a:chOff x="1937241" y="5276545"/>
            <a:chExt cx="399124" cy="920152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ECB9A8FA-B307-004E-9EE6-5C6972D2559E}"/>
                </a:ext>
              </a:extLst>
            </p:cNvPr>
            <p:cNvCxnSpPr>
              <a:cxnSpLocks/>
              <a:stCxn id="17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5D4B9C76-8D3F-4B40-8BFF-C65924782E0F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9AA58F9-F456-0246-BE4A-58769AD402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A8707BC-BA51-4C4A-AF48-1DF8B94C9CE3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74" name="Stored Data 71">
                  <a:extLst>
                    <a:ext uri="{FF2B5EF4-FFF2-40B4-BE49-F238E27FC236}">
                      <a16:creationId xmlns:a16="http://schemas.microsoft.com/office/drawing/2014/main" id="{80023596-D579-D84F-9430-B3AAA919655F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76" name="Stored Data 71">
                  <a:extLst>
                    <a:ext uri="{FF2B5EF4-FFF2-40B4-BE49-F238E27FC236}">
                      <a16:creationId xmlns:a16="http://schemas.microsoft.com/office/drawing/2014/main" id="{DB648F6C-C6FF-6D4F-A03F-E121EAF2373B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132E9FC2-5E64-A445-B8BF-DD2CDD8C8475}"/>
              </a:ext>
            </a:extLst>
          </p:cNvPr>
          <p:cNvGrpSpPr/>
          <p:nvPr/>
        </p:nvGrpSpPr>
        <p:grpSpPr>
          <a:xfrm>
            <a:off x="6105003" y="5119470"/>
            <a:ext cx="399124" cy="920152"/>
            <a:chOff x="1937241" y="5276545"/>
            <a:chExt cx="399124" cy="920152"/>
          </a:xfrm>
        </p:grpSpPr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BE1722FD-9668-DF4C-878C-A4A9448B71D0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2355AC2-9A97-734B-88D8-023F159F0E7B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53ED3A8-DBA1-F841-9AD0-0A0EC217F36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B0AAF46F-3615-984C-BA2F-3DAD78D50A4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84" name="Stored Data 71">
                  <a:extLst>
                    <a:ext uri="{FF2B5EF4-FFF2-40B4-BE49-F238E27FC236}">
                      <a16:creationId xmlns:a16="http://schemas.microsoft.com/office/drawing/2014/main" id="{DBFAC027-6ED9-CF49-899C-DF1D21BE780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5" name="Stored Data 71">
                  <a:extLst>
                    <a:ext uri="{FF2B5EF4-FFF2-40B4-BE49-F238E27FC236}">
                      <a16:creationId xmlns:a16="http://schemas.microsoft.com/office/drawing/2014/main" id="{8AB3F6F3-FA3C-F34E-AAB4-2B4C289AEA39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D3BC732-73FC-AC4B-A752-6DAB023EECBA}"/>
              </a:ext>
            </a:extLst>
          </p:cNvPr>
          <p:cNvGrpSpPr/>
          <p:nvPr/>
        </p:nvGrpSpPr>
        <p:grpSpPr>
          <a:xfrm>
            <a:off x="8486430" y="5128413"/>
            <a:ext cx="399124" cy="920152"/>
            <a:chOff x="1937241" y="5276545"/>
            <a:chExt cx="399124" cy="920152"/>
          </a:xfrm>
        </p:grpSpPr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536F15-A949-9047-A380-50C1846C7C04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CF0F170-44C1-3048-8336-B664532C93F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C650028-7E79-8945-AAA5-E74BE98466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878E2222-94E6-164D-A36F-44CF4AF1675A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193" name="Stored Data 71">
                  <a:extLst>
                    <a:ext uri="{FF2B5EF4-FFF2-40B4-BE49-F238E27FC236}">
                      <a16:creationId xmlns:a16="http://schemas.microsoft.com/office/drawing/2014/main" id="{AA922FDC-A880-6E49-99D3-6353A855642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Stored Data 71">
                  <a:extLst>
                    <a:ext uri="{FF2B5EF4-FFF2-40B4-BE49-F238E27FC236}">
                      <a16:creationId xmlns:a16="http://schemas.microsoft.com/office/drawing/2014/main" id="{32C8C9E2-079D-7D4C-B235-7AFCC275A12D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517F013-59E0-AF4D-99E0-BB55ECF7A492}"/>
              </a:ext>
            </a:extLst>
          </p:cNvPr>
          <p:cNvGrpSpPr/>
          <p:nvPr/>
        </p:nvGrpSpPr>
        <p:grpSpPr>
          <a:xfrm>
            <a:off x="9087499" y="5119150"/>
            <a:ext cx="399124" cy="920152"/>
            <a:chOff x="1937241" y="5276545"/>
            <a:chExt cx="399124" cy="920152"/>
          </a:xfrm>
        </p:grpSpPr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2AA5D5A-07A5-BA44-81F8-3FA507963CBC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FF89394-808C-3D4A-B519-AC67BB6211E4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A65EDFFA-C93C-D74F-AFF5-0435BC25B74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4EFDF2D-A1BC-684F-9EBD-DE54D195553B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03" name="Stored Data 71">
                  <a:extLst>
                    <a:ext uri="{FF2B5EF4-FFF2-40B4-BE49-F238E27FC236}">
                      <a16:creationId xmlns:a16="http://schemas.microsoft.com/office/drawing/2014/main" id="{F28E9952-F051-8346-BD11-CEF880789785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5" name="Stored Data 71">
                  <a:extLst>
                    <a:ext uri="{FF2B5EF4-FFF2-40B4-BE49-F238E27FC236}">
                      <a16:creationId xmlns:a16="http://schemas.microsoft.com/office/drawing/2014/main" id="{13DAC4C7-2CB0-2E42-88A7-B79721665B43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9168FB-EACC-064C-9B98-27301E4763F5}"/>
              </a:ext>
            </a:extLst>
          </p:cNvPr>
          <p:cNvGrpSpPr/>
          <p:nvPr/>
        </p:nvGrpSpPr>
        <p:grpSpPr>
          <a:xfrm>
            <a:off x="9679892" y="5119150"/>
            <a:ext cx="399124" cy="920152"/>
            <a:chOff x="1937241" y="5276545"/>
            <a:chExt cx="399124" cy="920152"/>
          </a:xfrm>
        </p:grpSpPr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94E0797B-4791-D541-A7E5-8F64E86F8732}"/>
                </a:ext>
              </a:extLst>
            </p:cNvPr>
            <p:cNvCxnSpPr>
              <a:cxnSpLocks/>
              <a:stCxn id="215" idx="2"/>
            </p:cNvCxnSpPr>
            <p:nvPr/>
          </p:nvCxnSpPr>
          <p:spPr>
            <a:xfrm flipH="1">
              <a:off x="2136802" y="5870767"/>
              <a:ext cx="1711" cy="3259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F098B3D1-0E65-C342-8C1F-4E425BF4881C}"/>
                </a:ext>
              </a:extLst>
            </p:cNvPr>
            <p:cNvGrpSpPr/>
            <p:nvPr/>
          </p:nvGrpSpPr>
          <p:grpSpPr>
            <a:xfrm rot="5400000">
              <a:off x="1839688" y="5374098"/>
              <a:ext cx="594229" cy="399124"/>
              <a:chOff x="3425482" y="3048834"/>
              <a:chExt cx="1581779" cy="723601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C0353D52-4D7F-F048-A8CF-57F9063C997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757854" y="2901212"/>
                <a:ext cx="5" cy="664749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D4FE8014-9CC4-6246-8C94-3A9D88E88870}"/>
                  </a:ext>
                </a:extLst>
              </p:cNvPr>
              <p:cNvGrpSpPr/>
              <p:nvPr/>
            </p:nvGrpSpPr>
            <p:grpSpPr>
              <a:xfrm>
                <a:off x="3990333" y="3048834"/>
                <a:ext cx="1016928" cy="723601"/>
                <a:chOff x="3990333" y="3048834"/>
                <a:chExt cx="1016928" cy="723601"/>
              </a:xfrm>
            </p:grpSpPr>
            <p:sp>
              <p:nvSpPr>
                <p:cNvPr id="215" name="Stored Data 71">
                  <a:extLst>
                    <a:ext uri="{FF2B5EF4-FFF2-40B4-BE49-F238E27FC236}">
                      <a16:creationId xmlns:a16="http://schemas.microsoft.com/office/drawing/2014/main" id="{8BA3D2BD-6767-F94C-A480-ECED22D5B5EA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16" name="Stored Data 71">
                  <a:extLst>
                    <a:ext uri="{FF2B5EF4-FFF2-40B4-BE49-F238E27FC236}">
                      <a16:creationId xmlns:a16="http://schemas.microsoft.com/office/drawing/2014/main" id="{6EC72FDE-FB48-A84A-B284-49EB1839CA1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38B1848-D256-3641-BE3E-9A085F9A614A}"/>
              </a:ext>
            </a:extLst>
          </p:cNvPr>
          <p:cNvGrpSpPr/>
          <p:nvPr/>
        </p:nvGrpSpPr>
        <p:grpSpPr>
          <a:xfrm>
            <a:off x="2023936" y="4475334"/>
            <a:ext cx="7743129" cy="902806"/>
            <a:chOff x="2023936" y="4475334"/>
            <a:chExt cx="7743129" cy="902806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87BFE62-9251-554E-B0BD-1F7BC07F2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48A6B3CC-C442-EF44-8AFC-5AC619F1B412}"/>
                </a:ext>
              </a:extLst>
            </p:cNvPr>
            <p:cNvGrpSpPr/>
            <p:nvPr/>
          </p:nvGrpSpPr>
          <p:grpSpPr>
            <a:xfrm>
              <a:off x="2023936" y="4475334"/>
              <a:ext cx="7743129" cy="902806"/>
              <a:chOff x="2023936" y="4475334"/>
              <a:chExt cx="7743129" cy="902806"/>
            </a:xfrm>
          </p:grpSpPr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9891FFD4-2F89-8346-B189-4AB49CAC5CDA}"/>
                  </a:ext>
                </a:extLst>
              </p:cNvPr>
              <p:cNvGrpSpPr/>
              <p:nvPr/>
            </p:nvGrpSpPr>
            <p:grpSpPr>
              <a:xfrm>
                <a:off x="2023936" y="4483794"/>
                <a:ext cx="7743129" cy="894346"/>
                <a:chOff x="2023936" y="4483794"/>
                <a:chExt cx="7743129" cy="894346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A71085-C93D-6240-B204-AC0938005E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1" y="4918093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A13E3506-D95F-E843-856A-587A5FA2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3"/>
                  <a:ext cx="2906" cy="44927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F63F33F-AB59-4344-A25A-C246B80FB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1543" cy="449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B170CF9-A08E-9C44-B98D-82D2007CE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8894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E9E5C485-7BCE-9B4C-8A92-734F8C18F9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40561" y="4915044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128CECEA-A275-4E4F-BC9B-823A370722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9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715BB3A-61DB-9947-AC90-16B0AD0C2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2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91B90878-F5C2-0B4E-92DD-EEA1F6A05673}"/>
                    </a:ext>
                  </a:extLst>
                </p:cNvPr>
                <p:cNvCxnSpPr>
                  <a:cxnSpLocks/>
                  <a:stCxn id="4" idx="4"/>
                </p:cNvCxnSpPr>
                <p:nvPr/>
              </p:nvCxnSpPr>
              <p:spPr>
                <a:xfrm>
                  <a:off x="2025301" y="4483794"/>
                  <a:ext cx="0" cy="866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43EB7F9-252E-9142-9E60-306A1C704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CC68623D-CD2C-F44E-B350-8784296A3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AC125F93-70B1-A443-B255-611D3F200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352FCE1C-00FA-DD47-8E17-565175319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8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D4EFA8F-ED52-864B-A203-F5B20D0EF3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039902C7-11EB-D547-AF39-C7F015197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7064" y="4913095"/>
                  <a:ext cx="1" cy="45578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2AA323D9-A9C4-CD4D-8F52-6A82BD9425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rapezoid 140">
                <a:extLst>
                  <a:ext uri="{FF2B5EF4-FFF2-40B4-BE49-F238E27FC236}">
                    <a16:creationId xmlns:a16="http://schemas.microsoft.com/office/drawing/2014/main" id="{E14AE29B-5903-2846-8FD9-579C96A32B95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20F236B2-ECDA-C74D-96E8-9155C6834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AD102159-C175-8C4A-AF49-4BC8B53C0FA5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CB4FC660-DA8D-AD4B-AA80-21C9D031F8C4}"/>
                  </a:ext>
                </a:extLst>
              </p:cNvPr>
              <p:cNvCxnSpPr>
                <a:cxnSpLocks/>
                <a:stCxn id="221" idx="2"/>
                <a:endCxn id="141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03C8E35A-B867-D640-9722-A62B9D8C74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rapezoid 231">
                <a:extLst>
                  <a:ext uri="{FF2B5EF4-FFF2-40B4-BE49-F238E27FC236}">
                    <a16:creationId xmlns:a16="http://schemas.microsoft.com/office/drawing/2014/main" id="{BAC96F7D-CD50-354D-BE54-CC3A09D36F31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E162A84-53AC-5349-9426-C1167D3AB9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CC66F1F-DF52-4544-9707-D2AF138773FF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D259D00-DCE4-FA4F-B761-0F6F1AC1F9C2}"/>
                  </a:ext>
                </a:extLst>
              </p:cNvPr>
              <p:cNvCxnSpPr>
                <a:cxnSpLocks/>
                <a:stCxn id="234" idx="2"/>
                <a:endCxn id="232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rapezoid 239">
                <a:extLst>
                  <a:ext uri="{FF2B5EF4-FFF2-40B4-BE49-F238E27FC236}">
                    <a16:creationId xmlns:a16="http://schemas.microsoft.com/office/drawing/2014/main" id="{6AFB27CF-BEB7-3944-920B-85161E7C8AFD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2E057EC-CD85-C744-B131-65C5A0C0B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E989CF0-88FF-634C-B018-E405EE2F977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66D886EE-139A-E24B-BCF9-5F94E075FB7A}"/>
                  </a:ext>
                </a:extLst>
              </p:cNvPr>
              <p:cNvCxnSpPr>
                <a:cxnSpLocks/>
                <a:stCxn id="242" idx="2"/>
                <a:endCxn id="240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3" name="TextBox 482">
            <a:extLst>
              <a:ext uri="{FF2B5EF4-FFF2-40B4-BE49-F238E27FC236}">
                <a16:creationId xmlns:a16="http://schemas.microsoft.com/office/drawing/2014/main" id="{E13D1F17-D0F0-8642-8E19-3C2233406F99}"/>
              </a:ext>
            </a:extLst>
          </p:cNvPr>
          <p:cNvSpPr txBox="1"/>
          <p:nvPr/>
        </p:nvSpPr>
        <p:spPr>
          <a:xfrm>
            <a:off x="16409" y="5490019"/>
            <a:ext cx="1851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Bus</a:t>
            </a:r>
          </a:p>
          <a:p>
            <a:r>
              <a:rPr lang="en-US" sz="1600" dirty="0"/>
              <a:t>{</a:t>
            </a:r>
            <a:r>
              <a:rPr lang="en-US" sz="1600" dirty="0" err="1"/>
              <a:t>config_write</a:t>
            </a:r>
            <a:r>
              <a:rPr lang="en-US" sz="1600" dirty="0"/>
              <a:t>,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config_addr</a:t>
            </a:r>
            <a:r>
              <a:rPr lang="en-US" sz="1600" dirty="0"/>
              <a:t>, </a:t>
            </a:r>
          </a:p>
          <a:p>
            <a:r>
              <a:rPr lang="en-US" sz="1600" dirty="0"/>
              <a:t> 32b </a:t>
            </a:r>
            <a:r>
              <a:rPr lang="en-US" sz="1600" dirty="0" err="1"/>
              <a:t>config_data</a:t>
            </a:r>
            <a:r>
              <a:rPr lang="en-US" sz="1600" dirty="0"/>
              <a:t>}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60FAA2F-0520-6F45-AC90-623C9DDDF652}"/>
              </a:ext>
            </a:extLst>
          </p:cNvPr>
          <p:cNvSpPr txBox="1"/>
          <p:nvPr/>
        </p:nvSpPr>
        <p:spPr>
          <a:xfrm>
            <a:off x="10270332" y="5067056"/>
            <a:ext cx="1992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Configuration Bus from Global Controller</a:t>
            </a:r>
          </a:p>
        </p:txBody>
      </p: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4F94AC5-6727-194D-AE30-6BDEC089744D}"/>
              </a:ext>
            </a:extLst>
          </p:cNvPr>
          <p:cNvGrpSpPr/>
          <p:nvPr/>
        </p:nvGrpSpPr>
        <p:grpSpPr>
          <a:xfrm flipV="1">
            <a:off x="2026834" y="2837108"/>
            <a:ext cx="7744616" cy="1233410"/>
            <a:chOff x="2022448" y="4475334"/>
            <a:chExt cx="7744616" cy="1233410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FA98846-6CC6-1F45-9380-F93EED70E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4892" y="4782051"/>
              <a:ext cx="174606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D4B08A4-5B20-E442-A6AA-C1305A180417}"/>
                </a:ext>
              </a:extLst>
            </p:cNvPr>
            <p:cNvGrpSpPr/>
            <p:nvPr/>
          </p:nvGrpSpPr>
          <p:grpSpPr>
            <a:xfrm>
              <a:off x="2022448" y="4475334"/>
              <a:ext cx="7744616" cy="1233410"/>
              <a:chOff x="2022448" y="4475334"/>
              <a:chExt cx="7744616" cy="1233410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CFEBF7F2-9C54-3143-BBB1-6602F658EFE3}"/>
                  </a:ext>
                </a:extLst>
              </p:cNvPr>
              <p:cNvGrpSpPr/>
              <p:nvPr/>
            </p:nvGrpSpPr>
            <p:grpSpPr>
              <a:xfrm>
                <a:off x="2022448" y="4501629"/>
                <a:ext cx="7744616" cy="1207115"/>
                <a:chOff x="2022448" y="4501629"/>
                <a:chExt cx="7744616" cy="1207115"/>
              </a:xfrm>
            </p:grpSpPr>
            <p:cxnSp>
              <p:nvCxnSpPr>
                <p:cNvPr id="299" name="Straight Connector 298">
                  <a:extLst>
                    <a:ext uri="{FF2B5EF4-FFF2-40B4-BE49-F238E27FC236}">
                      <a16:creationId xmlns:a16="http://schemas.microsoft.com/office/drawing/2014/main" id="{4E3631CF-27FC-E842-B861-E28574AC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3614" y="4918091"/>
                  <a:ext cx="0" cy="78997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>
                  <a:extLst>
                    <a:ext uri="{FF2B5EF4-FFF2-40B4-BE49-F238E27FC236}">
                      <a16:creationId xmlns:a16="http://schemas.microsoft.com/office/drawing/2014/main" id="{EBF8A558-9F10-B740-8377-8905F13E9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330" y="4924592"/>
                  <a:ext cx="0" cy="784152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>
                  <a:extLst>
                    <a:ext uri="{FF2B5EF4-FFF2-40B4-BE49-F238E27FC236}">
                      <a16:creationId xmlns:a16="http://schemas.microsoft.com/office/drawing/2014/main" id="{49C02C52-EF9A-5A49-A233-AC40D951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1646" y="4924593"/>
                  <a:ext cx="0" cy="78415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>
                  <a:extLst>
                    <a:ext uri="{FF2B5EF4-FFF2-40B4-BE49-F238E27FC236}">
                      <a16:creationId xmlns:a16="http://schemas.microsoft.com/office/drawing/2014/main" id="{5A9E0B0B-C043-FA4E-911A-0488D9BF0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3936" y="4915708"/>
                  <a:ext cx="7743128" cy="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31A728DE-5CA1-164A-AA0A-0CFD8A224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40561" y="4915043"/>
                  <a:ext cx="1" cy="793024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>
                  <a:extLst>
                    <a:ext uri="{FF2B5EF4-FFF2-40B4-BE49-F238E27FC236}">
                      <a16:creationId xmlns:a16="http://schemas.microsoft.com/office/drawing/2014/main" id="{EBAE0175-62D6-E047-8D31-532916A389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113" y="4922358"/>
                  <a:ext cx="0" cy="785709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>
                  <a:extLst>
                    <a:ext uri="{FF2B5EF4-FFF2-40B4-BE49-F238E27FC236}">
                      <a16:creationId xmlns:a16="http://schemas.microsoft.com/office/drawing/2014/main" id="{FE8FB2F1-F18B-4341-A8B2-7E32E9696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7505" y="4914551"/>
                  <a:ext cx="0" cy="793516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45E7E6B6-F16D-8842-A5DA-3C56004C3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22448" y="4501629"/>
                  <a:ext cx="0" cy="1206438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>
                  <a:extLst>
                    <a:ext uri="{FF2B5EF4-FFF2-40B4-BE49-F238E27FC236}">
                      <a16:creationId xmlns:a16="http://schemas.microsoft.com/office/drawing/2014/main" id="{83BCFDA7-4B99-3A4D-A92B-090F9B491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5261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>
                  <a:extLst>
                    <a:ext uri="{FF2B5EF4-FFF2-40B4-BE49-F238E27FC236}">
                      <a16:creationId xmlns:a16="http://schemas.microsoft.com/office/drawing/2014/main" id="{317BD17A-ABC0-F840-8473-087537938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6201" y="4922357"/>
                  <a:ext cx="1137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65E0243B-45DD-0647-A29A-184138B376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92175" y="4913414"/>
                  <a:ext cx="0" cy="79465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>
                  <a:extLst>
                    <a:ext uri="{FF2B5EF4-FFF2-40B4-BE49-F238E27FC236}">
                      <a16:creationId xmlns:a16="http://schemas.microsoft.com/office/drawing/2014/main" id="{2C9CC1CA-7AA7-274B-BD4C-6EFB655A8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602" y="4922357"/>
                  <a:ext cx="0" cy="78571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DA9A5D79-DE29-3342-887D-CE999DD14F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4671" y="4913094"/>
                  <a:ext cx="0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222F7F3-E4AE-E544-AC4F-29292CC4E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764972" y="4913094"/>
                  <a:ext cx="2092" cy="794973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15281A2E-6FB4-2145-BBF0-B127E8F464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001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rapezoid 285">
                <a:extLst>
                  <a:ext uri="{FF2B5EF4-FFF2-40B4-BE49-F238E27FC236}">
                    <a16:creationId xmlns:a16="http://schemas.microsoft.com/office/drawing/2014/main" id="{2162B262-4D51-2045-A88E-9DF6B72DB058}"/>
                  </a:ext>
                </a:extLst>
              </p:cNvPr>
              <p:cNvSpPr/>
              <p:nvPr/>
            </p:nvSpPr>
            <p:spPr>
              <a:xfrm rot="6839131">
                <a:off x="409721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4BA3AB6-6A5D-E64D-A430-6F4AAE1E3B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8001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9922CE85-29D4-1B4B-9B3A-F760F4EB0D00}"/>
                  </a:ext>
                </a:extLst>
              </p:cNvPr>
              <p:cNvSpPr/>
              <p:nvPr/>
            </p:nvSpPr>
            <p:spPr>
              <a:xfrm>
                <a:off x="432302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A0538DDB-DCAE-F841-8609-396E998A6CA2}"/>
                  </a:ext>
                </a:extLst>
              </p:cNvPr>
              <p:cNvCxnSpPr>
                <a:cxnSpLocks/>
                <a:stCxn id="288" idx="2"/>
                <a:endCxn id="286" idx="1"/>
              </p:cNvCxnSpPr>
              <p:nvPr/>
            </p:nvCxnSpPr>
            <p:spPr>
              <a:xfrm flipH="1">
                <a:off x="430353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8A0E40DD-DF0E-8444-8397-FAC861F29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94360" y="4782051"/>
                <a:ext cx="174606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Trapezoid 290">
                <a:extLst>
                  <a:ext uri="{FF2B5EF4-FFF2-40B4-BE49-F238E27FC236}">
                    <a16:creationId xmlns:a16="http://schemas.microsoft.com/office/drawing/2014/main" id="{FB899E87-23EF-7D4E-804F-7C8B75312609}"/>
                  </a:ext>
                </a:extLst>
              </p:cNvPr>
              <p:cNvSpPr/>
              <p:nvPr/>
            </p:nvSpPr>
            <p:spPr>
              <a:xfrm rot="6839131">
                <a:off x="6511566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D4C1A156-3F4A-8E4A-95E8-EB317D450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94360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7CF556D3-DDD3-B743-B195-D4A71A536ED4}"/>
                  </a:ext>
                </a:extLst>
              </p:cNvPr>
              <p:cNvSpPr/>
              <p:nvPr/>
            </p:nvSpPr>
            <p:spPr>
              <a:xfrm>
                <a:off x="6737371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7F43590A-BF61-7341-B596-202CCA95BC45}"/>
                  </a:ext>
                </a:extLst>
              </p:cNvPr>
              <p:cNvCxnSpPr>
                <a:cxnSpLocks/>
                <a:stCxn id="293" idx="2"/>
                <a:endCxn id="291" idx="1"/>
              </p:cNvCxnSpPr>
              <p:nvPr/>
            </p:nvCxnSpPr>
            <p:spPr>
              <a:xfrm flipH="1">
                <a:off x="6717880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rapezoid 294">
                <a:extLst>
                  <a:ext uri="{FF2B5EF4-FFF2-40B4-BE49-F238E27FC236}">
                    <a16:creationId xmlns:a16="http://schemas.microsoft.com/office/drawing/2014/main" id="{2DE810BD-9FAC-3046-B910-0A35AAD99515}"/>
                  </a:ext>
                </a:extLst>
              </p:cNvPr>
              <p:cNvSpPr/>
              <p:nvPr/>
            </p:nvSpPr>
            <p:spPr>
              <a:xfrm rot="6839131">
                <a:off x="7722098" y="4814732"/>
                <a:ext cx="314800" cy="137947"/>
              </a:xfrm>
              <a:prstGeom prst="trapezoid">
                <a:avLst>
                  <a:gd name="adj" fmla="val 53745"/>
                </a:avLst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99720DDE-15DE-BC45-A444-35F7E2E2C3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4892" y="4487874"/>
                <a:ext cx="0" cy="294177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2299FDAE-4F51-644F-A2AB-9903BD4375EB}"/>
                  </a:ext>
                </a:extLst>
              </p:cNvPr>
              <p:cNvSpPr/>
              <p:nvPr/>
            </p:nvSpPr>
            <p:spPr>
              <a:xfrm>
                <a:off x="7947903" y="4475334"/>
                <a:ext cx="130541" cy="13140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6226740E-62EF-5243-A523-D138AFF981AA}"/>
                  </a:ext>
                </a:extLst>
              </p:cNvPr>
              <p:cNvCxnSpPr>
                <a:cxnSpLocks/>
                <a:stCxn id="297" idx="2"/>
                <a:endCxn id="295" idx="1"/>
              </p:cNvCxnSpPr>
              <p:nvPr/>
            </p:nvCxnSpPr>
            <p:spPr>
              <a:xfrm flipH="1">
                <a:off x="7928412" y="4606737"/>
                <a:ext cx="84762" cy="16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3" name="TextBox 312">
            <a:extLst>
              <a:ext uri="{FF2B5EF4-FFF2-40B4-BE49-F238E27FC236}">
                <a16:creationId xmlns:a16="http://schemas.microsoft.com/office/drawing/2014/main" id="{18897E5F-920E-104B-A91A-E6989F1C17F1}"/>
              </a:ext>
            </a:extLst>
          </p:cNvPr>
          <p:cNvSpPr txBox="1"/>
          <p:nvPr/>
        </p:nvSpPr>
        <p:spPr>
          <a:xfrm>
            <a:off x="255653" y="3451238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Address</a:t>
            </a:r>
          </a:p>
        </p:txBody>
      </p:sp>
      <p:sp>
        <p:nvSpPr>
          <p:cNvPr id="487" name="Triangle 486">
            <a:extLst>
              <a:ext uri="{FF2B5EF4-FFF2-40B4-BE49-F238E27FC236}">
                <a16:creationId xmlns:a16="http://schemas.microsoft.com/office/drawing/2014/main" id="{2E94A84A-D9A8-B644-97DA-4BC926FBE138}"/>
              </a:ext>
            </a:extLst>
          </p:cNvPr>
          <p:cNvSpPr/>
          <p:nvPr/>
        </p:nvSpPr>
        <p:spPr>
          <a:xfrm>
            <a:off x="1973497" y="3723805"/>
            <a:ext cx="104274" cy="105107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riangle 314">
            <a:extLst>
              <a:ext uri="{FF2B5EF4-FFF2-40B4-BE49-F238E27FC236}">
                <a16:creationId xmlns:a16="http://schemas.microsoft.com/office/drawing/2014/main" id="{2931F61D-16F0-6D48-996F-A1B30682631C}"/>
              </a:ext>
            </a:extLst>
          </p:cNvPr>
          <p:cNvSpPr/>
          <p:nvPr/>
        </p:nvSpPr>
        <p:spPr>
          <a:xfrm flipV="1">
            <a:off x="1973497" y="4678845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B901C83-45A9-1242-98D1-2D16CCCBA79C}"/>
              </a:ext>
            </a:extLst>
          </p:cNvPr>
          <p:cNvSpPr/>
          <p:nvPr/>
        </p:nvSpPr>
        <p:spPr>
          <a:xfrm>
            <a:off x="189320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1EC064A-A6C2-014B-8DF5-0BEE2AE85084}"/>
              </a:ext>
            </a:extLst>
          </p:cNvPr>
          <p:cNvSpPr txBox="1"/>
          <p:nvPr/>
        </p:nvSpPr>
        <p:spPr>
          <a:xfrm>
            <a:off x="-14732" y="2629662"/>
            <a:ext cx="19497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 Logic </a:t>
            </a:r>
          </a:p>
          <a:p>
            <a:r>
              <a:rPr lang="en-US" sz="1600" dirty="0"/>
              <a:t>Generates </a:t>
            </a:r>
            <a:r>
              <a:rPr lang="en-US" sz="1600" dirty="0" err="1"/>
              <a:t>rden</a:t>
            </a:r>
            <a:r>
              <a:rPr lang="en-US" sz="1600" dirty="0"/>
              <a:t>, </a:t>
            </a:r>
            <a:r>
              <a:rPr lang="en-US" sz="1600" dirty="0" err="1"/>
              <a:t>addr</a:t>
            </a:r>
            <a:endParaRPr lang="en-US" sz="1600" dirty="0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A9EC20A6-263E-C848-B3A9-58F6C79BC65D}"/>
              </a:ext>
            </a:extLst>
          </p:cNvPr>
          <p:cNvSpPr/>
          <p:nvPr/>
        </p:nvSpPr>
        <p:spPr>
          <a:xfrm>
            <a:off x="2508059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99112E47-4F54-0A4D-924C-046832FCD08C}"/>
              </a:ext>
            </a:extLst>
          </p:cNvPr>
          <p:cNvSpPr/>
          <p:nvPr/>
        </p:nvSpPr>
        <p:spPr>
          <a:xfrm>
            <a:off x="312291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2452211-92FB-3347-BC57-3C98259017EC}"/>
              </a:ext>
            </a:extLst>
          </p:cNvPr>
          <p:cNvSpPr/>
          <p:nvPr/>
        </p:nvSpPr>
        <p:spPr>
          <a:xfrm>
            <a:off x="371523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43BE99EC-720F-C745-8B21-1A73CA11E48D}"/>
              </a:ext>
            </a:extLst>
          </p:cNvPr>
          <p:cNvSpPr/>
          <p:nvPr/>
        </p:nvSpPr>
        <p:spPr>
          <a:xfrm>
            <a:off x="4311800" y="2936939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F28F2B7-54B3-B54B-A88D-E7630B9FED54}"/>
              </a:ext>
            </a:extLst>
          </p:cNvPr>
          <p:cNvSpPr/>
          <p:nvPr/>
        </p:nvSpPr>
        <p:spPr>
          <a:xfrm>
            <a:off x="4894735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4258AA24-2386-D14D-9482-DDB0D711C130}"/>
              </a:ext>
            </a:extLst>
          </p:cNvPr>
          <p:cNvSpPr/>
          <p:nvPr/>
        </p:nvSpPr>
        <p:spPr>
          <a:xfrm>
            <a:off x="5490887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39658BC8-1D89-1A4E-927E-827108C69C48}"/>
              </a:ext>
            </a:extLst>
          </p:cNvPr>
          <p:cNvSpPr/>
          <p:nvPr/>
        </p:nvSpPr>
        <p:spPr>
          <a:xfrm>
            <a:off x="6068106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F77F2F74-B786-4E4F-86AB-2F494BD371F8}"/>
              </a:ext>
            </a:extLst>
          </p:cNvPr>
          <p:cNvSpPr/>
          <p:nvPr/>
        </p:nvSpPr>
        <p:spPr>
          <a:xfrm>
            <a:off x="6684424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BE712E76-A42D-4349-8705-5EED74B51548}"/>
              </a:ext>
            </a:extLst>
          </p:cNvPr>
          <p:cNvSpPr/>
          <p:nvPr/>
        </p:nvSpPr>
        <p:spPr>
          <a:xfrm>
            <a:off x="7877556" y="2933604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F38A699-A698-B14B-81B1-3F6A75F606A0}"/>
              </a:ext>
            </a:extLst>
          </p:cNvPr>
          <p:cNvSpPr/>
          <p:nvPr/>
        </p:nvSpPr>
        <p:spPr>
          <a:xfrm>
            <a:off x="8448403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4432B39-AD79-214B-87F3-97DF623F4CF9}"/>
              </a:ext>
            </a:extLst>
          </p:cNvPr>
          <p:cNvSpPr/>
          <p:nvPr/>
        </p:nvSpPr>
        <p:spPr>
          <a:xfrm>
            <a:off x="904874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BC8CD7F-2E54-9F48-871A-6189465D8342}"/>
              </a:ext>
            </a:extLst>
          </p:cNvPr>
          <p:cNvSpPr/>
          <p:nvPr/>
        </p:nvSpPr>
        <p:spPr>
          <a:xfrm>
            <a:off x="9638521" y="2942230"/>
            <a:ext cx="261675" cy="2240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riangle 383">
            <a:extLst>
              <a:ext uri="{FF2B5EF4-FFF2-40B4-BE49-F238E27FC236}">
                <a16:creationId xmlns:a16="http://schemas.microsoft.com/office/drawing/2014/main" id="{BE180A4F-7197-1946-B1C7-61012B9B828A}"/>
              </a:ext>
            </a:extLst>
          </p:cNvPr>
          <p:cNvSpPr/>
          <p:nvPr/>
        </p:nvSpPr>
        <p:spPr>
          <a:xfrm flipV="1">
            <a:off x="2233540" y="3124677"/>
            <a:ext cx="104274" cy="10510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C48E8BD-66FF-744A-BDDB-379E9E045C19}"/>
              </a:ext>
            </a:extLst>
          </p:cNvPr>
          <p:cNvCxnSpPr>
            <a:cxnSpLocks/>
            <a:stCxn id="230" idx="6"/>
            <a:endCxn id="4" idx="6"/>
          </p:cNvCxnSpPr>
          <p:nvPr/>
        </p:nvCxnSpPr>
        <p:spPr>
          <a:xfrm flipH="1">
            <a:off x="2253901" y="4253980"/>
            <a:ext cx="4467418" cy="12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BED3194-9208-EE4A-A6A5-8A4076692689}"/>
              </a:ext>
            </a:extLst>
          </p:cNvPr>
          <p:cNvSpPr/>
          <p:nvPr/>
        </p:nvSpPr>
        <p:spPr>
          <a:xfrm>
            <a:off x="1796701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6" name="Elbow Connector 515">
            <a:extLst>
              <a:ext uri="{FF2B5EF4-FFF2-40B4-BE49-F238E27FC236}">
                <a16:creationId xmlns:a16="http://schemas.microsoft.com/office/drawing/2014/main" id="{0A143EEB-769A-7F4D-BC1A-21830CA580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9305" y="2953919"/>
            <a:ext cx="998439" cy="75154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9920D859-5369-F141-8BDF-9EA46D5A58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02903" y="3234544"/>
            <a:ext cx="984382" cy="204354"/>
          </a:xfrm>
          <a:prstGeom prst="bentConnector3">
            <a:avLst>
              <a:gd name="adj1" fmla="val 4533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Elbow Connector 402">
            <a:extLst>
              <a:ext uri="{FF2B5EF4-FFF2-40B4-BE49-F238E27FC236}">
                <a16:creationId xmlns:a16="http://schemas.microsoft.com/office/drawing/2014/main" id="{7A542C46-F6DF-3F40-88FE-1565EA32DCE9}"/>
              </a:ext>
            </a:extLst>
          </p:cNvPr>
          <p:cNvCxnSpPr>
            <a:cxnSpLocks/>
          </p:cNvCxnSpPr>
          <p:nvPr/>
        </p:nvCxnSpPr>
        <p:spPr>
          <a:xfrm rot="5400000">
            <a:off x="2837866" y="3169680"/>
            <a:ext cx="981783" cy="336681"/>
          </a:xfrm>
          <a:prstGeom prst="bentConnector3">
            <a:avLst>
              <a:gd name="adj1" fmla="val 489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>
            <a:extLst>
              <a:ext uri="{FF2B5EF4-FFF2-40B4-BE49-F238E27FC236}">
                <a16:creationId xmlns:a16="http://schemas.microsoft.com/office/drawing/2014/main" id="{B50F79E9-FD0F-0548-869B-2B9468370708}"/>
              </a:ext>
            </a:extLst>
          </p:cNvPr>
          <p:cNvCxnSpPr>
            <a:cxnSpLocks/>
          </p:cNvCxnSpPr>
          <p:nvPr/>
        </p:nvCxnSpPr>
        <p:spPr>
          <a:xfrm rot="5400000">
            <a:off x="3156172" y="2907366"/>
            <a:ext cx="984382" cy="858711"/>
          </a:xfrm>
          <a:prstGeom prst="bentConnector3">
            <a:avLst>
              <a:gd name="adj1" fmla="val 5466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685506DB-036C-3F4E-A8F6-32A31DB2C72E}"/>
              </a:ext>
            </a:extLst>
          </p:cNvPr>
          <p:cNvCxnSpPr>
            <a:cxnSpLocks/>
          </p:cNvCxnSpPr>
          <p:nvPr/>
        </p:nvCxnSpPr>
        <p:spPr>
          <a:xfrm>
            <a:off x="3123957" y="3981870"/>
            <a:ext cx="0" cy="212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Trapezoid 417">
            <a:extLst>
              <a:ext uri="{FF2B5EF4-FFF2-40B4-BE49-F238E27FC236}">
                <a16:creationId xmlns:a16="http://schemas.microsoft.com/office/drawing/2014/main" id="{23712F80-3241-BC48-91E5-389A692E2A58}"/>
              </a:ext>
            </a:extLst>
          </p:cNvPr>
          <p:cNvSpPr/>
          <p:nvPr/>
        </p:nvSpPr>
        <p:spPr>
          <a:xfrm rot="14760869" flipH="1">
            <a:off x="2929176" y="4186221"/>
            <a:ext cx="314800" cy="137947"/>
          </a:xfrm>
          <a:prstGeom prst="trapezoid">
            <a:avLst>
              <a:gd name="adj" fmla="val 53745"/>
            </a:avLst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E2616C1-5F73-664B-AC69-AEBD9095005F}"/>
              </a:ext>
            </a:extLst>
          </p:cNvPr>
          <p:cNvGrpSpPr/>
          <p:nvPr/>
        </p:nvGrpSpPr>
        <p:grpSpPr>
          <a:xfrm>
            <a:off x="4648222" y="2830473"/>
            <a:ext cx="1794968" cy="1582121"/>
            <a:chOff x="2282750" y="2830474"/>
            <a:chExt cx="1794968" cy="1582121"/>
          </a:xfrm>
        </p:grpSpPr>
        <p:cxnSp>
          <p:nvCxnSpPr>
            <p:cNvPr id="436" name="Elbow Connector 435">
              <a:extLst>
                <a:ext uri="{FF2B5EF4-FFF2-40B4-BE49-F238E27FC236}">
                  <a16:creationId xmlns:a16="http://schemas.microsoft.com/office/drawing/2014/main" id="{EE3A0429-8CB4-C748-BAEA-1761BC981E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Elbow Connector 436">
              <a:extLst>
                <a:ext uri="{FF2B5EF4-FFF2-40B4-BE49-F238E27FC236}">
                  <a16:creationId xmlns:a16="http://schemas.microsoft.com/office/drawing/2014/main" id="{E130C613-5532-4D4F-A964-4CB3628A737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437">
              <a:extLst>
                <a:ext uri="{FF2B5EF4-FFF2-40B4-BE49-F238E27FC236}">
                  <a16:creationId xmlns:a16="http://schemas.microsoft.com/office/drawing/2014/main" id="{1CE063C2-2A6F-0343-B40D-2D59FC717A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Elbow Connector 438">
              <a:extLst>
                <a:ext uri="{FF2B5EF4-FFF2-40B4-BE49-F238E27FC236}">
                  <a16:creationId xmlns:a16="http://schemas.microsoft.com/office/drawing/2014/main" id="{179954BD-D39D-A545-B660-7D0D662019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A335E111-14AE-AA48-B1C9-C7AC10635878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129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Trapezoid 441">
              <a:extLst>
                <a:ext uri="{FF2B5EF4-FFF2-40B4-BE49-F238E27FC236}">
                  <a16:creationId xmlns:a16="http://schemas.microsoft.com/office/drawing/2014/main" id="{51A722FD-9090-CA4A-9207-3D0D26A78619}"/>
                </a:ext>
              </a:extLst>
            </p:cNvPr>
            <p:cNvSpPr/>
            <p:nvPr/>
          </p:nvSpPr>
          <p:spPr>
            <a:xfrm rot="14760869" flipH="1">
              <a:off x="2929176" y="4186221"/>
              <a:ext cx="314800" cy="137947"/>
            </a:xfrm>
            <a:prstGeom prst="trapezoid">
              <a:avLst>
                <a:gd name="adj" fmla="val 53745"/>
              </a:avLst>
            </a:prstGeom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A501372B-0D73-0B42-AC96-E1B9C5CAC31B}"/>
              </a:ext>
            </a:extLst>
          </p:cNvPr>
          <p:cNvGrpSpPr/>
          <p:nvPr/>
        </p:nvGrpSpPr>
        <p:grpSpPr>
          <a:xfrm>
            <a:off x="8198084" y="2819267"/>
            <a:ext cx="1794968" cy="1434713"/>
            <a:chOff x="2282750" y="2830474"/>
            <a:chExt cx="1794968" cy="1434713"/>
          </a:xfrm>
        </p:grpSpPr>
        <p:cxnSp>
          <p:nvCxnSpPr>
            <p:cNvPr id="446" name="Elbow Connector 445">
              <a:extLst>
                <a:ext uri="{FF2B5EF4-FFF2-40B4-BE49-F238E27FC236}">
                  <a16:creationId xmlns:a16="http://schemas.microsoft.com/office/drawing/2014/main" id="{D574322C-DC24-0245-A6ED-16449A66DE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59305" y="2953919"/>
              <a:ext cx="998439" cy="7515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Elbow Connector 549">
              <a:extLst>
                <a:ext uri="{FF2B5EF4-FFF2-40B4-BE49-F238E27FC236}">
                  <a16:creationId xmlns:a16="http://schemas.microsoft.com/office/drawing/2014/main" id="{EB79F1F0-8FA2-3A44-B78B-1F157906C36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2903" y="3234544"/>
              <a:ext cx="984382" cy="204354"/>
            </a:xfrm>
            <a:prstGeom prst="bentConnector3">
              <a:avLst>
                <a:gd name="adj1" fmla="val 45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Elbow Connector 551">
              <a:extLst>
                <a:ext uri="{FF2B5EF4-FFF2-40B4-BE49-F238E27FC236}">
                  <a16:creationId xmlns:a16="http://schemas.microsoft.com/office/drawing/2014/main" id="{E37C3175-D9BF-894F-925D-2259405D40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837866" y="3169680"/>
              <a:ext cx="981783" cy="336681"/>
            </a:xfrm>
            <a:prstGeom prst="bentConnector3">
              <a:avLst>
                <a:gd name="adj1" fmla="val 4899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Elbow Connector 552">
              <a:extLst>
                <a:ext uri="{FF2B5EF4-FFF2-40B4-BE49-F238E27FC236}">
                  <a16:creationId xmlns:a16="http://schemas.microsoft.com/office/drawing/2014/main" id="{B041FAD9-1E54-8D43-828E-953092983A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156172" y="2907366"/>
              <a:ext cx="984382" cy="858711"/>
            </a:xfrm>
            <a:prstGeom prst="bentConnector3">
              <a:avLst>
                <a:gd name="adj1" fmla="val 5466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FAE8CF0-757F-AA41-8150-96A4BF31C594}"/>
                </a:ext>
              </a:extLst>
            </p:cNvPr>
            <p:cNvCxnSpPr>
              <a:cxnSpLocks/>
            </p:cNvCxnSpPr>
            <p:nvPr/>
          </p:nvCxnSpPr>
          <p:spPr>
            <a:xfrm>
              <a:off x="3123957" y="3981870"/>
              <a:ext cx="0" cy="283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26F8B4D-788D-A64A-8845-A509C3DD33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57700" y="1654987"/>
          <a:ext cx="8327130" cy="11909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795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98898311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5005779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3504792205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41829274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371926020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13880390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4649437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1133905197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2113136019"/>
                    </a:ext>
                  </a:extLst>
                </a:gridCol>
                <a:gridCol w="594795">
                  <a:extLst>
                    <a:ext uri="{9D8B030D-6E8A-4147-A177-3AD203B41FA5}">
                      <a16:colId xmlns:a16="http://schemas.microsoft.com/office/drawing/2014/main" val="989360657"/>
                    </a:ext>
                  </a:extLst>
                </a:gridCol>
              </a:tblGrid>
              <a:tr h="1190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</a:tbl>
          </a:graphicData>
        </a:graphic>
      </p:graphicFrame>
      <p:sp>
        <p:nvSpPr>
          <p:cNvPr id="62" name="Oval 61">
            <a:extLst>
              <a:ext uri="{FF2B5EF4-FFF2-40B4-BE49-F238E27FC236}">
                <a16:creationId xmlns:a16="http://schemas.microsoft.com/office/drawing/2014/main" id="{DA7F2B5D-5B12-C641-A03C-B322C07D7FAC}"/>
              </a:ext>
            </a:extLst>
          </p:cNvPr>
          <p:cNvSpPr/>
          <p:nvPr/>
        </p:nvSpPr>
        <p:spPr>
          <a:xfrm>
            <a:off x="3849769" y="4026594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B14BFA4-C96F-6C41-89AF-C00F6AC9E68B}"/>
              </a:ext>
            </a:extLst>
          </p:cNvPr>
          <p:cNvSpPr/>
          <p:nvPr/>
        </p:nvSpPr>
        <p:spPr>
          <a:xfrm>
            <a:off x="6264119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CF50445-EFF5-6D41-8F48-DEAC4EDD4DC2}"/>
              </a:ext>
            </a:extLst>
          </p:cNvPr>
          <p:cNvSpPr/>
          <p:nvPr/>
        </p:nvSpPr>
        <p:spPr>
          <a:xfrm>
            <a:off x="7474651" y="4025380"/>
            <a:ext cx="457200" cy="4572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423610B1-3BA4-8D4B-8B5A-46B44476EB88}"/>
              </a:ext>
            </a:extLst>
          </p:cNvPr>
          <p:cNvSpPr/>
          <p:nvPr/>
        </p:nvSpPr>
        <p:spPr>
          <a:xfrm flipV="1">
            <a:off x="3070220" y="454499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9D984532-5A16-7B49-B595-32410ECDF0E4}"/>
              </a:ext>
            </a:extLst>
          </p:cNvPr>
          <p:cNvCxnSpPr>
            <a:cxnSpLocks/>
            <a:stCxn id="559" idx="2"/>
            <a:endCxn id="418" idx="3"/>
          </p:cNvCxnSpPr>
          <p:nvPr/>
        </p:nvCxnSpPr>
        <p:spPr>
          <a:xfrm flipV="1">
            <a:off x="3135491" y="436513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F5EBE21-505F-144B-9B7E-D259FC7479E3}"/>
              </a:ext>
            </a:extLst>
          </p:cNvPr>
          <p:cNvSpPr/>
          <p:nvPr/>
        </p:nvSpPr>
        <p:spPr>
          <a:xfrm flipV="1">
            <a:off x="5428643" y="4535143"/>
            <a:ext cx="130541" cy="131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6" name="Straight Arrow Connector 565">
            <a:extLst>
              <a:ext uri="{FF2B5EF4-FFF2-40B4-BE49-F238E27FC236}">
                <a16:creationId xmlns:a16="http://schemas.microsoft.com/office/drawing/2014/main" id="{6B70CD72-FB52-B144-9F5B-22328A457088}"/>
              </a:ext>
            </a:extLst>
          </p:cNvPr>
          <p:cNvCxnSpPr>
            <a:cxnSpLocks/>
            <a:stCxn id="565" idx="2"/>
          </p:cNvCxnSpPr>
          <p:nvPr/>
        </p:nvCxnSpPr>
        <p:spPr>
          <a:xfrm flipV="1">
            <a:off x="5493914" y="4355284"/>
            <a:ext cx="0" cy="179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277D749-BC30-FE42-ACF3-422FDC20ECA0}"/>
              </a:ext>
            </a:extLst>
          </p:cNvPr>
          <p:cNvCxnSpPr>
            <a:stCxn id="62" idx="6"/>
            <a:endCxn id="62" idx="2"/>
          </p:cNvCxnSpPr>
          <p:nvPr/>
        </p:nvCxnSpPr>
        <p:spPr>
          <a:xfrm flipH="1">
            <a:off x="3849769" y="4255194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Arrow Connector 570">
            <a:extLst>
              <a:ext uri="{FF2B5EF4-FFF2-40B4-BE49-F238E27FC236}">
                <a16:creationId xmlns:a16="http://schemas.microsoft.com/office/drawing/2014/main" id="{235B1E64-3348-2849-8AE4-55732E6B521F}"/>
              </a:ext>
            </a:extLst>
          </p:cNvPr>
          <p:cNvCxnSpPr>
            <a:cxnSpLocks/>
            <a:stCxn id="62" idx="6"/>
            <a:endCxn id="62" idx="4"/>
          </p:cNvCxnSpPr>
          <p:nvPr/>
        </p:nvCxnSpPr>
        <p:spPr>
          <a:xfrm flipH="1">
            <a:off x="4078369" y="4255194"/>
            <a:ext cx="228600" cy="2286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>
            <a:extLst>
              <a:ext uri="{FF2B5EF4-FFF2-40B4-BE49-F238E27FC236}">
                <a16:creationId xmlns:a16="http://schemas.microsoft.com/office/drawing/2014/main" id="{7B0DDA74-65AC-E94C-A13D-3B036326839F}"/>
              </a:ext>
            </a:extLst>
          </p:cNvPr>
          <p:cNvSpPr txBox="1"/>
          <p:nvPr/>
        </p:nvSpPr>
        <p:spPr>
          <a:xfrm>
            <a:off x="1993854" y="255549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</a:t>
            </a:r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0D11DF9-4031-C146-B4FC-05170B46CA97}"/>
              </a:ext>
            </a:extLst>
          </p:cNvPr>
          <p:cNvSpPr txBox="1"/>
          <p:nvPr/>
        </p:nvSpPr>
        <p:spPr>
          <a:xfrm>
            <a:off x="6921633" y="386410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8F9FAF0-61D3-EF46-9B3E-9D74C2F30A72}"/>
              </a:ext>
            </a:extLst>
          </p:cNvPr>
          <p:cNvCxnSpPr>
            <a:cxnSpLocks/>
            <a:endCxn id="238" idx="6"/>
          </p:cNvCxnSpPr>
          <p:nvPr/>
        </p:nvCxnSpPr>
        <p:spPr>
          <a:xfrm flipH="1" flipV="1">
            <a:off x="7931851" y="4253980"/>
            <a:ext cx="1107440" cy="60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8E8760D-2F09-D541-B6C4-89635F275327}"/>
              </a:ext>
            </a:extLst>
          </p:cNvPr>
          <p:cNvSpPr txBox="1"/>
          <p:nvPr/>
        </p:nvSpPr>
        <p:spPr>
          <a:xfrm>
            <a:off x="7271002" y="5149188"/>
            <a:ext cx="542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2BC4295-9A2B-CB4B-ACC3-06B6E1B22931}"/>
              </a:ext>
            </a:extLst>
          </p:cNvPr>
          <p:cNvSpPr/>
          <p:nvPr/>
        </p:nvSpPr>
        <p:spPr>
          <a:xfrm>
            <a:off x="3003155" y="3768944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DD0FA97-F1AB-CC4D-832C-EB9C4A92DEAD}"/>
              </a:ext>
            </a:extLst>
          </p:cNvPr>
          <p:cNvSpPr/>
          <p:nvPr/>
        </p:nvSpPr>
        <p:spPr>
          <a:xfrm>
            <a:off x="5369813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F7264E05-3A83-CC48-B77F-7EF2594F3996}"/>
              </a:ext>
            </a:extLst>
          </p:cNvPr>
          <p:cNvSpPr/>
          <p:nvPr/>
        </p:nvSpPr>
        <p:spPr>
          <a:xfrm>
            <a:off x="8929930" y="3775532"/>
            <a:ext cx="261675" cy="22401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2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AB58-D188-A941-B303-AF63F51D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Controller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CBB6A-919C-B044-9B46-F67B14F23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Alex </a:t>
            </a:r>
            <a:r>
              <a:rPr lang="en-US" dirty="0" err="1"/>
              <a:t>Carsello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7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A1B81-8881-C941-A27B-806D0DF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Read and Write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4DA25-E722-494C-8A2F-BC228E1E3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configuration write and read</a:t>
            </a:r>
          </a:p>
        </p:txBody>
      </p:sp>
    </p:spTree>
    <p:extLst>
      <p:ext uri="{BB962C8B-B14F-4D97-AF65-F5344CB8AC3E}">
        <p14:creationId xmlns:p14="http://schemas.microsoft.com/office/powerpoint/2010/main" val="326778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793E-5C52-954F-838C-B0D3912A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Debug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A3E87-AEB9-A448-BD20-7191ED2B4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read and write all state in the CGRA through JTAG</a:t>
            </a:r>
          </a:p>
        </p:txBody>
      </p:sp>
    </p:spTree>
    <p:extLst>
      <p:ext uri="{BB962C8B-B14F-4D97-AF65-F5344CB8AC3E}">
        <p14:creationId xmlns:p14="http://schemas.microsoft.com/office/powerpoint/2010/main" val="3585396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Signal Tree</a:t>
            </a:r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E4C7876F-E447-EA43-ACD9-5D05E99C6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8713" cy="4351338"/>
          </a:xfrm>
        </p:spPr>
        <p:txBody>
          <a:bodyPr/>
          <a:lstStyle/>
          <a:p>
            <a:r>
              <a:rPr lang="en-US" dirty="0"/>
              <a:t>Hierarchically connect groups of four tiles with OR gates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AAD7706-B865-9A4E-BABE-CDBD56994F4B}"/>
              </a:ext>
            </a:extLst>
          </p:cNvPr>
          <p:cNvGrpSpPr/>
          <p:nvPr/>
        </p:nvGrpSpPr>
        <p:grpSpPr>
          <a:xfrm>
            <a:off x="5840691" y="100427"/>
            <a:ext cx="5007576" cy="6403046"/>
            <a:chOff x="3624265" y="149087"/>
            <a:chExt cx="5007576" cy="64030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059FB-F6A8-C74D-AB50-F5A278046C8B}"/>
                </a:ext>
              </a:extLst>
            </p:cNvPr>
            <p:cNvSpPr/>
            <p:nvPr/>
          </p:nvSpPr>
          <p:spPr>
            <a:xfrm>
              <a:off x="5040473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331CF6-80CF-4340-84CC-681FB535F698}"/>
                </a:ext>
              </a:extLst>
            </p:cNvPr>
            <p:cNvSpPr/>
            <p:nvPr/>
          </p:nvSpPr>
          <p:spPr>
            <a:xfrm>
              <a:off x="5040473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  <a:endParaRPr lang="en-US" b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FC582C-6636-8D40-9FF3-9A5872259256}"/>
                </a:ext>
              </a:extLst>
            </p:cNvPr>
            <p:cNvSpPr/>
            <p:nvPr/>
          </p:nvSpPr>
          <p:spPr>
            <a:xfrm>
              <a:off x="5040473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F2BFB3-16C7-5540-A3CA-1E6566932A53}"/>
                </a:ext>
              </a:extLst>
            </p:cNvPr>
            <p:cNvSpPr/>
            <p:nvPr/>
          </p:nvSpPr>
          <p:spPr>
            <a:xfrm>
              <a:off x="5040473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E3C6-CE01-2645-8769-3A2CE3EC02F0}"/>
                </a:ext>
              </a:extLst>
            </p:cNvPr>
            <p:cNvSpPr/>
            <p:nvPr/>
          </p:nvSpPr>
          <p:spPr>
            <a:xfrm>
              <a:off x="3624265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C6642D-AB58-3944-9EFC-CFFD5FA3ABEB}"/>
                </a:ext>
              </a:extLst>
            </p:cNvPr>
            <p:cNvSpPr/>
            <p:nvPr/>
          </p:nvSpPr>
          <p:spPr>
            <a:xfrm>
              <a:off x="3624265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sz="24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1AF5D4-C8F6-F44A-9EAE-4129C8FC969A}"/>
                </a:ext>
              </a:extLst>
            </p:cNvPr>
            <p:cNvSpPr/>
            <p:nvPr/>
          </p:nvSpPr>
          <p:spPr>
            <a:xfrm>
              <a:off x="3624265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7B46F2-1A59-A546-8969-0B4ECC418E7C}"/>
                </a:ext>
              </a:extLst>
            </p:cNvPr>
            <p:cNvSpPr/>
            <p:nvPr/>
          </p:nvSpPr>
          <p:spPr>
            <a:xfrm>
              <a:off x="3624265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A4607E7-7369-FD4B-84BF-036D30911FA8}"/>
                </a:ext>
              </a:extLst>
            </p:cNvPr>
            <p:cNvSpPr/>
            <p:nvPr/>
          </p:nvSpPr>
          <p:spPr>
            <a:xfrm>
              <a:off x="6456681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561D91-DD3F-624B-989C-870A0FB9FE36}"/>
                </a:ext>
              </a:extLst>
            </p:cNvPr>
            <p:cNvSpPr/>
            <p:nvPr/>
          </p:nvSpPr>
          <p:spPr>
            <a:xfrm>
              <a:off x="6456681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  <a:endParaRPr lang="en-US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AF9F7F-D2A7-EB49-BE60-B71AFFD953F3}"/>
                </a:ext>
              </a:extLst>
            </p:cNvPr>
            <p:cNvSpPr/>
            <p:nvPr/>
          </p:nvSpPr>
          <p:spPr>
            <a:xfrm>
              <a:off x="6456681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693C51-1594-654E-82B0-1B2BE51F09B2}"/>
                </a:ext>
              </a:extLst>
            </p:cNvPr>
            <p:cNvSpPr/>
            <p:nvPr/>
          </p:nvSpPr>
          <p:spPr>
            <a:xfrm>
              <a:off x="6456681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92C44B7-1C82-DF4B-8CDF-52AC7BA57A48}"/>
                </a:ext>
              </a:extLst>
            </p:cNvPr>
            <p:cNvSpPr/>
            <p:nvPr/>
          </p:nvSpPr>
          <p:spPr>
            <a:xfrm>
              <a:off x="7872889" y="2947731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B0D946-2C33-1E4A-A1CC-FEC2514FDD5F}"/>
                </a:ext>
              </a:extLst>
            </p:cNvPr>
            <p:cNvSpPr/>
            <p:nvPr/>
          </p:nvSpPr>
          <p:spPr>
            <a:xfrm>
              <a:off x="7872889" y="1529683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3FD330-52BC-C848-88CD-82216AAEEB74}"/>
                </a:ext>
              </a:extLst>
            </p:cNvPr>
            <p:cNvSpPr/>
            <p:nvPr/>
          </p:nvSpPr>
          <p:spPr>
            <a:xfrm>
              <a:off x="7872889" y="4365779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5DF7EF3-509A-0241-8323-2BC82AF65524}"/>
                </a:ext>
              </a:extLst>
            </p:cNvPr>
            <p:cNvSpPr/>
            <p:nvPr/>
          </p:nvSpPr>
          <p:spPr>
            <a:xfrm>
              <a:off x="7872889" y="5783827"/>
              <a:ext cx="758952" cy="75836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MEM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9174B9B-505D-254D-84DE-1C7BE243338F}"/>
                </a:ext>
              </a:extLst>
            </p:cNvPr>
            <p:cNvGrpSpPr/>
            <p:nvPr/>
          </p:nvGrpSpPr>
          <p:grpSpPr>
            <a:xfrm>
              <a:off x="4003740" y="1308656"/>
              <a:ext cx="1416209" cy="2397443"/>
              <a:chOff x="4003740" y="1308656"/>
              <a:chExt cx="1416209" cy="2397443"/>
            </a:xfrm>
          </p:grpSpPr>
          <p:cxnSp>
            <p:nvCxnSpPr>
              <p:cNvPr id="28" name="Elbow Connector 27">
                <a:extLst>
                  <a:ext uri="{FF2B5EF4-FFF2-40B4-BE49-F238E27FC236}">
                    <a16:creationId xmlns:a16="http://schemas.microsoft.com/office/drawing/2014/main" id="{83C66F6D-67AB-0544-8187-D99FA17CFD0D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33DD7F95-BC5F-E548-9F2E-AA9BB6A4590A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08225A3D-AFD8-BB45-AFC9-B2352C414BDD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Elbow Connector 33">
                <a:extLst>
                  <a:ext uri="{FF2B5EF4-FFF2-40B4-BE49-F238E27FC236}">
                    <a16:creationId xmlns:a16="http://schemas.microsoft.com/office/drawing/2014/main" id="{CB25B430-1D63-5A4F-B2B1-CB690213125E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9E523C7-1982-A94E-977D-EA1858316419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6" name="Stored Data 71">
                  <a:extLst>
                    <a:ext uri="{FF2B5EF4-FFF2-40B4-BE49-F238E27FC236}">
                      <a16:creationId xmlns:a16="http://schemas.microsoft.com/office/drawing/2014/main" id="{99E2867C-B65B-8C4A-921D-906BFBE0F68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7" name="Stored Data 71">
                  <a:extLst>
                    <a:ext uri="{FF2B5EF4-FFF2-40B4-BE49-F238E27FC236}">
                      <a16:creationId xmlns:a16="http://schemas.microsoft.com/office/drawing/2014/main" id="{BF2F8EC8-F6EB-F748-8975-19095EE231FA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77F1AE-F1FA-734D-A427-7ABDE21B66E7}"/>
                </a:ext>
              </a:extLst>
            </p:cNvPr>
            <p:cNvGrpSpPr/>
            <p:nvPr/>
          </p:nvGrpSpPr>
          <p:grpSpPr>
            <a:xfrm>
              <a:off x="6807214" y="1306963"/>
              <a:ext cx="1416209" cy="2397443"/>
              <a:chOff x="4003740" y="1308656"/>
              <a:chExt cx="1416209" cy="2397443"/>
            </a:xfrm>
          </p:grpSpPr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90F639F4-7A90-E144-BA72-5E6BA09290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1248DABB-D5FA-1142-9183-FDAA55FFA42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0A65B67E-9F4E-A646-B664-102E7EAEDF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4C9C7A5D-3B77-BB4F-8AF1-58215B8098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393C656-E367-AF45-A533-A58B7CD9D104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47" name="Stored Data 71">
                  <a:extLst>
                    <a:ext uri="{FF2B5EF4-FFF2-40B4-BE49-F238E27FC236}">
                      <a16:creationId xmlns:a16="http://schemas.microsoft.com/office/drawing/2014/main" id="{D75D1CF2-2449-FF48-86D7-7A842B012552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8" name="Stored Data 71">
                  <a:extLst>
                    <a:ext uri="{FF2B5EF4-FFF2-40B4-BE49-F238E27FC236}">
                      <a16:creationId xmlns:a16="http://schemas.microsoft.com/office/drawing/2014/main" id="{C7153485-3514-1442-B4F0-1708E12123E8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1CD3361-DA0E-D640-820B-19AE8B28CF3F}"/>
                </a:ext>
              </a:extLst>
            </p:cNvPr>
            <p:cNvGrpSpPr/>
            <p:nvPr/>
          </p:nvGrpSpPr>
          <p:grpSpPr>
            <a:xfrm>
              <a:off x="4003742" y="4154690"/>
              <a:ext cx="1416209" cy="2397443"/>
              <a:chOff x="4003740" y="1308656"/>
              <a:chExt cx="1416209" cy="2397443"/>
            </a:xfrm>
          </p:grpSpPr>
          <p:cxnSp>
            <p:nvCxnSpPr>
              <p:cNvPr id="50" name="Elbow Connector 49">
                <a:extLst>
                  <a:ext uri="{FF2B5EF4-FFF2-40B4-BE49-F238E27FC236}">
                    <a16:creationId xmlns:a16="http://schemas.microsoft.com/office/drawing/2014/main" id="{010DFB5C-9CA8-B944-B90D-223D81F72A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lbow Connector 50">
                <a:extLst>
                  <a:ext uri="{FF2B5EF4-FFF2-40B4-BE49-F238E27FC236}">
                    <a16:creationId xmlns:a16="http://schemas.microsoft.com/office/drawing/2014/main" id="{2B761F59-8899-A74C-A7C9-1DD4A24E35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B40297DD-D3BF-5145-9352-FAAC20F693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lbow Connector 52">
                <a:extLst>
                  <a:ext uri="{FF2B5EF4-FFF2-40B4-BE49-F238E27FC236}">
                    <a16:creationId xmlns:a16="http://schemas.microsoft.com/office/drawing/2014/main" id="{A60AEF9B-7587-3E4F-8E77-9FB7CEAAC5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648F26B-61F7-924C-A73D-A89D191ED815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55" name="Stored Data 71">
                  <a:extLst>
                    <a:ext uri="{FF2B5EF4-FFF2-40B4-BE49-F238E27FC236}">
                      <a16:creationId xmlns:a16="http://schemas.microsoft.com/office/drawing/2014/main" id="{710228CA-F048-CE4C-B930-007A96690690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6" name="Stored Data 71">
                  <a:extLst>
                    <a:ext uri="{FF2B5EF4-FFF2-40B4-BE49-F238E27FC236}">
                      <a16:creationId xmlns:a16="http://schemas.microsoft.com/office/drawing/2014/main" id="{93D18DD0-345B-4747-A485-DCC52CE61B3C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BBD4ED3-CA83-274E-988B-5AE8BC130CF5}"/>
                </a:ext>
              </a:extLst>
            </p:cNvPr>
            <p:cNvGrpSpPr/>
            <p:nvPr/>
          </p:nvGrpSpPr>
          <p:grpSpPr>
            <a:xfrm>
              <a:off x="6809603" y="4144751"/>
              <a:ext cx="1416209" cy="2397443"/>
              <a:chOff x="4003740" y="1308656"/>
              <a:chExt cx="1416209" cy="2397443"/>
            </a:xfrm>
          </p:grpSpPr>
          <p:cxnSp>
            <p:nvCxnSpPr>
              <p:cNvPr id="58" name="Elbow Connector 57">
                <a:extLst>
                  <a:ext uri="{FF2B5EF4-FFF2-40B4-BE49-F238E27FC236}">
                    <a16:creationId xmlns:a16="http://schemas.microsoft.com/office/drawing/2014/main" id="{99F8BC3B-ADA6-CA4E-A963-61963E0D364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53220" y="1660246"/>
                <a:ext cx="678325" cy="577284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E10BBE94-9A38-D843-97C0-036F25CED8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792145" y="1660247"/>
                <a:ext cx="678325" cy="577282"/>
              </a:xfrm>
              <a:prstGeom prst="bentConnector3">
                <a:avLst>
                  <a:gd name="adj1" fmla="val -33701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53D74D83-B85E-934F-AAE8-771BE466E0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266243" y="2327484"/>
                <a:ext cx="2116111" cy="641117"/>
              </a:xfrm>
              <a:prstGeom prst="bentConnector3">
                <a:avLst>
                  <a:gd name="adj1" fmla="val -10803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BD724A66-B05F-1749-91D2-B56FBDB931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4051204" y="2337354"/>
                <a:ext cx="2096373" cy="641117"/>
              </a:xfrm>
              <a:prstGeom prst="bentConnector3">
                <a:avLst>
                  <a:gd name="adj1" fmla="val -10905"/>
                </a:avLst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97D4A5D-98CF-F344-8FE9-D32AA06A3C6D}"/>
                  </a:ext>
                </a:extLst>
              </p:cNvPr>
              <p:cNvGrpSpPr/>
              <p:nvPr/>
            </p:nvGrpSpPr>
            <p:grpSpPr>
              <a:xfrm rot="16200000">
                <a:off x="4520831" y="1300110"/>
                <a:ext cx="382031" cy="399124"/>
                <a:chOff x="3990333" y="3048834"/>
                <a:chExt cx="1016928" cy="723601"/>
              </a:xfrm>
              <a:solidFill>
                <a:schemeClr val="bg1"/>
              </a:solidFill>
            </p:grpSpPr>
            <p:sp>
              <p:nvSpPr>
                <p:cNvPr id="63" name="Stored Data 71">
                  <a:extLst>
                    <a:ext uri="{FF2B5EF4-FFF2-40B4-BE49-F238E27FC236}">
                      <a16:creationId xmlns:a16="http://schemas.microsoft.com/office/drawing/2014/main" id="{3BFF7FF9-68BF-614C-A683-7A9A19FCE579}"/>
                    </a:ext>
                  </a:extLst>
                </p:cNvPr>
                <p:cNvSpPr/>
                <p:nvPr/>
              </p:nvSpPr>
              <p:spPr>
                <a:xfrm rot="10800000">
                  <a:off x="3997592" y="3048854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4" name="Stored Data 71">
                  <a:extLst>
                    <a:ext uri="{FF2B5EF4-FFF2-40B4-BE49-F238E27FC236}">
                      <a16:creationId xmlns:a16="http://schemas.microsoft.com/office/drawing/2014/main" id="{B0FDBCBE-DDAA-214B-89C2-19F7CF53BBE5}"/>
                    </a:ext>
                  </a:extLst>
                </p:cNvPr>
                <p:cNvSpPr/>
                <p:nvPr/>
              </p:nvSpPr>
              <p:spPr>
                <a:xfrm rot="10800000">
                  <a:off x="3990333" y="3048834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grp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411EFE9C-1EDA-814A-BDD0-505902BABD28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rot="5400000" flipH="1" flipV="1">
              <a:off x="5102350" y="425270"/>
              <a:ext cx="491172" cy="1275600"/>
            </a:xfrm>
            <a:prstGeom prst="bentConnector4">
              <a:avLst>
                <a:gd name="adj1" fmla="val 26306"/>
                <a:gd name="adj2" fmla="val 5750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E27D45E1-866F-814D-897B-5689FE5A6236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rot="5400000" flipH="1">
              <a:off x="6635756" y="429110"/>
              <a:ext cx="489477" cy="1266230"/>
            </a:xfrm>
            <a:prstGeom prst="bentConnector4">
              <a:avLst>
                <a:gd name="adj1" fmla="val 36550"/>
                <a:gd name="adj2" fmla="val 5742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8E1736D4-B0F6-9B47-AC46-B0C0F38C6B2A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 rot="5400000" flipH="1" flipV="1">
              <a:off x="3701381" y="1806503"/>
              <a:ext cx="3356944" cy="1339430"/>
            </a:xfrm>
            <a:prstGeom prst="bentConnector3">
              <a:avLst>
                <a:gd name="adj1" fmla="val 2914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8E94138C-B801-ED4A-AC81-318647AED002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 rot="5400000" flipH="1">
              <a:off x="5186139" y="1814891"/>
              <a:ext cx="3327266" cy="1332454"/>
            </a:xfrm>
            <a:prstGeom prst="bentConnector3">
              <a:avLst>
                <a:gd name="adj1" fmla="val 2641"/>
              </a:avLst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EE4D2AC-DED6-A34F-8566-34F88DE2A6FB}"/>
                </a:ext>
              </a:extLst>
            </p:cNvPr>
            <p:cNvGrpSpPr/>
            <p:nvPr/>
          </p:nvGrpSpPr>
          <p:grpSpPr>
            <a:xfrm rot="16200000">
              <a:off x="5925543" y="507868"/>
              <a:ext cx="382031" cy="399124"/>
              <a:chOff x="3990333" y="3048834"/>
              <a:chExt cx="1016928" cy="723601"/>
            </a:xfrm>
            <a:solidFill>
              <a:schemeClr val="bg1"/>
            </a:solidFill>
          </p:grpSpPr>
          <p:sp>
            <p:nvSpPr>
              <p:cNvPr id="71" name="Stored Data 71">
                <a:extLst>
                  <a:ext uri="{FF2B5EF4-FFF2-40B4-BE49-F238E27FC236}">
                    <a16:creationId xmlns:a16="http://schemas.microsoft.com/office/drawing/2014/main" id="{BBEC1F59-223F-EE45-9B30-340368C63B66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Stored Data 71">
                <a:extLst>
                  <a:ext uri="{FF2B5EF4-FFF2-40B4-BE49-F238E27FC236}">
                    <a16:creationId xmlns:a16="http://schemas.microsoft.com/office/drawing/2014/main" id="{96B332FF-1C22-C24C-9760-37298136B448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grp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9F776CC-6AF5-D244-ADA5-2F8B4395F042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V="1">
              <a:off x="6114848" y="149087"/>
              <a:ext cx="0" cy="367327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0921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393-BD50-A54A-9F4D-414EC38D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Gating Logic</a:t>
            </a:r>
          </a:p>
        </p:txBody>
      </p:sp>
    </p:spTree>
    <p:extLst>
      <p:ext uri="{BB962C8B-B14F-4D97-AF65-F5344CB8AC3E}">
        <p14:creationId xmlns:p14="http://schemas.microsoft.com/office/powerpoint/2010/main" val="5753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A796BF-39A1-A845-B34C-366BFAB52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59720"/>
              </p:ext>
            </p:extLst>
          </p:nvPr>
        </p:nvGraphicFramePr>
        <p:xfrm>
          <a:off x="393404" y="3630282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0D818-DA1B-8A4C-A047-92706B1B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92589"/>
              </p:ext>
            </p:extLst>
          </p:nvPr>
        </p:nvGraphicFramePr>
        <p:xfrm>
          <a:off x="4159170" y="419358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/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2EFEF4-A546-C041-B638-A4B1566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2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4082" r="-204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/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3 convolution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1B8462-FBBE-2E43-8665-AD43B1D44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442" y="3534316"/>
                <a:ext cx="1848711" cy="369332"/>
              </a:xfrm>
              <a:prstGeom prst="rect">
                <a:avLst/>
              </a:prstGeom>
              <a:blipFill>
                <a:blip r:embed="rId4"/>
                <a:stretch>
                  <a:fillRect l="-2041" t="-3333" r="-13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9974" y="3340860"/>
                <a:ext cx="2053605" cy="646331"/>
              </a:xfrm>
              <a:prstGeom prst="rect">
                <a:avLst/>
              </a:prstGeom>
              <a:blipFill>
                <a:blip r:embed="rId5"/>
                <a:stretch>
                  <a:fillRect l="-1840" t="-1923" r="-4294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BB3C92D-AA35-D848-AB9C-36C4117C76AA}"/>
              </a:ext>
            </a:extLst>
          </p:cNvPr>
          <p:cNvSpPr txBox="1"/>
          <p:nvPr/>
        </p:nvSpPr>
        <p:spPr>
          <a:xfrm>
            <a:off x="1182636" y="3164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7A9BFE-00DE-A240-95B4-DD5D96D855E8}"/>
              </a:ext>
            </a:extLst>
          </p:cNvPr>
          <p:cNvCxnSpPr>
            <a:cxnSpLocks/>
          </p:cNvCxnSpPr>
          <p:nvPr/>
        </p:nvCxnSpPr>
        <p:spPr>
          <a:xfrm>
            <a:off x="1867439" y="3326500"/>
            <a:ext cx="192854" cy="120815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95733"/>
              </p:ext>
            </p:extLst>
          </p:nvPr>
        </p:nvGraphicFramePr>
        <p:xfrm>
          <a:off x="6032200" y="3467093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98138"/>
              </p:ext>
            </p:extLst>
          </p:nvPr>
        </p:nvGraphicFramePr>
        <p:xfrm>
          <a:off x="6165367" y="35927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28858"/>
              </p:ext>
            </p:extLst>
          </p:nvPr>
        </p:nvGraphicFramePr>
        <p:xfrm>
          <a:off x="6317767" y="3745195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8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734787"/>
              </p:ext>
            </p:extLst>
          </p:nvPr>
        </p:nvGraphicFramePr>
        <p:xfrm>
          <a:off x="10016413" y="40056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575" y="4389173"/>
                <a:ext cx="623889" cy="523220"/>
              </a:xfrm>
              <a:prstGeom prst="rect">
                <a:avLst/>
              </a:prstGeom>
              <a:blipFill>
                <a:blip r:embed="rId3"/>
                <a:stretch>
                  <a:fillRect l="-2000" r="-2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85386"/>
              </p:ext>
            </p:extLst>
          </p:nvPr>
        </p:nvGraphicFramePr>
        <p:xfrm>
          <a:off x="10168813" y="41580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96285"/>
              </p:ext>
            </p:extLst>
          </p:nvPr>
        </p:nvGraphicFramePr>
        <p:xfrm>
          <a:off x="10321213" y="4310493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D59B5B-823A-0B42-97AF-1CE5BCB09994}"/>
              </a:ext>
            </a:extLst>
          </p:cNvPr>
          <p:cNvCxnSpPr/>
          <p:nvPr/>
        </p:nvCxnSpPr>
        <p:spPr>
          <a:xfrm>
            <a:off x="5845215" y="3164984"/>
            <a:ext cx="0" cy="325703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11389484" y="4624105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11410863" y="5135235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9856"/>
              </p:ext>
            </p:extLst>
          </p:nvPr>
        </p:nvGraphicFramePr>
        <p:xfrm>
          <a:off x="10016413" y="53992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48202"/>
              </p:ext>
            </p:extLst>
          </p:nvPr>
        </p:nvGraphicFramePr>
        <p:xfrm>
          <a:off x="10168813" y="55516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283578"/>
              </p:ext>
            </p:extLst>
          </p:nvPr>
        </p:nvGraphicFramePr>
        <p:xfrm>
          <a:off x="10321213" y="5704098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BE64D05-EE23-8D43-BAB1-706EB0A64670}"/>
              </a:ext>
            </a:extLst>
          </p:cNvPr>
          <p:cNvSpPr txBox="1"/>
          <p:nvPr/>
        </p:nvSpPr>
        <p:spPr>
          <a:xfrm>
            <a:off x="2176135" y="6161298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 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27980C-C940-BD42-A617-3D1BCFCB3AA3}"/>
              </a:ext>
            </a:extLst>
          </p:cNvPr>
          <p:cNvSpPr txBox="1"/>
          <p:nvPr/>
        </p:nvSpPr>
        <p:spPr>
          <a:xfrm>
            <a:off x="7838929" y="6161298"/>
            <a:ext cx="1672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 Buffer</a:t>
            </a:r>
          </a:p>
        </p:txBody>
      </p:sp>
    </p:spTree>
    <p:extLst>
      <p:ext uri="{BB962C8B-B14F-4D97-AF65-F5344CB8AC3E}">
        <p14:creationId xmlns:p14="http://schemas.microsoft.com/office/powerpoint/2010/main" val="317020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CE54-30F2-CF45-899B-45F8BD4A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Domains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7EE54-6791-A747-9E7C-4CB66D012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Ankita Nayak</a:t>
            </a:r>
          </a:p>
        </p:txBody>
      </p:sp>
    </p:spTree>
    <p:extLst>
      <p:ext uri="{BB962C8B-B14F-4D97-AF65-F5344CB8AC3E}">
        <p14:creationId xmlns:p14="http://schemas.microsoft.com/office/powerpoint/2010/main" val="2167208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561-FEA1-BD4E-9AB8-7AE366DD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F1E4-4C25-8B46-910C-B8595C00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Garnet architectural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1408544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B6C05FF-7790-A641-93D2-1CA9ED075CB6}"/>
              </a:ext>
            </a:extLst>
          </p:cNvPr>
          <p:cNvSpPr/>
          <p:nvPr/>
        </p:nvSpPr>
        <p:spPr>
          <a:xfrm>
            <a:off x="2082798" y="293915"/>
            <a:ext cx="4997956" cy="6262471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5D5FD83E-348F-E34B-A585-D960E5CEE35A}"/>
              </a:ext>
            </a:extLst>
          </p:cNvPr>
          <p:cNvSpPr/>
          <p:nvPr/>
        </p:nvSpPr>
        <p:spPr>
          <a:xfrm>
            <a:off x="2314217" y="2792816"/>
            <a:ext cx="8767071" cy="3763571"/>
          </a:xfrm>
          <a:prstGeom prst="roundRect">
            <a:avLst>
              <a:gd name="adj" fmla="val 686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5EF9D43-9EF2-DE44-9398-3C5F359230D0}"/>
              </a:ext>
            </a:extLst>
          </p:cNvPr>
          <p:cNvGrpSpPr/>
          <p:nvPr/>
        </p:nvGrpSpPr>
        <p:grpSpPr>
          <a:xfrm>
            <a:off x="8606801" y="4675022"/>
            <a:ext cx="2268188" cy="1662546"/>
            <a:chOff x="9512134" y="4857007"/>
            <a:chExt cx="2268188" cy="166254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6358E77-BA73-D943-BE73-00F511F1551D}"/>
                </a:ext>
              </a:extLst>
            </p:cNvPr>
            <p:cNvSpPr/>
            <p:nvPr/>
          </p:nvSpPr>
          <p:spPr>
            <a:xfrm>
              <a:off x="9512135" y="5379522"/>
              <a:ext cx="2268187" cy="114003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CGRA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37C01E-7388-A24E-A726-424BBC7C300A}"/>
                </a:ext>
              </a:extLst>
            </p:cNvPr>
            <p:cNvSpPr/>
            <p:nvPr/>
          </p:nvSpPr>
          <p:spPr>
            <a:xfrm>
              <a:off x="9512134" y="4857007"/>
              <a:ext cx="2268187" cy="42751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Global 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98464-5A94-F64D-AD0D-D7ECE07AEFB0}"/>
              </a:ext>
            </a:extLst>
          </p:cNvPr>
          <p:cNvSpPr/>
          <p:nvPr/>
        </p:nvSpPr>
        <p:spPr>
          <a:xfrm>
            <a:off x="5422435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F1B696-CC1D-AF41-9AF4-ABCF03BC9604}"/>
              </a:ext>
            </a:extLst>
          </p:cNvPr>
          <p:cNvSpPr/>
          <p:nvPr/>
        </p:nvSpPr>
        <p:spPr>
          <a:xfrm>
            <a:off x="6806681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DMA Engine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81BA6-5D6A-1846-A67E-0523BCA6720A}"/>
              </a:ext>
            </a:extLst>
          </p:cNvPr>
          <p:cNvSpPr/>
          <p:nvPr/>
        </p:nvSpPr>
        <p:spPr>
          <a:xfrm>
            <a:off x="9449028" y="2936329"/>
            <a:ext cx="1114808" cy="4462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TLX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6F0BBB-C3BA-AB40-899F-75ECEA6FF2C9}"/>
              </a:ext>
            </a:extLst>
          </p:cNvPr>
          <p:cNvSpPr/>
          <p:nvPr/>
        </p:nvSpPr>
        <p:spPr>
          <a:xfrm>
            <a:off x="2289096" y="3563944"/>
            <a:ext cx="8585893" cy="9400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CoreLink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8888E0-E1A8-D047-B280-E108C05C1F3F}"/>
              </a:ext>
            </a:extLst>
          </p:cNvPr>
          <p:cNvGrpSpPr/>
          <p:nvPr/>
        </p:nvGrpSpPr>
        <p:grpSpPr>
          <a:xfrm>
            <a:off x="2289096" y="477809"/>
            <a:ext cx="4601757" cy="2869809"/>
            <a:chOff x="1096340" y="2206263"/>
            <a:chExt cx="4601757" cy="286980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C6C4EC9-31E9-4743-BF07-FF6495B3A2C4}"/>
                </a:ext>
              </a:extLst>
            </p:cNvPr>
            <p:cNvSpPr/>
            <p:nvPr/>
          </p:nvSpPr>
          <p:spPr>
            <a:xfrm>
              <a:off x="1096340" y="2206263"/>
              <a:ext cx="4601757" cy="2869809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CAB946-8A31-5C48-A96A-DF8FE6ED1C2F}"/>
                </a:ext>
              </a:extLst>
            </p:cNvPr>
            <p:cNvGrpSpPr/>
            <p:nvPr/>
          </p:nvGrpSpPr>
          <p:grpSpPr>
            <a:xfrm>
              <a:off x="1285732" y="2371495"/>
              <a:ext cx="4230168" cy="2539343"/>
              <a:chOff x="-942923" y="1691396"/>
              <a:chExt cx="4230168" cy="253934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F13700-333A-2E4E-8DD9-2C8E14B345D1}"/>
                  </a:ext>
                </a:extLst>
              </p:cNvPr>
              <p:cNvSpPr/>
              <p:nvPr/>
            </p:nvSpPr>
            <p:spPr>
              <a:xfrm>
                <a:off x="672174" y="1696591"/>
                <a:ext cx="2101932" cy="12143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Control Processor</a:t>
                </a:r>
              </a:p>
              <a:p>
                <a:pPr algn="ctr"/>
                <a:r>
                  <a:rPr lang="en-US" dirty="0"/>
                  <a:t>(ARM Cortex M3)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BEBC23-B636-8849-BA00-7E5F9438F785}"/>
                  </a:ext>
                </a:extLst>
              </p:cNvPr>
              <p:cNvSpPr/>
              <p:nvPr/>
            </p:nvSpPr>
            <p:spPr>
              <a:xfrm rot="16200000">
                <a:off x="-1087760" y="2629549"/>
                <a:ext cx="2539341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Nested Vector Interrupt Controller (NVIC)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0C34EB-B2A7-254E-A01B-C45BA92AD348}"/>
                  </a:ext>
                </a:extLst>
              </p:cNvPr>
              <p:cNvSpPr/>
              <p:nvPr/>
            </p:nvSpPr>
            <p:spPr>
              <a:xfrm rot="16200000">
                <a:off x="-1881074" y="2629548"/>
                <a:ext cx="2539342" cy="6630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Wake-up Interrupt Controller (WIC)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324AC9-A59B-8241-9E18-B387289DC129}"/>
                  </a:ext>
                </a:extLst>
              </p:cNvPr>
              <p:cNvSpPr/>
              <p:nvPr/>
            </p:nvSpPr>
            <p:spPr>
              <a:xfrm>
                <a:off x="677351" y="3042538"/>
                <a:ext cx="2091579" cy="60353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Memory Protection Unit (MPU)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709FC46-7D83-0542-96AB-555B69AF163C}"/>
                  </a:ext>
                </a:extLst>
              </p:cNvPr>
              <p:cNvGrpSpPr/>
              <p:nvPr/>
            </p:nvGrpSpPr>
            <p:grpSpPr>
              <a:xfrm>
                <a:off x="664948" y="3783559"/>
                <a:ext cx="2100452" cy="447180"/>
                <a:chOff x="2834378" y="4978854"/>
                <a:chExt cx="2100452" cy="447180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5E5BE18-408B-0A49-8C3D-BE7A3E0E7393}"/>
                    </a:ext>
                  </a:extLst>
                </p:cNvPr>
                <p:cNvSpPr/>
                <p:nvPr/>
              </p:nvSpPr>
              <p:spPr>
                <a:xfrm>
                  <a:off x="2834378" y="4978854"/>
                  <a:ext cx="931546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I-Bus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D486CA8-E37F-0945-AA6E-9E540350B9D7}"/>
                    </a:ext>
                  </a:extLst>
                </p:cNvPr>
                <p:cNvSpPr/>
                <p:nvPr/>
              </p:nvSpPr>
              <p:spPr>
                <a:xfrm>
                  <a:off x="4019218" y="4978854"/>
                  <a:ext cx="915612" cy="447180"/>
                </a:xfrm>
                <a:prstGeom prst="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D-Bus</a:t>
                  </a:r>
                </a:p>
              </p:txBody>
            </p: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5D0926A-0F15-9346-9D76-D469934ADDF3}"/>
                  </a:ext>
                </a:extLst>
              </p:cNvPr>
              <p:cNvSpPr/>
              <p:nvPr/>
            </p:nvSpPr>
            <p:spPr>
              <a:xfrm rot="16200000">
                <a:off x="1834175" y="2777670"/>
                <a:ext cx="2539343" cy="36679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Debug JTAG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8FFA6D6-D991-544A-B226-C89DF590DAFD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V="1">
                <a:off x="1130721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B178D3-C5DC-FD49-9E37-60E4B8A3EF6B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flipV="1">
                <a:off x="2307594" y="3646077"/>
                <a:ext cx="0" cy="1374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5EDAFA2-1F7D-BE45-8573-CA306DF10911}"/>
                  </a:ext>
                </a:extLst>
              </p:cNvPr>
              <p:cNvCxnSpPr>
                <a:cxnSpLocks/>
                <a:stCxn id="10" idx="0"/>
                <a:endCxn id="7" idx="2"/>
              </p:cNvCxnSpPr>
              <p:nvPr/>
            </p:nvCxnSpPr>
            <p:spPr>
              <a:xfrm flipH="1" flipV="1">
                <a:off x="1723140" y="2910959"/>
                <a:ext cx="1" cy="1315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B54200-CF36-F842-9D8C-E327CE84481A}"/>
              </a:ext>
            </a:extLst>
          </p:cNvPr>
          <p:cNvGrpSpPr/>
          <p:nvPr/>
        </p:nvGrpSpPr>
        <p:grpSpPr>
          <a:xfrm>
            <a:off x="7491084" y="477809"/>
            <a:ext cx="3383905" cy="2132113"/>
            <a:chOff x="6010817" y="264888"/>
            <a:chExt cx="3383905" cy="213211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1386828-98ED-2C4A-9C35-CC22461CEA96}"/>
                </a:ext>
              </a:extLst>
            </p:cNvPr>
            <p:cNvSpPr/>
            <p:nvPr/>
          </p:nvSpPr>
          <p:spPr>
            <a:xfrm>
              <a:off x="6010817" y="264888"/>
              <a:ext cx="3383905" cy="2119913"/>
            </a:xfrm>
            <a:prstGeom prst="roundRect">
              <a:avLst>
                <a:gd name="adj" fmla="val 5392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0D02E7-699E-6844-BEE1-DAD284D4B442}"/>
                </a:ext>
              </a:extLst>
            </p:cNvPr>
            <p:cNvSpPr/>
            <p:nvPr/>
          </p:nvSpPr>
          <p:spPr>
            <a:xfrm>
              <a:off x="7968761" y="1925924"/>
              <a:ext cx="1114808" cy="44624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TLX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2D307-B5AF-DD49-AAC8-61F952ED3337}"/>
                </a:ext>
              </a:extLst>
            </p:cNvPr>
            <p:cNvSpPr/>
            <p:nvPr/>
          </p:nvSpPr>
          <p:spPr>
            <a:xfrm>
              <a:off x="7801896" y="409689"/>
              <a:ext cx="1448540" cy="52961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7AEA857-6DF4-DC49-8264-27AA26620A10}"/>
                </a:ext>
              </a:extLst>
            </p:cNvPr>
            <p:cNvSpPr/>
            <p:nvPr/>
          </p:nvSpPr>
          <p:spPr>
            <a:xfrm>
              <a:off x="7801896" y="1112306"/>
              <a:ext cx="1448539" cy="6999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DRAM 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09B2A4-2505-F742-A334-56238634DC8F}"/>
                </a:ext>
              </a:extLst>
            </p:cNvPr>
            <p:cNvSpPr/>
            <p:nvPr/>
          </p:nvSpPr>
          <p:spPr>
            <a:xfrm>
              <a:off x="6157889" y="409688"/>
              <a:ext cx="1448539" cy="140254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Application Processor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D9524D6-0E86-384E-B7E6-BBBEB164DC66}"/>
                </a:ext>
              </a:extLst>
            </p:cNvPr>
            <p:cNvSpPr txBox="1"/>
            <p:nvPr/>
          </p:nvSpPr>
          <p:spPr>
            <a:xfrm>
              <a:off x="6083370" y="1996891"/>
              <a:ext cx="747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FPGA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E324CA7-03A0-5E43-AE14-6842F7DAC069}"/>
              </a:ext>
            </a:extLst>
          </p:cNvPr>
          <p:cNvSpPr/>
          <p:nvPr/>
        </p:nvSpPr>
        <p:spPr>
          <a:xfrm>
            <a:off x="3665502" y="4669228"/>
            <a:ext cx="1114808" cy="8666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SRAM</a:t>
            </a:r>
          </a:p>
          <a:p>
            <a:pPr algn="ctr"/>
            <a:r>
              <a:rPr lang="en-US" dirty="0"/>
              <a:t>4 Banks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8B83BA-0F33-7840-A347-3EE043BDFC40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10006432" y="2585094"/>
            <a:ext cx="0" cy="351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42983D-B554-A745-8621-2EA4F94C1F25}"/>
              </a:ext>
            </a:extLst>
          </p:cNvPr>
          <p:cNvCxnSpPr>
            <a:cxnSpLocks/>
            <a:stCxn id="39" idx="2"/>
            <a:endCxn id="33" idx="0"/>
          </p:cNvCxnSpPr>
          <p:nvPr/>
        </p:nvCxnSpPr>
        <p:spPr>
          <a:xfrm flipH="1">
            <a:off x="10006432" y="2025157"/>
            <a:ext cx="1" cy="1136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BAC61FC-B36C-D546-AE0B-463EC825060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10006433" y="1152226"/>
            <a:ext cx="0" cy="173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B0B1675-F4F8-A742-8053-586BD3BBB405}"/>
              </a:ext>
            </a:extLst>
          </p:cNvPr>
          <p:cNvSpPr/>
          <p:nvPr/>
        </p:nvSpPr>
        <p:spPr>
          <a:xfrm>
            <a:off x="9642937" y="3563944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5DCFA7-5B9A-A049-84EA-B1C99F9FE803}"/>
              </a:ext>
            </a:extLst>
          </p:cNvPr>
          <p:cNvCxnSpPr>
            <a:cxnSpLocks/>
            <a:stCxn id="34" idx="2"/>
            <a:endCxn id="56" idx="0"/>
          </p:cNvCxnSpPr>
          <p:nvPr/>
        </p:nvCxnSpPr>
        <p:spPr>
          <a:xfrm>
            <a:off x="10006432" y="3382578"/>
            <a:ext cx="0" cy="181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541FAE6-6327-B546-9B33-41C15945941B}"/>
              </a:ext>
            </a:extLst>
          </p:cNvPr>
          <p:cNvSpPr/>
          <p:nvPr/>
        </p:nvSpPr>
        <p:spPr>
          <a:xfrm>
            <a:off x="9377399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5571EA-DF44-1447-92C8-B2F9133E24D0}"/>
              </a:ext>
            </a:extLst>
          </p:cNvPr>
          <p:cNvCxnSpPr>
            <a:cxnSpLocks/>
            <a:stCxn id="60" idx="2"/>
            <a:endCxn id="6" idx="0"/>
          </p:cNvCxnSpPr>
          <p:nvPr/>
        </p:nvCxnSpPr>
        <p:spPr>
          <a:xfrm>
            <a:off x="9740894" y="4492650"/>
            <a:ext cx="1" cy="18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8C5EE0-CFED-DE42-83CD-62A834C274A1}"/>
              </a:ext>
            </a:extLst>
          </p:cNvPr>
          <p:cNvSpPr/>
          <p:nvPr/>
        </p:nvSpPr>
        <p:spPr>
          <a:xfrm>
            <a:off x="7000590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9B083C7-1548-F14A-9765-24AC758AAC2E}"/>
              </a:ext>
            </a:extLst>
          </p:cNvPr>
          <p:cNvSpPr/>
          <p:nvPr/>
        </p:nvSpPr>
        <p:spPr>
          <a:xfrm>
            <a:off x="5616344" y="423400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714D0B-83D6-8540-89E5-58804CD22EF3}"/>
              </a:ext>
            </a:extLst>
          </p:cNvPr>
          <p:cNvSpPr/>
          <p:nvPr/>
        </p:nvSpPr>
        <p:spPr>
          <a:xfrm>
            <a:off x="3859411" y="422290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6DB1EFD-F93A-8949-A8B6-D8537B258929}"/>
              </a:ext>
            </a:extLst>
          </p:cNvPr>
          <p:cNvCxnSpPr>
            <a:cxnSpLocks/>
            <a:stCxn id="64" idx="2"/>
            <a:endCxn id="32" idx="0"/>
          </p:cNvCxnSpPr>
          <p:nvPr/>
        </p:nvCxnSpPr>
        <p:spPr>
          <a:xfrm>
            <a:off x="7364085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C285BB-9102-B14D-895B-CEF36C43029C}"/>
              </a:ext>
            </a:extLst>
          </p:cNvPr>
          <p:cNvCxnSpPr>
            <a:cxnSpLocks/>
            <a:stCxn id="66" idx="2"/>
            <a:endCxn id="46" idx="0"/>
          </p:cNvCxnSpPr>
          <p:nvPr/>
        </p:nvCxnSpPr>
        <p:spPr>
          <a:xfrm>
            <a:off x="4222906" y="4492650"/>
            <a:ext cx="0" cy="176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67E92F-608B-2242-A3A8-42D61EE50526}"/>
              </a:ext>
            </a:extLst>
          </p:cNvPr>
          <p:cNvCxnSpPr>
            <a:cxnSpLocks/>
            <a:stCxn id="65" idx="2"/>
            <a:endCxn id="31" idx="0"/>
          </p:cNvCxnSpPr>
          <p:nvPr/>
        </p:nvCxnSpPr>
        <p:spPr>
          <a:xfrm>
            <a:off x="5979839" y="4503746"/>
            <a:ext cx="0" cy="165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34B1979-52EE-3346-BFA8-EA9719853CDA}"/>
              </a:ext>
            </a:extLst>
          </p:cNvPr>
          <p:cNvSpPr/>
          <p:nvPr/>
        </p:nvSpPr>
        <p:spPr>
          <a:xfrm>
            <a:off x="4188637" y="3557187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5BCCD1-877F-1F49-A624-FC6429517B54}"/>
              </a:ext>
            </a:extLst>
          </p:cNvPr>
          <p:cNvSpPr/>
          <p:nvPr/>
        </p:nvSpPr>
        <p:spPr>
          <a:xfrm>
            <a:off x="5365510" y="3563943"/>
            <a:ext cx="726989" cy="2697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AHB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95F874-C04D-D54E-A051-525F6E35C3F1}"/>
              </a:ext>
            </a:extLst>
          </p:cNvPr>
          <p:cNvCxnSpPr>
            <a:cxnSpLocks/>
            <a:stCxn id="11" idx="2"/>
            <a:endCxn id="77" idx="0"/>
          </p:cNvCxnSpPr>
          <p:nvPr/>
        </p:nvCxnSpPr>
        <p:spPr>
          <a:xfrm>
            <a:off x="4552132" y="3182384"/>
            <a:ext cx="0" cy="37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9907A7-FA50-BF42-A796-D04A0620029F}"/>
              </a:ext>
            </a:extLst>
          </p:cNvPr>
          <p:cNvCxnSpPr>
            <a:cxnSpLocks/>
            <a:stCxn id="12" idx="2"/>
            <a:endCxn id="78" idx="0"/>
          </p:cNvCxnSpPr>
          <p:nvPr/>
        </p:nvCxnSpPr>
        <p:spPr>
          <a:xfrm>
            <a:off x="5729005" y="3182384"/>
            <a:ext cx="0" cy="381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3BF0FF-6B06-7E4C-9608-D8A74A1F05BD}"/>
              </a:ext>
            </a:extLst>
          </p:cNvPr>
          <p:cNvSpPr txBox="1"/>
          <p:nvPr/>
        </p:nvSpPr>
        <p:spPr>
          <a:xfrm>
            <a:off x="2289096" y="5973967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SoC</a:t>
            </a:r>
          </a:p>
        </p:txBody>
      </p:sp>
    </p:spTree>
    <p:extLst>
      <p:ext uri="{BB962C8B-B14F-4D97-AF65-F5344CB8AC3E}">
        <p14:creationId xmlns:p14="http://schemas.microsoft.com/office/powerpoint/2010/main" val="10561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2EEB9-146F-5945-91B5-00B42C0C8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37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Memory supports only line buffered pipelines</a:t>
            </a:r>
          </a:p>
          <a:p>
            <a:pPr lvl="1"/>
            <a:r>
              <a:rPr lang="en-US" dirty="0"/>
              <a:t>Most new applications even for imaging and vision use neural networks </a:t>
            </a:r>
          </a:p>
          <a:p>
            <a:pPr lvl="1"/>
            <a:r>
              <a:rPr lang="en-US" dirty="0"/>
              <a:t>Need a memory hierarchy with double buffers for energy-efficiency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/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Multi-channel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3 convolution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7CDACF-ACFD-1348-9ADD-CA5B7DD4A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91" y="3300774"/>
                <a:ext cx="2053605" cy="646331"/>
              </a:xfrm>
              <a:prstGeom prst="rect">
                <a:avLst/>
              </a:prstGeom>
              <a:blipFill>
                <a:blip r:embed="rId3"/>
                <a:stretch>
                  <a:fillRect l="-1840" t="-3846" r="-429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21C354-2977-2444-87CF-71DEA57F9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781782"/>
              </p:ext>
            </p:extLst>
          </p:nvPr>
        </p:nvGraphicFramePr>
        <p:xfrm>
          <a:off x="746217" y="3427007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A5052B-681E-2443-95E4-3463EBC23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822545"/>
              </p:ext>
            </p:extLst>
          </p:nvPr>
        </p:nvGraphicFramePr>
        <p:xfrm>
          <a:off x="879384" y="35527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2560E7-1FF1-C645-B39A-B6C4A36F4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3333"/>
              </p:ext>
            </p:extLst>
          </p:nvPr>
        </p:nvGraphicFramePr>
        <p:xfrm>
          <a:off x="1031784" y="3705109"/>
          <a:ext cx="301752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50592383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67870090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7197154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2874316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820411495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3873616531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981512324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911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527665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6624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8882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504CD6D-7E1B-D142-BAA3-F5C66D503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887773"/>
              </p:ext>
            </p:extLst>
          </p:nvPr>
        </p:nvGraphicFramePr>
        <p:xfrm>
          <a:off x="4730430" y="39656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/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B72172-8C6F-6C47-A929-6A4A167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92" y="4349087"/>
                <a:ext cx="623889" cy="523220"/>
              </a:xfrm>
              <a:prstGeom prst="rect">
                <a:avLst/>
              </a:prstGeom>
              <a:blipFill>
                <a:blip r:embed="rId4"/>
                <a:stretch>
                  <a:fillRect l="-2000" r="-2000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D26EE63-7260-BE40-9A05-12086F77A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41350"/>
              </p:ext>
            </p:extLst>
          </p:nvPr>
        </p:nvGraphicFramePr>
        <p:xfrm>
          <a:off x="4882830" y="41180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0AB2C6E-B19C-B441-89A0-AA4FDACB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25579"/>
              </p:ext>
            </p:extLst>
          </p:nvPr>
        </p:nvGraphicFramePr>
        <p:xfrm>
          <a:off x="5035230" y="4270407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A160CD-356B-F44A-AF8F-140181A65FEF}"/>
              </a:ext>
            </a:extLst>
          </p:cNvPr>
          <p:cNvCxnSpPr/>
          <p:nvPr/>
        </p:nvCxnSpPr>
        <p:spPr>
          <a:xfrm>
            <a:off x="6103501" y="4584019"/>
            <a:ext cx="0" cy="161002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4533A-23CB-C049-928E-D5980AF65C82}"/>
              </a:ext>
            </a:extLst>
          </p:cNvPr>
          <p:cNvSpPr txBox="1"/>
          <p:nvPr/>
        </p:nvSpPr>
        <p:spPr>
          <a:xfrm>
            <a:off x="6124880" y="5095149"/>
            <a:ext cx="754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of these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39F36EA-0DB4-6643-B1BD-B419E6412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163840"/>
              </p:ext>
            </p:extLst>
          </p:nvPr>
        </p:nvGraphicFramePr>
        <p:xfrm>
          <a:off x="4730430" y="53592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290E42C-39E8-7C46-B24C-21EF66394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7021"/>
              </p:ext>
            </p:extLst>
          </p:nvPr>
        </p:nvGraphicFramePr>
        <p:xfrm>
          <a:off x="4882830" y="55116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670B4F1-44CF-1146-A0FD-FB76DFB25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412859"/>
              </p:ext>
            </p:extLst>
          </p:nvPr>
        </p:nvGraphicFramePr>
        <p:xfrm>
          <a:off x="5035230" y="5664012"/>
          <a:ext cx="905256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752">
                  <a:extLst>
                    <a:ext uri="{9D8B030D-6E8A-4147-A177-3AD203B41FA5}">
                      <a16:colId xmlns:a16="http://schemas.microsoft.com/office/drawing/2014/main" val="358458122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4059511904"/>
                    </a:ext>
                  </a:extLst>
                </a:gridCol>
                <a:gridCol w="301752">
                  <a:extLst>
                    <a:ext uri="{9D8B030D-6E8A-4147-A177-3AD203B41FA5}">
                      <a16:colId xmlns:a16="http://schemas.microsoft.com/office/drawing/2014/main" val="124761008"/>
                    </a:ext>
                  </a:extLst>
                </a:gridCol>
              </a:tblGrid>
              <a:tr h="21301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579233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10916"/>
                  </a:ext>
                </a:extLst>
              </a:tr>
              <a:tr h="213014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EB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9133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9F7728-A8CC-AE41-B265-AC66FD2467EF}"/>
              </a:ext>
            </a:extLst>
          </p:cNvPr>
          <p:cNvSpPr txBox="1"/>
          <p:nvPr/>
        </p:nvSpPr>
        <p:spPr>
          <a:xfrm>
            <a:off x="1123702" y="4541150"/>
            <a:ext cx="283368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1. Bring in tiles of inputs and weights into local memory reuse them as much as you can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199E42-F52E-4747-AA81-059C62515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934" y="2917376"/>
            <a:ext cx="2113629" cy="37120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B51A563-51C3-064E-986D-2CB87FEF2EF9}"/>
              </a:ext>
            </a:extLst>
          </p:cNvPr>
          <p:cNvSpPr txBox="1"/>
          <p:nvPr/>
        </p:nvSpPr>
        <p:spPr>
          <a:xfrm>
            <a:off x="7019814" y="3965607"/>
            <a:ext cx="2560920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Use a double buffer to overlap compute on current tile and fetching of next tile</a:t>
            </a:r>
          </a:p>
          <a:p>
            <a:endParaRPr lang="en-US" dirty="0"/>
          </a:p>
          <a:p>
            <a:r>
              <a:rPr lang="en-US" dirty="0"/>
              <a:t>3. Use a hierarchy of double buffers to maximize energy-efficiency</a:t>
            </a:r>
          </a:p>
        </p:txBody>
      </p:sp>
    </p:spTree>
    <p:extLst>
      <p:ext uri="{BB962C8B-B14F-4D97-AF65-F5344CB8AC3E}">
        <p14:creationId xmlns:p14="http://schemas.microsoft.com/office/powerpoint/2010/main" val="533670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8A92-6A05-C847-A6C5-D86F77BD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Jade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C4831-8DDB-214E-8D9C-BD1F635E0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17129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Configuration over JTAG is slow</a:t>
            </a:r>
          </a:p>
          <a:p>
            <a:pPr lvl="1"/>
            <a:r>
              <a:rPr lang="en-US" dirty="0"/>
              <a:t>Large applications with multiple kernels don’t fit on the CGRA – need fast reconfiguration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3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D35B-0D1A-D74B-96D5-41078C92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(application driven!) architectural changes in Garnet CGRA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24B1-0AD8-8642-8597-A5C06552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569"/>
            <a:ext cx="10515600" cy="450255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/>
              <a:t>Support for Bfloat16, and for executing complex operations like divide using multiple PEs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a global buffer to create a memory hierarchy for efficiently executing neural networks, and double buffer support in all memories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Fast reconfiguration support using global buffer and control processor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Addition of configurable power domains </a:t>
            </a:r>
          </a:p>
        </p:txBody>
      </p:sp>
    </p:spTree>
    <p:extLst>
      <p:ext uri="{BB962C8B-B14F-4D97-AF65-F5344CB8AC3E}">
        <p14:creationId xmlns:p14="http://schemas.microsoft.com/office/powerpoint/2010/main" val="96533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6375"/>
              </p:ext>
            </p:extLst>
          </p:nvPr>
        </p:nvGraphicFramePr>
        <p:xfrm>
          <a:off x="2889250" y="749647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29010"/>
              </p:ext>
            </p:extLst>
          </p:nvPr>
        </p:nvGraphicFramePr>
        <p:xfrm>
          <a:off x="8722201" y="4457487"/>
          <a:ext cx="272957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810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307760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Processing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(PE) / Compute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684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Memory (MEM)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Switch box (SB)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Connection box (CB)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1452007" y="3470361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2871081" y="3470360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4290155" y="3470360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5709230" y="3470360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995447" y="191653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995447" y="21170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995447" y="198337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995447" y="20502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5426742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684432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8261911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4005596" y="1861964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995447" y="47497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995447" y="495024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995447" y="48165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995447" y="488339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5426742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684432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8261911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4005596" y="4695140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995447" y="61662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995447" y="636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995447" y="623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995447" y="629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5426742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684432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8261911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4005596" y="6111727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995447" y="3333123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995447" y="353365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995447" y="339996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995447" y="346681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5426742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684432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8261911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4005596" y="3278552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4371880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4266748" y="3084108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5130832" y="2237711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5130832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4371880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  <a:endParaRPr lang="en-US" b="1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4266748" y="1666060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5130832" y="819663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5130832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4371880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4266748" y="4502156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5130832" y="3655759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5130832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4371880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4266748" y="5920204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5130832" y="5073807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5130832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955672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2850540" y="3084108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3714624" y="2237711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3714624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955672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sz="2400" b="1" dirty="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2850540" y="1666060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3714624" y="819663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3714624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955672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2850540" y="4502156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3714624" y="3655759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3714624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955672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2850540" y="5920204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3714624" y="5073807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3714624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5788088" y="2232808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5682956" y="3084108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6547040" y="2237711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6547040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5788088" y="814760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  <a:endParaRPr lang="en-US" b="1" dirty="0"/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5682956" y="1666060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6547040" y="819663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6547040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5788088" y="3650856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5682956" y="4502156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6547040" y="3655759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6547040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5788088" y="5068904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5682956" y="5920204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6547040" y="5073807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6547040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7204296" y="2232808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7099164" y="3084108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7963248" y="2237711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7963248" y="2991175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7204296" y="814760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7099164" y="1666060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7963248" y="819663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7963248" y="1573127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7204296" y="3650856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7099164" y="4502156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7963248" y="3655759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7963248" y="4409223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7204296" y="5068904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7099164" y="5920204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7963248" y="5073807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7963248" y="5827271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3297616" y="321898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8F747-51B7-EC44-84E2-CE026DB21D35}"/>
              </a:ext>
            </a:extLst>
          </p:cNvPr>
          <p:cNvSpPr txBox="1"/>
          <p:nvPr/>
        </p:nvSpPr>
        <p:spPr>
          <a:xfrm>
            <a:off x="8879525" y="1173017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Tile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365D67-6B45-F043-954B-71EF21172D7D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8554519" y="1373072"/>
            <a:ext cx="32500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98427CA7-E900-2B4E-83DF-9FF983A7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CGRA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A691-3901-374A-93E0-09D914FD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BDF38-12C0-624F-BEFB-418C487DE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Keyi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10287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4236-0456-1B42-995A-FAEC1444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Box (CB)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C8900C-0A25-024D-BCF4-981A91B26DE8}"/>
              </a:ext>
            </a:extLst>
          </p:cNvPr>
          <p:cNvSpPr/>
          <p:nvPr/>
        </p:nvSpPr>
        <p:spPr>
          <a:xfrm>
            <a:off x="3972892" y="1713730"/>
            <a:ext cx="4370832" cy="46411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C1E6131-1D27-5849-8592-FC35816B42EA}"/>
              </a:ext>
            </a:extLst>
          </p:cNvPr>
          <p:cNvSpPr/>
          <p:nvPr/>
        </p:nvSpPr>
        <p:spPr>
          <a:xfrm>
            <a:off x="4187723" y="2197431"/>
            <a:ext cx="2031660" cy="20299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PE</a:t>
            </a:r>
            <a:endParaRPr lang="en-US" sz="2000" b="1" dirty="0"/>
          </a:p>
        </p:txBody>
      </p:sp>
      <p:sp>
        <p:nvSpPr>
          <p:cNvPr id="341" name="Trapezoid 340">
            <a:extLst>
              <a:ext uri="{FF2B5EF4-FFF2-40B4-BE49-F238E27FC236}">
                <a16:creationId xmlns:a16="http://schemas.microsoft.com/office/drawing/2014/main" id="{E939E363-6B69-E34C-B9E4-785998D0C891}"/>
              </a:ext>
            </a:extLst>
          </p:cNvPr>
          <p:cNvSpPr/>
          <p:nvPr/>
        </p:nvSpPr>
        <p:spPr>
          <a:xfrm rot="16200000">
            <a:off x="6347154" y="2592747"/>
            <a:ext cx="1105548" cy="449663"/>
          </a:xfrm>
          <a:prstGeom prst="trapezoid">
            <a:avLst>
              <a:gd name="adj" fmla="val 40728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CB</a:t>
            </a:r>
            <a:endParaRPr lang="en-US" b="1" dirty="0"/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249382B-32C6-6C46-A6F5-3806F8AF0482}"/>
              </a:ext>
            </a:extLst>
          </p:cNvPr>
          <p:cNvCxnSpPr>
            <a:cxnSpLocks/>
            <a:endCxn id="341" idx="0"/>
          </p:cNvCxnSpPr>
          <p:nvPr/>
        </p:nvCxnSpPr>
        <p:spPr>
          <a:xfrm>
            <a:off x="6219383" y="2817577"/>
            <a:ext cx="455715" cy="2"/>
          </a:xfrm>
          <a:prstGeom prst="line">
            <a:avLst/>
          </a:prstGeom>
          <a:ln w="28575">
            <a:headEnd type="triangle" w="lg" len="lg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9" name="Rectangle 438">
            <a:extLst>
              <a:ext uri="{FF2B5EF4-FFF2-40B4-BE49-F238E27FC236}">
                <a16:creationId xmlns:a16="http://schemas.microsoft.com/office/drawing/2014/main" id="{DB0B98F6-FB43-DF4F-9F65-92B00E1AE264}"/>
              </a:ext>
            </a:extLst>
          </p:cNvPr>
          <p:cNvSpPr/>
          <p:nvPr/>
        </p:nvSpPr>
        <p:spPr>
          <a:xfrm>
            <a:off x="6791217" y="3656196"/>
            <a:ext cx="217424" cy="2196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899EE3BC-A2ED-2C45-8311-DC3A5035F73C}"/>
              </a:ext>
            </a:extLst>
          </p:cNvPr>
          <p:cNvCxnSpPr>
            <a:cxnSpLocks/>
            <a:stCxn id="439" idx="0"/>
            <a:endCxn id="341" idx="1"/>
          </p:cNvCxnSpPr>
          <p:nvPr/>
        </p:nvCxnSpPr>
        <p:spPr>
          <a:xfrm flipV="1">
            <a:off x="6899929" y="3278784"/>
            <a:ext cx="0" cy="377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535D95-6003-9F48-9C64-66AB90D0FA86}"/>
              </a:ext>
            </a:extLst>
          </p:cNvPr>
          <p:cNvSpPr txBox="1"/>
          <p:nvPr/>
        </p:nvSpPr>
        <p:spPr>
          <a:xfrm>
            <a:off x="8461067" y="1735152"/>
            <a:ext cx="352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vertical 16 bit tracks</a:t>
            </a:r>
          </a:p>
          <a:p>
            <a:r>
              <a:rPr lang="en-US" sz="2400" dirty="0"/>
              <a:t>5 driven up, 5 driven down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6AD2899-58EE-C246-A143-2ACDB05C34E8}"/>
              </a:ext>
            </a:extLst>
          </p:cNvPr>
          <p:cNvSpPr txBox="1"/>
          <p:nvPr/>
        </p:nvSpPr>
        <p:spPr>
          <a:xfrm>
            <a:off x="220846" y="5542234"/>
            <a:ext cx="3504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horizontal 16 bit tracks</a:t>
            </a:r>
          </a:p>
          <a:p>
            <a:r>
              <a:rPr lang="en-US" sz="2400" dirty="0"/>
              <a:t>5 driven left, 5 driven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2FC90-79E3-1E40-9400-62FD7FD0865C}"/>
              </a:ext>
            </a:extLst>
          </p:cNvPr>
          <p:cNvSpPr txBox="1"/>
          <p:nvPr/>
        </p:nvSpPr>
        <p:spPr>
          <a:xfrm>
            <a:off x="5760067" y="1815659"/>
            <a:ext cx="165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10-to-1 mux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E12148-4DA3-2B4E-98B9-44FD8AF702D6}"/>
              </a:ext>
            </a:extLst>
          </p:cNvPr>
          <p:cNvSpPr txBox="1"/>
          <p:nvPr/>
        </p:nvSpPr>
        <p:spPr>
          <a:xfrm>
            <a:off x="6342163" y="24268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B75A34-DDE1-204C-A0C3-1257B7647803}"/>
              </a:ext>
            </a:extLst>
          </p:cNvPr>
          <p:cNvSpPr txBox="1"/>
          <p:nvPr/>
        </p:nvSpPr>
        <p:spPr>
          <a:xfrm>
            <a:off x="4424029" y="43240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BF73A2-7E5F-7444-B20E-5A513E4492C6}"/>
              </a:ext>
            </a:extLst>
          </p:cNvPr>
          <p:cNvGrpSpPr/>
          <p:nvPr/>
        </p:nvGrpSpPr>
        <p:grpSpPr>
          <a:xfrm>
            <a:off x="7290279" y="1504106"/>
            <a:ext cx="808853" cy="2766999"/>
            <a:chOff x="7451643" y="1504107"/>
            <a:chExt cx="808853" cy="2509732"/>
          </a:xfrm>
        </p:grpSpPr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DCECFACA-07A5-BF4A-B275-4118DC2813A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FC65DC2-420A-7A40-AFC4-26B0943BB572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7BDA733B-433D-7442-BD06-53CAB218FA75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758624D-8B29-D341-8C07-64AE75E7DB2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D186A8B-E43E-AB4D-B8F4-8DA9E8ED2179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786349-9BB7-8A41-9D91-35E9FCFD59B3}"/>
              </a:ext>
            </a:extLst>
          </p:cNvPr>
          <p:cNvGrpSpPr/>
          <p:nvPr/>
        </p:nvGrpSpPr>
        <p:grpSpPr>
          <a:xfrm>
            <a:off x="7290279" y="4079326"/>
            <a:ext cx="808853" cy="2509732"/>
            <a:chOff x="7463112" y="1526872"/>
            <a:chExt cx="808853" cy="480492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3527499-DCC1-2A4C-BEBF-B28EF6D10CF3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AF68693-810E-0442-B259-BE7FB04B4A3F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CF6256-69AD-A644-927E-D343176398E1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B6755AB-CF3C-EE4E-8DD1-784AC23135F9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BC075D64-F76E-C84C-BFF3-3CB1D7387E4D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0F2FFBB-C858-F647-BBC5-E7CD4C7F8FA3}"/>
              </a:ext>
            </a:extLst>
          </p:cNvPr>
          <p:cNvGrpSpPr/>
          <p:nvPr/>
        </p:nvGrpSpPr>
        <p:grpSpPr>
          <a:xfrm flipV="1">
            <a:off x="7390055" y="3559299"/>
            <a:ext cx="808853" cy="3029759"/>
            <a:chOff x="7451643" y="1504107"/>
            <a:chExt cx="808853" cy="2509732"/>
          </a:xfrm>
        </p:grpSpPr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92229569-7BDC-2F46-9BF6-1FBBD5CB37F8}"/>
                </a:ext>
              </a:extLst>
            </p:cNvPr>
            <p:cNvCxnSpPr/>
            <p:nvPr/>
          </p:nvCxnSpPr>
          <p:spPr>
            <a:xfrm rot="5400000">
              <a:off x="6803416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C55DCCB-EFEA-2843-894D-79BE5F992E8D}"/>
                </a:ext>
              </a:extLst>
            </p:cNvPr>
            <p:cNvCxnSpPr/>
            <p:nvPr/>
          </p:nvCxnSpPr>
          <p:spPr>
            <a:xfrm rot="5400000">
              <a:off x="6196777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E77EDE-AF11-1D46-AA95-F83370F16ADA}"/>
                </a:ext>
              </a:extLst>
            </p:cNvPr>
            <p:cNvCxnSpPr/>
            <p:nvPr/>
          </p:nvCxnSpPr>
          <p:spPr>
            <a:xfrm rot="5400000">
              <a:off x="6601203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37888E23-806C-5B47-BA1E-259FE282D333}"/>
                </a:ext>
              </a:extLst>
            </p:cNvPr>
            <p:cNvCxnSpPr/>
            <p:nvPr/>
          </p:nvCxnSpPr>
          <p:spPr>
            <a:xfrm rot="5400000">
              <a:off x="639899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E43A2BE6-45A1-2745-97A0-D6152025346A}"/>
                </a:ext>
              </a:extLst>
            </p:cNvPr>
            <p:cNvCxnSpPr/>
            <p:nvPr/>
          </p:nvCxnSpPr>
          <p:spPr>
            <a:xfrm rot="5400000">
              <a:off x="7005630" y="2758973"/>
              <a:ext cx="2509732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non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28479A6-A600-F445-8E98-507D285A7564}"/>
              </a:ext>
            </a:extLst>
          </p:cNvPr>
          <p:cNvGrpSpPr/>
          <p:nvPr/>
        </p:nvGrpSpPr>
        <p:grpSpPr>
          <a:xfrm flipV="1">
            <a:off x="7390055" y="1504106"/>
            <a:ext cx="808853" cy="2267051"/>
            <a:chOff x="7463112" y="1526872"/>
            <a:chExt cx="808853" cy="4804920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671F501-6E17-2B42-A7C9-D14ABEE1258C}"/>
                </a:ext>
              </a:extLst>
            </p:cNvPr>
            <p:cNvCxnSpPr/>
            <p:nvPr/>
          </p:nvCxnSpPr>
          <p:spPr>
            <a:xfrm rot="5400000">
              <a:off x="5667291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3E59629-B2E4-1B42-9CFF-2C1BC77371C2}"/>
                </a:ext>
              </a:extLst>
            </p:cNvPr>
            <p:cNvCxnSpPr/>
            <p:nvPr/>
          </p:nvCxnSpPr>
          <p:spPr>
            <a:xfrm rot="5400000">
              <a:off x="5060652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4EB65C64-4AAF-3645-B4E3-2A852CC65BC8}"/>
                </a:ext>
              </a:extLst>
            </p:cNvPr>
            <p:cNvCxnSpPr/>
            <p:nvPr/>
          </p:nvCxnSpPr>
          <p:spPr>
            <a:xfrm rot="5400000">
              <a:off x="5465078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1FF9AB9E-FD89-D349-AEA2-DA1F7140C4D2}"/>
                </a:ext>
              </a:extLst>
            </p:cNvPr>
            <p:cNvCxnSpPr/>
            <p:nvPr/>
          </p:nvCxnSpPr>
          <p:spPr>
            <a:xfrm rot="5400000">
              <a:off x="526286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8DDD14C-8BF5-8A40-9AFD-BB5DB0F689A8}"/>
                </a:ext>
              </a:extLst>
            </p:cNvPr>
            <p:cNvCxnSpPr/>
            <p:nvPr/>
          </p:nvCxnSpPr>
          <p:spPr>
            <a:xfrm rot="5400000">
              <a:off x="5869505" y="3929332"/>
              <a:ext cx="4804920" cy="0"/>
            </a:xfrm>
            <a:prstGeom prst="line">
              <a:avLst/>
            </a:prstGeom>
            <a:noFill/>
            <a:ln w="25400" cap="flat" cmpd="sng" algn="ctr">
              <a:solidFill>
                <a:srgbClr val="7030A0"/>
              </a:solidFill>
              <a:prstDash val="solid"/>
              <a:headEnd type="triangle" w="lg" len="lg"/>
              <a:tailEnd w="lg" len="lg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71BBC2D-DC0B-3A40-BF2A-C7DCD7227C30}"/>
              </a:ext>
            </a:extLst>
          </p:cNvPr>
          <p:cNvGrpSpPr/>
          <p:nvPr/>
        </p:nvGrpSpPr>
        <p:grpSpPr>
          <a:xfrm>
            <a:off x="7119310" y="2362361"/>
            <a:ext cx="1079598" cy="917048"/>
            <a:chOff x="7280674" y="2045837"/>
            <a:chExt cx="1079598" cy="917048"/>
          </a:xfrm>
        </p:grpSpPr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07B1271-4E82-324D-AB9D-C9FE4FE68C0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4ECB24E-86A6-DC4F-9050-8816B2E4C34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6B2524B-A970-BE48-BA26-8EF23A989EA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C0A4E1-6C97-BF45-B6D9-CAAD407A97DD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CF305FE1-9C36-DF44-9BAE-A3761479F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7A5BD4E-0815-2148-B0D8-284C2045CB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F91B897A-27C5-7F4F-8762-FAB57FD6F75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46D84FF-3F9D-244F-938E-E3E7527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9AC11629-6B3E-3548-9F9A-D5BD6CDFB0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94EDE5F-34D6-5948-BA38-A192E3095DE2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F687463B-6431-5C4F-A1F6-99C3EB5E6436}"/>
              </a:ext>
            </a:extLst>
          </p:cNvPr>
          <p:cNvSpPr txBox="1"/>
          <p:nvPr/>
        </p:nvSpPr>
        <p:spPr>
          <a:xfrm>
            <a:off x="8850372" y="4790213"/>
            <a:ext cx="309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similar 1 bit CBs for feeding 1 bit inputs from 10 horizontal and vertical 1 bit tracks</a:t>
            </a:r>
          </a:p>
        </p:txBody>
      </p: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F7AFD2EF-EC8F-8F46-9CB9-D28C767A9120}"/>
              </a:ext>
            </a:extLst>
          </p:cNvPr>
          <p:cNvGrpSpPr/>
          <p:nvPr/>
        </p:nvGrpSpPr>
        <p:grpSpPr>
          <a:xfrm rot="16200000" flipH="1">
            <a:off x="5634340" y="3272519"/>
            <a:ext cx="1079598" cy="4827686"/>
            <a:chOff x="7280674" y="1504106"/>
            <a:chExt cx="1079598" cy="4827686"/>
          </a:xfrm>
        </p:grpSpPr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C196D6F-1E9F-1543-8A8A-E281FE5CC020}"/>
                </a:ext>
              </a:extLst>
            </p:cNvPr>
            <p:cNvGrpSpPr/>
            <p:nvPr/>
          </p:nvGrpSpPr>
          <p:grpSpPr>
            <a:xfrm>
              <a:off x="7451643" y="1504107"/>
              <a:ext cx="808853" cy="4827685"/>
              <a:chOff x="7451643" y="1504107"/>
              <a:chExt cx="808853" cy="4827685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83300633-CC48-6949-AED3-500C1C94970C}"/>
                  </a:ext>
                </a:extLst>
              </p:cNvPr>
              <p:cNvGrpSpPr/>
              <p:nvPr/>
            </p:nvGrpSpPr>
            <p:grpSpPr>
              <a:xfrm>
                <a:off x="7451643" y="1504107"/>
                <a:ext cx="808853" cy="2509732"/>
                <a:chOff x="7451643" y="1504107"/>
                <a:chExt cx="808853" cy="2509732"/>
              </a:xfrm>
            </p:grpSpPr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B77E5D49-0C78-764C-A0AD-45AF77AF2758}"/>
                    </a:ext>
                  </a:extLst>
                </p:cNvPr>
                <p:cNvCxnSpPr/>
                <p:nvPr/>
              </p:nvCxnSpPr>
              <p:spPr>
                <a:xfrm rot="5400000">
                  <a:off x="6803416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C6253440-DCCE-1C42-A370-6604CC017B3D}"/>
                    </a:ext>
                  </a:extLst>
                </p:cNvPr>
                <p:cNvCxnSpPr/>
                <p:nvPr/>
              </p:nvCxnSpPr>
              <p:spPr>
                <a:xfrm rot="5400000">
                  <a:off x="6196777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FBB0FF9-1377-8B48-A137-4579F7F75348}"/>
                    </a:ext>
                  </a:extLst>
                </p:cNvPr>
                <p:cNvCxnSpPr/>
                <p:nvPr/>
              </p:nvCxnSpPr>
              <p:spPr>
                <a:xfrm rot="5400000">
                  <a:off x="6601203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7738CE73-142F-D744-B346-ADDD47174308}"/>
                    </a:ext>
                  </a:extLst>
                </p:cNvPr>
                <p:cNvCxnSpPr/>
                <p:nvPr/>
              </p:nvCxnSpPr>
              <p:spPr>
                <a:xfrm rot="5400000">
                  <a:off x="639899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10" name="Straight Connector 509">
                  <a:extLst>
                    <a:ext uri="{FF2B5EF4-FFF2-40B4-BE49-F238E27FC236}">
                      <a16:creationId xmlns:a16="http://schemas.microsoft.com/office/drawing/2014/main" id="{2D61486C-BE61-2F4A-9683-D5DA37E77AE6}"/>
                    </a:ext>
                  </a:extLst>
                </p:cNvPr>
                <p:cNvCxnSpPr/>
                <p:nvPr/>
              </p:nvCxnSpPr>
              <p:spPr>
                <a:xfrm rot="5400000">
                  <a:off x="7005630" y="2758973"/>
                  <a:ext cx="2509732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non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500" name="Group 499">
                <a:extLst>
                  <a:ext uri="{FF2B5EF4-FFF2-40B4-BE49-F238E27FC236}">
                    <a16:creationId xmlns:a16="http://schemas.microsoft.com/office/drawing/2014/main" id="{ACCC8A81-C532-194C-88E8-BB1270E8F282}"/>
                  </a:ext>
                </a:extLst>
              </p:cNvPr>
              <p:cNvGrpSpPr/>
              <p:nvPr/>
            </p:nvGrpSpPr>
            <p:grpSpPr>
              <a:xfrm>
                <a:off x="7451643" y="3822060"/>
                <a:ext cx="808853" cy="2509732"/>
                <a:chOff x="7463112" y="1526872"/>
                <a:chExt cx="808853" cy="4804920"/>
              </a:xfrm>
            </p:grpSpPr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0131710-F0C4-C143-8675-201672BE194E}"/>
                    </a:ext>
                  </a:extLst>
                </p:cNvPr>
                <p:cNvCxnSpPr/>
                <p:nvPr/>
              </p:nvCxnSpPr>
              <p:spPr>
                <a:xfrm rot="5400000">
                  <a:off x="5667291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D9760E9B-AD31-494F-9BED-AE05A5F7085E}"/>
                    </a:ext>
                  </a:extLst>
                </p:cNvPr>
                <p:cNvCxnSpPr/>
                <p:nvPr/>
              </p:nvCxnSpPr>
              <p:spPr>
                <a:xfrm rot="5400000">
                  <a:off x="5060652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B046A9AF-DED1-F34C-86CF-12E99FE0ACD0}"/>
                    </a:ext>
                  </a:extLst>
                </p:cNvPr>
                <p:cNvCxnSpPr/>
                <p:nvPr/>
              </p:nvCxnSpPr>
              <p:spPr>
                <a:xfrm rot="5400000">
                  <a:off x="5465078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B452046F-1044-A340-A9A7-6AB4412E41BB}"/>
                    </a:ext>
                  </a:extLst>
                </p:cNvPr>
                <p:cNvCxnSpPr/>
                <p:nvPr/>
              </p:nvCxnSpPr>
              <p:spPr>
                <a:xfrm rot="5400000">
                  <a:off x="526286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5BBBA6E3-3FE9-034C-B135-D380C24B1DC6}"/>
                    </a:ext>
                  </a:extLst>
                </p:cNvPr>
                <p:cNvCxnSpPr/>
                <p:nvPr/>
              </p:nvCxnSpPr>
              <p:spPr>
                <a:xfrm rot="5400000">
                  <a:off x="5869505" y="3929332"/>
                  <a:ext cx="4804920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4F81BD"/>
                  </a:solidFill>
                  <a:prstDash val="solid"/>
                  <a:headEnd type="triangle" w="lg" len="lg"/>
                  <a:tailEnd w="lg" len="lg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38497F45-6E16-1244-8161-2C13A7776281}"/>
                </a:ext>
              </a:extLst>
            </p:cNvPr>
            <p:cNvGrpSpPr/>
            <p:nvPr/>
          </p:nvGrpSpPr>
          <p:grpSpPr>
            <a:xfrm flipV="1">
              <a:off x="7551419" y="3559300"/>
              <a:ext cx="808853" cy="2772491"/>
              <a:chOff x="7451643" y="1504107"/>
              <a:chExt cx="808853" cy="2509732"/>
            </a:xfrm>
          </p:grpSpPr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9DE4EFA8-7C9D-2145-A3D1-E11E6DEF0F40}"/>
                  </a:ext>
                </a:extLst>
              </p:cNvPr>
              <p:cNvCxnSpPr/>
              <p:nvPr/>
            </p:nvCxnSpPr>
            <p:spPr>
              <a:xfrm rot="5400000">
                <a:off x="6803416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80CC9879-99D6-5749-BE06-C72AC5CF25C9}"/>
                  </a:ext>
                </a:extLst>
              </p:cNvPr>
              <p:cNvCxnSpPr/>
              <p:nvPr/>
            </p:nvCxnSpPr>
            <p:spPr>
              <a:xfrm rot="5400000">
                <a:off x="6196777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1EDF94A7-3652-3F43-B7FF-49F8D2A1E2C3}"/>
                  </a:ext>
                </a:extLst>
              </p:cNvPr>
              <p:cNvCxnSpPr/>
              <p:nvPr/>
            </p:nvCxnSpPr>
            <p:spPr>
              <a:xfrm rot="5400000">
                <a:off x="6601203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06BEAE19-7D3A-2F48-B13B-99D77AF31598}"/>
                  </a:ext>
                </a:extLst>
              </p:cNvPr>
              <p:cNvCxnSpPr/>
              <p:nvPr/>
            </p:nvCxnSpPr>
            <p:spPr>
              <a:xfrm rot="5400000">
                <a:off x="639899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DFC77677-152A-A843-9EE7-F0E147342784}"/>
                  </a:ext>
                </a:extLst>
              </p:cNvPr>
              <p:cNvCxnSpPr/>
              <p:nvPr/>
            </p:nvCxnSpPr>
            <p:spPr>
              <a:xfrm rot="5400000">
                <a:off x="7005630" y="2758973"/>
                <a:ext cx="2509732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non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E8126AA-1897-F840-9B40-50D3C249B1F9}"/>
                </a:ext>
              </a:extLst>
            </p:cNvPr>
            <p:cNvGrpSpPr/>
            <p:nvPr/>
          </p:nvGrpSpPr>
          <p:grpSpPr>
            <a:xfrm flipV="1">
              <a:off x="7551419" y="1504106"/>
              <a:ext cx="808853" cy="2267051"/>
              <a:chOff x="7463112" y="1526872"/>
              <a:chExt cx="808853" cy="4804920"/>
            </a:xfrm>
          </p:grpSpPr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C57BDE99-F2BC-FF4B-97CE-384A3C1DE0C4}"/>
                  </a:ext>
                </a:extLst>
              </p:cNvPr>
              <p:cNvCxnSpPr/>
              <p:nvPr/>
            </p:nvCxnSpPr>
            <p:spPr>
              <a:xfrm rot="5400000">
                <a:off x="5667291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EE9CE7E4-B809-9141-A3E8-78CCC8EB9182}"/>
                  </a:ext>
                </a:extLst>
              </p:cNvPr>
              <p:cNvCxnSpPr/>
              <p:nvPr/>
            </p:nvCxnSpPr>
            <p:spPr>
              <a:xfrm rot="5400000">
                <a:off x="5060652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6BEC2791-3D5A-094D-AD98-E46FAEDEE41F}"/>
                  </a:ext>
                </a:extLst>
              </p:cNvPr>
              <p:cNvCxnSpPr/>
              <p:nvPr/>
            </p:nvCxnSpPr>
            <p:spPr>
              <a:xfrm rot="5400000">
                <a:off x="5465078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1328240A-2D9E-2D49-A431-8A294EAFC325}"/>
                  </a:ext>
                </a:extLst>
              </p:cNvPr>
              <p:cNvCxnSpPr/>
              <p:nvPr/>
            </p:nvCxnSpPr>
            <p:spPr>
              <a:xfrm rot="5400000">
                <a:off x="526286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40489B67-2750-BE4E-8FE8-0A79B3516D67}"/>
                  </a:ext>
                </a:extLst>
              </p:cNvPr>
              <p:cNvCxnSpPr/>
              <p:nvPr/>
            </p:nvCxnSpPr>
            <p:spPr>
              <a:xfrm rot="5400000">
                <a:off x="5869505" y="3929332"/>
                <a:ext cx="4804920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  <a:headEnd type="triangle" w="lg" len="lg"/>
                <a:tailEnd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291CB14-874F-FA47-BF5B-1A8B8DADDEEE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147731"/>
              <a:ext cx="979822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A4E934C3-62BC-824D-80A1-217D9CEB6C64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351519"/>
              <a:ext cx="77760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1ED7EC3-6401-F448-9318-26C24D141F5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555307"/>
              <a:ext cx="57539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CAD376B-B628-BB47-A80F-870C167AAB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860989"/>
              <a:ext cx="270745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24EA90B4-89E9-AA4D-8AA2-7DB4854B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0674" y="2758973"/>
              <a:ext cx="373182" cy="122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9C64F2E-A2D8-4848-BE2C-31B64C5108E5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453413"/>
              <a:ext cx="675171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1A09322-1A11-7643-824C-61848114CA4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657201"/>
              <a:ext cx="47295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868803-680B-2A46-891F-31C1C780CB0F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962885"/>
              <a:ext cx="170968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A3C677-290F-E946-857E-4FCF93E8A3E8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249625"/>
              <a:ext cx="877384" cy="0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3504D40-EFA3-8147-BF8C-A4576169B3B6}"/>
                </a:ext>
              </a:extLst>
            </p:cNvPr>
            <p:cNvCxnSpPr>
              <a:cxnSpLocks/>
            </p:cNvCxnSpPr>
            <p:nvPr/>
          </p:nvCxnSpPr>
          <p:spPr>
            <a:xfrm>
              <a:off x="7280674" y="2045837"/>
              <a:ext cx="1079598" cy="2135"/>
            </a:xfrm>
            <a:prstGeom prst="line">
              <a:avLst/>
            </a:prstGeom>
            <a:ln w="28575"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78419F-8599-EA44-9920-76295A09C4EE}"/>
              </a:ext>
            </a:extLst>
          </p:cNvPr>
          <p:cNvGrpSpPr/>
          <p:nvPr/>
        </p:nvGrpSpPr>
        <p:grpSpPr>
          <a:xfrm rot="16200000" flipH="1">
            <a:off x="4557293" y="3886598"/>
            <a:ext cx="905376" cy="1611019"/>
            <a:chOff x="4561293" y="3758350"/>
            <a:chExt cx="905376" cy="1611019"/>
          </a:xfrm>
        </p:grpSpPr>
        <p:sp>
          <p:nvSpPr>
            <p:cNvPr id="511" name="Trapezoid 510">
              <a:extLst>
                <a:ext uri="{FF2B5EF4-FFF2-40B4-BE49-F238E27FC236}">
                  <a16:creationId xmlns:a16="http://schemas.microsoft.com/office/drawing/2014/main" id="{C4306EBA-9975-244C-BE39-327759EC7E69}"/>
                </a:ext>
              </a:extLst>
            </p:cNvPr>
            <p:cNvSpPr/>
            <p:nvPr/>
          </p:nvSpPr>
          <p:spPr>
            <a:xfrm rot="16200000">
              <a:off x="4689064" y="4086292"/>
              <a:ext cx="1105548" cy="449663"/>
            </a:xfrm>
            <a:prstGeom prst="trapezoid">
              <a:avLst>
                <a:gd name="adj" fmla="val 4072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CB</a:t>
              </a:r>
              <a:endParaRPr lang="en-US" b="1" dirty="0"/>
            </a:p>
          </p:txBody>
        </p: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AAFCA7E-6F1F-E247-B88D-55AD4FD608C1}"/>
                </a:ext>
              </a:extLst>
            </p:cNvPr>
            <p:cNvCxnSpPr>
              <a:cxnSpLocks/>
              <a:endCxn id="511" idx="0"/>
            </p:cNvCxnSpPr>
            <p:nvPr/>
          </p:nvCxnSpPr>
          <p:spPr>
            <a:xfrm>
              <a:off x="4561293" y="4311122"/>
              <a:ext cx="455715" cy="2"/>
            </a:xfrm>
            <a:prstGeom prst="line">
              <a:avLst/>
            </a:prstGeom>
            <a:ln w="28575">
              <a:headEnd type="triangle" w="lg" len="lg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E7073A6-0979-0647-9447-8EEA32CECA06}"/>
                </a:ext>
              </a:extLst>
            </p:cNvPr>
            <p:cNvSpPr/>
            <p:nvPr/>
          </p:nvSpPr>
          <p:spPr>
            <a:xfrm>
              <a:off x="5133127" y="5149741"/>
              <a:ext cx="217424" cy="21962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4" name="Straight Arrow Connector 513">
              <a:extLst>
                <a:ext uri="{FF2B5EF4-FFF2-40B4-BE49-F238E27FC236}">
                  <a16:creationId xmlns:a16="http://schemas.microsoft.com/office/drawing/2014/main" id="{C1EFA80A-27D4-494E-9AC5-3C98644099BA}"/>
                </a:ext>
              </a:extLst>
            </p:cNvPr>
            <p:cNvCxnSpPr>
              <a:cxnSpLocks/>
              <a:stCxn id="513" idx="0"/>
              <a:endCxn id="511" idx="1"/>
            </p:cNvCxnSpPr>
            <p:nvPr/>
          </p:nvCxnSpPr>
          <p:spPr>
            <a:xfrm flipV="1">
              <a:off x="5241839" y="4772329"/>
              <a:ext cx="0" cy="3774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B356B0E-AE44-1A4B-BBD6-240107AB126A}"/>
              </a:ext>
            </a:extLst>
          </p:cNvPr>
          <p:cNvSpPr/>
          <p:nvPr/>
        </p:nvSpPr>
        <p:spPr>
          <a:xfrm>
            <a:off x="7139318" y="5164584"/>
            <a:ext cx="1198634" cy="1190250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96528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8223</TotalTime>
  <Words>1243</Words>
  <Application>Microsoft Macintosh PowerPoint</Application>
  <PresentationFormat>Widescreen</PresentationFormat>
  <Paragraphs>491</Paragraphs>
  <Slides>33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SFMono-Regular</vt:lpstr>
      <vt:lpstr>Arial</vt:lpstr>
      <vt:lpstr>Calibri</vt:lpstr>
      <vt:lpstr>Calibri Light</vt:lpstr>
      <vt:lpstr>Cambria Math</vt:lpstr>
      <vt:lpstr>Office Theme</vt:lpstr>
      <vt:lpstr>Garnet: The Next Generation CGRA Architecture</vt:lpstr>
      <vt:lpstr>Challenges with Jade CGRA</vt:lpstr>
      <vt:lpstr>Challenges with Jade CGRA</vt:lpstr>
      <vt:lpstr>Challenges with Jade CGRA</vt:lpstr>
      <vt:lpstr>Challenges with Jade CGRA</vt:lpstr>
      <vt:lpstr>Key (application driven!) architectural changes in Garnet CGRA</vt:lpstr>
      <vt:lpstr>CGRA</vt:lpstr>
      <vt:lpstr>Interconnect</vt:lpstr>
      <vt:lpstr>Connection Box (CB)</vt:lpstr>
      <vt:lpstr>Switch Box (SB)</vt:lpstr>
      <vt:lpstr>Switch Box (SB)</vt:lpstr>
      <vt:lpstr>Processing Element </vt:lpstr>
      <vt:lpstr>Processing Element (PE)</vt:lpstr>
      <vt:lpstr>Diablo vs Lassen</vt:lpstr>
      <vt:lpstr>Complex Op Example</vt:lpstr>
      <vt:lpstr>Memory</vt:lpstr>
      <vt:lpstr>Memory</vt:lpstr>
      <vt:lpstr>Global Buffer</vt:lpstr>
      <vt:lpstr>Global Buffer – Main Functions</vt:lpstr>
      <vt:lpstr>Global Buffer – Components</vt:lpstr>
      <vt:lpstr>Global Buffer – SoC interface</vt:lpstr>
      <vt:lpstr>Global Buffer – I/O controller</vt:lpstr>
      <vt:lpstr>Global Buffer – I/O controller</vt:lpstr>
      <vt:lpstr>Global Buffer – Parallel Reconfiguration</vt:lpstr>
      <vt:lpstr>Global Controller</vt:lpstr>
      <vt:lpstr>Configuration Read and Write</vt:lpstr>
      <vt:lpstr>Test and Debug Support</vt:lpstr>
      <vt:lpstr>Global Signal Tree</vt:lpstr>
      <vt:lpstr>Clock Gating Logic</vt:lpstr>
      <vt:lpstr>Power Domains</vt:lpstr>
      <vt:lpstr>PowerPoint Presentation</vt:lpstr>
      <vt:lpstr>Summary of Garnet architectural features</vt:lpstr>
      <vt:lpstr>SoC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Taeyoung Kong</cp:lastModifiedBy>
  <cp:revision>197</cp:revision>
  <cp:lastPrinted>2019-04-18T09:49:37Z</cp:lastPrinted>
  <dcterms:created xsi:type="dcterms:W3CDTF">2019-03-04T04:24:48Z</dcterms:created>
  <dcterms:modified xsi:type="dcterms:W3CDTF">2019-05-01T00:42:07Z</dcterms:modified>
</cp:coreProperties>
</file>