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5603200"/>
  <p:notesSz cx="7315200" cy="9601200"/>
  <p:defaultTextStyle>
    <a:defPPr>
      <a:defRPr lang="zh-TW"/>
    </a:defPPr>
    <a:lvl1pPr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1pPr>
    <a:lvl2pPr marL="1670196" indent="-1251631"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2pPr>
    <a:lvl3pPr marL="3340394" indent="-2507328"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3pPr>
    <a:lvl4pPr marL="5014655" indent="-3758959"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4pPr>
    <a:lvl5pPr marL="6684852" indent="-5014655"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5pPr>
    <a:lvl6pPr marL="2925893" algn="l" defTabSz="1170356" rtl="0" eaLnBrk="1" latinLnBrk="0" hangingPunct="1"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6pPr>
    <a:lvl7pPr marL="3511071" algn="l" defTabSz="1170356" rtl="0" eaLnBrk="1" latinLnBrk="0" hangingPunct="1"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7pPr>
    <a:lvl8pPr marL="4096250" algn="l" defTabSz="1170356" rtl="0" eaLnBrk="1" latinLnBrk="0" hangingPunct="1"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8pPr>
    <a:lvl9pPr marL="4681428" algn="l" defTabSz="1170356" rtl="0" eaLnBrk="1" latinLnBrk="0" hangingPunct="1"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64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908C"/>
    <a:srgbClr val="D0D8E8"/>
    <a:srgbClr val="0000CC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431" autoAdjust="0"/>
    <p:restoredTop sz="95680" autoAdjust="0"/>
  </p:normalViewPr>
  <p:slideViewPr>
    <p:cSldViewPr>
      <p:cViewPr varScale="1">
        <p:scale>
          <a:sx n="29" d="100"/>
          <a:sy n="29" d="100"/>
        </p:scale>
        <p:origin x="2580" y="120"/>
      </p:cViewPr>
      <p:guideLst>
        <p:guide orient="horz" pos="8064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3134929" eaLnBrk="1" hangingPunct="1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3134929" eaLnBrk="1" hangingPunct="1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fld id="{7FDF47BE-C2A7-4714-906E-C70FED38FF8C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43025" y="720725"/>
            <a:ext cx="46291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3134929" eaLnBrk="1" hangingPunct="1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2611333" eaLnBrk="1" hangingPunct="1">
              <a:defRPr kumimoji="0" sz="13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1E0521A-BC80-4850-9E96-D70CC3930D6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8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1pPr>
    <a:lvl2pPr marL="1670196"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2pPr>
    <a:lvl3pPr marL="3340394"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3pPr>
    <a:lvl4pPr marL="5014655"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4pPr>
    <a:lvl5pPr marL="6684852"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5pPr>
    <a:lvl6pPr marL="8358940" algn="l" defTabSz="3343576" rtl="0" eaLnBrk="1" latinLnBrk="0" hangingPunct="1">
      <a:defRPr sz="4374" kern="1200">
        <a:solidFill>
          <a:schemeClr val="tx1"/>
        </a:solidFill>
        <a:latin typeface="+mn-lt"/>
        <a:ea typeface="+mn-ea"/>
        <a:cs typeface="+mn-cs"/>
      </a:defRPr>
    </a:lvl6pPr>
    <a:lvl7pPr marL="10030730" algn="l" defTabSz="3343576" rtl="0" eaLnBrk="1" latinLnBrk="0" hangingPunct="1">
      <a:defRPr sz="4374" kern="1200">
        <a:solidFill>
          <a:schemeClr val="tx1"/>
        </a:solidFill>
        <a:latin typeface="+mn-lt"/>
        <a:ea typeface="+mn-ea"/>
        <a:cs typeface="+mn-cs"/>
      </a:defRPr>
    </a:lvl7pPr>
    <a:lvl8pPr marL="11702518" algn="l" defTabSz="3343576" rtl="0" eaLnBrk="1" latinLnBrk="0" hangingPunct="1">
      <a:defRPr sz="4374" kern="1200">
        <a:solidFill>
          <a:schemeClr val="tx1"/>
        </a:solidFill>
        <a:latin typeface="+mn-lt"/>
        <a:ea typeface="+mn-ea"/>
        <a:cs typeface="+mn-cs"/>
      </a:defRPr>
    </a:lvl8pPr>
    <a:lvl9pPr marL="13374307" algn="l" defTabSz="3343576" rtl="0" eaLnBrk="1" latinLnBrk="0" hangingPunct="1">
      <a:defRPr sz="437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43025" y="720725"/>
            <a:ext cx="462915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2611333" eaLnBrk="1" hangingPunct="1">
              <a:spcBef>
                <a:spcPct val="0"/>
              </a:spcBef>
              <a:defRPr/>
            </a:pPr>
            <a:endParaRPr lang="zh-TW" altLang="en-US" sz="3417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defTabSz="2609850" eaLnBrk="0" fontAlgn="base" hangingPunct="0">
              <a:spcBef>
                <a:spcPct val="3000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defTabSz="2609850" eaLnBrk="0" fontAlgn="base" hangingPunct="0">
              <a:spcBef>
                <a:spcPct val="3000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defTabSz="2609850" eaLnBrk="0" fontAlgn="base" hangingPunct="0">
              <a:spcBef>
                <a:spcPct val="3000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defTabSz="2609850" eaLnBrk="0" fontAlgn="base" hangingPunct="0">
              <a:spcBef>
                <a:spcPct val="3000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defTabSz="2609850">
              <a:spcBef>
                <a:spcPct val="0"/>
              </a:spcBef>
            </a:pPr>
            <a:fld id="{ECC67F53-73C9-49DD-9B3A-E61E646A4D89}" type="slidenum">
              <a:rPr lang="zh-TW" altLang="en-US" sz="1300"/>
              <a:pPr defTabSz="2609850">
                <a:spcBef>
                  <a:spcPct val="0"/>
                </a:spcBef>
              </a:pPr>
              <a:t>1</a:t>
            </a:fld>
            <a:endParaRPr lang="zh-TW" altLang="en-US" sz="1300"/>
          </a:p>
        </p:txBody>
      </p:sp>
    </p:spTree>
    <p:extLst>
      <p:ext uri="{BB962C8B-B14F-4D97-AF65-F5344CB8AC3E}">
        <p14:creationId xmlns:p14="http://schemas.microsoft.com/office/powerpoint/2010/main" val="172105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953591"/>
            <a:ext cx="27980640" cy="5488094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4508480"/>
            <a:ext cx="23042880" cy="6543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9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6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1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17390-2AD3-4398-B845-02A6C5B6813B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F4AF5-3D5D-4D6A-85B0-9C84FBBD57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48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EC104-7AFC-4F54-83AB-68995A89B740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AD069-F0E6-41FD-88B7-3E58B2DC96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18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025317"/>
            <a:ext cx="7406640" cy="21845694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025317"/>
            <a:ext cx="21671280" cy="21845694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34548-A564-45C4-9B00-0E3DC6D53759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DFFE4-DE0A-4FDE-8026-C60FD2A623C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54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D3D7E-F5D9-4BEA-B16F-99E061E62F0D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8A19D-3DB3-4664-BE62-DEDD984074E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32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6452429"/>
            <a:ext cx="27980640" cy="5085080"/>
          </a:xfrm>
        </p:spPr>
        <p:txBody>
          <a:bodyPr anchor="t"/>
          <a:lstStyle>
            <a:lvl1pPr algn="l">
              <a:defRPr sz="13698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0851732"/>
            <a:ext cx="27980640" cy="5600697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339" indent="0">
              <a:buNone/>
              <a:defRPr sz="6199">
                <a:solidFill>
                  <a:schemeClr val="tx1">
                    <a:tint val="75000"/>
                  </a:schemeClr>
                </a:solidFill>
              </a:defRPr>
            </a:lvl2pPr>
            <a:lvl3pPr marL="3134677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01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6935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6695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4035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1373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3871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EC99A-EA59-4A96-BD37-849636CFCE9E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5D3A2-A5B0-4BE1-A264-0652AA1D1EA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52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5974084"/>
            <a:ext cx="14538960" cy="16896929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199"/>
            </a:lvl4pPr>
            <a:lvl5pPr>
              <a:defRPr sz="6199"/>
            </a:lvl5pPr>
            <a:lvl6pPr>
              <a:defRPr sz="6199"/>
            </a:lvl6pPr>
            <a:lvl7pPr>
              <a:defRPr sz="6199"/>
            </a:lvl7pPr>
            <a:lvl8pPr>
              <a:defRPr sz="6199"/>
            </a:lvl8pPr>
            <a:lvl9pPr>
              <a:defRPr sz="6199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5974084"/>
            <a:ext cx="14538960" cy="16896929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199"/>
            </a:lvl4pPr>
            <a:lvl5pPr>
              <a:defRPr sz="6199"/>
            </a:lvl5pPr>
            <a:lvl6pPr>
              <a:defRPr sz="6199"/>
            </a:lvl6pPr>
            <a:lvl7pPr>
              <a:defRPr sz="6199"/>
            </a:lvl7pPr>
            <a:lvl8pPr>
              <a:defRPr sz="6199"/>
            </a:lvl8pPr>
            <a:lvl9pPr>
              <a:defRPr sz="6199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8A573-6890-41D4-ACB1-93C6A955DDB2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2740F-342C-48C6-ADA5-CB7C94C3557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07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1" y="5731089"/>
            <a:ext cx="14544677" cy="2388445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339" indent="0">
              <a:buNone/>
              <a:defRPr sz="6900" b="1"/>
            </a:lvl2pPr>
            <a:lvl3pPr marL="3134677" indent="0">
              <a:buNone/>
              <a:defRPr sz="6199" b="1"/>
            </a:lvl3pPr>
            <a:lvl4pPr marL="4702016" indent="0">
              <a:buNone/>
              <a:defRPr sz="5500" b="1"/>
            </a:lvl4pPr>
            <a:lvl5pPr marL="6269357" indent="0">
              <a:buNone/>
              <a:defRPr sz="5500" b="1"/>
            </a:lvl5pPr>
            <a:lvl6pPr marL="7836695" indent="0">
              <a:buNone/>
              <a:defRPr sz="5500" b="1"/>
            </a:lvl6pPr>
            <a:lvl7pPr marL="9404035" indent="0">
              <a:buNone/>
              <a:defRPr sz="5500" b="1"/>
            </a:lvl7pPr>
            <a:lvl8pPr marL="10971373" indent="0">
              <a:buNone/>
              <a:defRPr sz="5500" b="1"/>
            </a:lvl8pPr>
            <a:lvl9pPr marL="12538712" indent="0">
              <a:buNone/>
              <a:defRPr sz="55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1" y="8119534"/>
            <a:ext cx="14544677" cy="14751475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199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4" y="5731089"/>
            <a:ext cx="14550390" cy="2388445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339" indent="0">
              <a:buNone/>
              <a:defRPr sz="6900" b="1"/>
            </a:lvl2pPr>
            <a:lvl3pPr marL="3134677" indent="0">
              <a:buNone/>
              <a:defRPr sz="6199" b="1"/>
            </a:lvl3pPr>
            <a:lvl4pPr marL="4702016" indent="0">
              <a:buNone/>
              <a:defRPr sz="5500" b="1"/>
            </a:lvl4pPr>
            <a:lvl5pPr marL="6269357" indent="0">
              <a:buNone/>
              <a:defRPr sz="5500" b="1"/>
            </a:lvl5pPr>
            <a:lvl6pPr marL="7836695" indent="0">
              <a:buNone/>
              <a:defRPr sz="5500" b="1"/>
            </a:lvl6pPr>
            <a:lvl7pPr marL="9404035" indent="0">
              <a:buNone/>
              <a:defRPr sz="5500" b="1"/>
            </a:lvl7pPr>
            <a:lvl8pPr marL="10971373" indent="0">
              <a:buNone/>
              <a:defRPr sz="5500" b="1"/>
            </a:lvl8pPr>
            <a:lvl9pPr marL="12538712" indent="0">
              <a:buNone/>
              <a:defRPr sz="55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4" y="8119534"/>
            <a:ext cx="14550390" cy="14751475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199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4D3A6-54F0-46B8-80AB-81886F88C525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27C1B-334C-42D0-88C5-61544D7B9DE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29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12EE3-8B70-48D9-8FE8-BB7FF4DA9E44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4ABF1-EC63-4BBE-A307-BB0FFFAE8FB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89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A2B55-A3B1-4DFA-84D9-CF5E0EAF05DB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1251B-D722-4688-A4C1-FCCE1994F97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32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4" y="1019386"/>
            <a:ext cx="10829927" cy="433832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019389"/>
            <a:ext cx="18402300" cy="21851623"/>
          </a:xfrm>
        </p:spPr>
        <p:txBody>
          <a:bodyPr/>
          <a:lstStyle>
            <a:lvl1pPr>
              <a:defRPr sz="10998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4" y="5357709"/>
            <a:ext cx="10829927" cy="17513303"/>
          </a:xfrm>
        </p:spPr>
        <p:txBody>
          <a:bodyPr/>
          <a:lstStyle>
            <a:lvl1pPr marL="0" indent="0">
              <a:buNone/>
              <a:defRPr sz="4800"/>
            </a:lvl1pPr>
            <a:lvl2pPr marL="1567339" indent="0">
              <a:buNone/>
              <a:defRPr sz="4100"/>
            </a:lvl2pPr>
            <a:lvl3pPr marL="3134677" indent="0">
              <a:buNone/>
              <a:defRPr sz="3400"/>
            </a:lvl3pPr>
            <a:lvl4pPr marL="4702016" indent="0">
              <a:buNone/>
              <a:defRPr sz="3100"/>
            </a:lvl4pPr>
            <a:lvl5pPr marL="6269357" indent="0">
              <a:buNone/>
              <a:defRPr sz="3100"/>
            </a:lvl5pPr>
            <a:lvl6pPr marL="7836695" indent="0">
              <a:buNone/>
              <a:defRPr sz="3100"/>
            </a:lvl6pPr>
            <a:lvl7pPr marL="9404035" indent="0">
              <a:buNone/>
              <a:defRPr sz="3100"/>
            </a:lvl7pPr>
            <a:lvl8pPr marL="10971373" indent="0">
              <a:buNone/>
              <a:defRPr sz="3100"/>
            </a:lvl8pPr>
            <a:lvl9pPr marL="12538712" indent="0">
              <a:buNone/>
              <a:defRPr sz="31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3BF00-FE21-4000-9911-0351A381643C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882BA-B35E-45EC-B896-F6C3BD0F35A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97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7922240"/>
            <a:ext cx="19751040" cy="2115823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2287694"/>
            <a:ext cx="19751040" cy="15361920"/>
          </a:xfrm>
        </p:spPr>
        <p:txBody>
          <a:bodyPr rtlCol="0">
            <a:normAutofit/>
          </a:bodyPr>
          <a:lstStyle>
            <a:lvl1pPr marL="0" indent="0">
              <a:buNone/>
              <a:defRPr sz="10998"/>
            </a:lvl1pPr>
            <a:lvl2pPr marL="1567339" indent="0">
              <a:buNone/>
              <a:defRPr sz="9600"/>
            </a:lvl2pPr>
            <a:lvl3pPr marL="3134677" indent="0">
              <a:buNone/>
              <a:defRPr sz="8200"/>
            </a:lvl3pPr>
            <a:lvl4pPr marL="4702016" indent="0">
              <a:buNone/>
              <a:defRPr sz="6900"/>
            </a:lvl4pPr>
            <a:lvl5pPr marL="6269357" indent="0">
              <a:buNone/>
              <a:defRPr sz="6900"/>
            </a:lvl5pPr>
            <a:lvl6pPr marL="7836695" indent="0">
              <a:buNone/>
              <a:defRPr sz="6900"/>
            </a:lvl6pPr>
            <a:lvl7pPr marL="9404035" indent="0">
              <a:buNone/>
              <a:defRPr sz="6900"/>
            </a:lvl7pPr>
            <a:lvl8pPr marL="10971373" indent="0">
              <a:buNone/>
              <a:defRPr sz="6900"/>
            </a:lvl8pPr>
            <a:lvl9pPr marL="12538712" indent="0">
              <a:buNone/>
              <a:defRPr sz="69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20038063"/>
            <a:ext cx="19751040" cy="3004817"/>
          </a:xfrm>
        </p:spPr>
        <p:txBody>
          <a:bodyPr/>
          <a:lstStyle>
            <a:lvl1pPr marL="0" indent="0">
              <a:buNone/>
              <a:defRPr sz="4800"/>
            </a:lvl1pPr>
            <a:lvl2pPr marL="1567339" indent="0">
              <a:buNone/>
              <a:defRPr sz="4100"/>
            </a:lvl2pPr>
            <a:lvl3pPr marL="3134677" indent="0">
              <a:buNone/>
              <a:defRPr sz="3400"/>
            </a:lvl3pPr>
            <a:lvl4pPr marL="4702016" indent="0">
              <a:buNone/>
              <a:defRPr sz="3100"/>
            </a:lvl4pPr>
            <a:lvl5pPr marL="6269357" indent="0">
              <a:buNone/>
              <a:defRPr sz="3100"/>
            </a:lvl5pPr>
            <a:lvl6pPr marL="7836695" indent="0">
              <a:buNone/>
              <a:defRPr sz="3100"/>
            </a:lvl6pPr>
            <a:lvl7pPr marL="9404035" indent="0">
              <a:buNone/>
              <a:defRPr sz="3100"/>
            </a:lvl7pPr>
            <a:lvl8pPr marL="10971373" indent="0">
              <a:buNone/>
              <a:defRPr sz="3100"/>
            </a:lvl8pPr>
            <a:lvl9pPr marL="12538712" indent="0">
              <a:buNone/>
              <a:defRPr sz="31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4B31F-81A3-435B-B6AF-5223F3063346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CDF4C-5E0C-4480-AA0F-ED7AD63B6F9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7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645920" y="1026795"/>
            <a:ext cx="2962656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45920" y="5974082"/>
            <a:ext cx="29626560" cy="16897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3731855"/>
            <a:ext cx="7680960" cy="1362393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defTabSz="3134677" eaLnBrk="1" hangingPunct="1">
              <a:defRPr kumimoji="0" sz="41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654036D-68B6-4282-A3FA-119D7B54DB7F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3731855"/>
            <a:ext cx="10424160" cy="1362393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ctr" defTabSz="3134677" eaLnBrk="1" hangingPunct="1">
              <a:defRPr kumimoji="0" sz="41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3731855"/>
            <a:ext cx="7680960" cy="1362393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r" defTabSz="3133475" eaLnBrk="1" hangingPunct="1">
              <a:defRPr kumimoji="0" sz="41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0EFD95A-985C-4595-A84E-577FFD3D779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1695" rtl="0" eaLnBrk="0" fontAlgn="base" hangingPunct="0">
        <a:spcBef>
          <a:spcPct val="0"/>
        </a:spcBef>
        <a:spcAft>
          <a:spcPct val="0"/>
        </a:spcAft>
        <a:defRPr sz="15000" kern="1200">
          <a:solidFill>
            <a:schemeClr val="tx1"/>
          </a:solidFill>
          <a:latin typeface="+mj-lt"/>
          <a:ea typeface="PMingLiU" pitchFamily="18" charset="-120"/>
          <a:cs typeface="+mj-cs"/>
        </a:defRPr>
      </a:lvl1pPr>
      <a:lvl2pPr algn="ctr" defTabSz="3131695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1"/>
          </a:solidFill>
          <a:latin typeface="Calibri" pitchFamily="34" charset="0"/>
          <a:ea typeface="PMingLiU" pitchFamily="18" charset="-120"/>
        </a:defRPr>
      </a:lvl2pPr>
      <a:lvl3pPr algn="ctr" defTabSz="3131695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1"/>
          </a:solidFill>
          <a:latin typeface="Calibri" pitchFamily="34" charset="0"/>
          <a:ea typeface="PMingLiU" pitchFamily="18" charset="-120"/>
        </a:defRPr>
      </a:lvl3pPr>
      <a:lvl4pPr algn="ctr" defTabSz="3131695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1"/>
          </a:solidFill>
          <a:latin typeface="Calibri" pitchFamily="34" charset="0"/>
          <a:ea typeface="PMingLiU" pitchFamily="18" charset="-120"/>
        </a:defRPr>
      </a:lvl4pPr>
      <a:lvl5pPr algn="ctr" defTabSz="3131695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1"/>
          </a:solidFill>
          <a:latin typeface="Calibri" pitchFamily="34" charset="0"/>
          <a:ea typeface="PMingLiU" pitchFamily="18" charset="-120"/>
        </a:defRPr>
      </a:lvl5pPr>
      <a:lvl6pPr marL="391835" algn="ctr" defTabSz="3134677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6pPr>
      <a:lvl7pPr marL="783670" algn="ctr" defTabSz="3134677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7pPr>
      <a:lvl8pPr marL="1175504" algn="ctr" defTabSz="3134677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8pPr>
      <a:lvl9pPr marL="1567339" algn="ctr" defTabSz="3134677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9pPr>
    </p:titleStyle>
    <p:bodyStyle>
      <a:lvl1pPr marL="1173433" indent="-1173433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92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1pPr>
      <a:lvl2pPr marL="2544978" indent="-979130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2pPr>
      <a:lvl3pPr marL="3916523" indent="-781019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816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3pPr>
      <a:lvl4pPr marL="5484277" indent="-781019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84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4pPr>
      <a:lvl5pPr marL="7052028" indent="-781019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84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5pPr>
      <a:lvl6pPr marL="8620366" indent="-783670" algn="l" defTabSz="3134677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7705" indent="-783670" algn="l" defTabSz="3134677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5043" indent="-783670" algn="l" defTabSz="3134677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2382" indent="-783670" algn="l" defTabSz="3134677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1pPr>
      <a:lvl2pPr marL="1567339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2pPr>
      <a:lvl3pPr marL="3134677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3pPr>
      <a:lvl4pPr marL="4702016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4pPr>
      <a:lvl5pPr marL="6269357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5pPr>
      <a:lvl6pPr marL="7836695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6pPr>
      <a:lvl7pPr marL="9404035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7pPr>
      <a:lvl8pPr marL="10971373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8pPr>
      <a:lvl9pPr marL="12538712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hyperlink" Target="%20/in%20S%7d%20P_%7bsa%7d(s')%20V%5e%7b/pi%5et%7d(s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985542E-0337-42E4-9DE0-784157E9AC30}"/>
              </a:ext>
            </a:extLst>
          </p:cNvPr>
          <p:cNvGrpSpPr/>
          <p:nvPr/>
        </p:nvGrpSpPr>
        <p:grpSpPr>
          <a:xfrm>
            <a:off x="9285514" y="13018801"/>
            <a:ext cx="8304095" cy="7346488"/>
            <a:chOff x="9285514" y="14144250"/>
            <a:chExt cx="8304095" cy="734648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1529AC7-8E1C-4CB5-B8DC-53E9D5C05110}"/>
                </a:ext>
              </a:extLst>
            </p:cNvPr>
            <p:cNvSpPr txBox="1"/>
            <p:nvPr/>
          </p:nvSpPr>
          <p:spPr>
            <a:xfrm>
              <a:off x="9285514" y="14144250"/>
              <a:ext cx="8304095" cy="500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800" b="1" dirty="0">
                  <a:latin typeface="Helvetica" charset="0"/>
                  <a:ea typeface="Helvetica" charset="0"/>
                  <a:cs typeface="Helvetica" charset="0"/>
                </a:rPr>
                <a:t>Fitted Policy Iteration (FPI)</a:t>
              </a: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Fit a model that predicts the path </a:t>
              </a:r>
              <a:r>
                <a:rPr lang="en-US" sz="2800" i="1" dirty="0">
                  <a:latin typeface="Helvetica" charset="0"/>
                  <a:ea typeface="Helvetica" charset="0"/>
                  <a:cs typeface="Helvetica" charset="0"/>
                </a:rPr>
                <a:t>in general </a:t>
              </a: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(not for a specific map)</a:t>
              </a: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State space is continuous and high-dimensional</a:t>
              </a: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Value function would be extremely complicated</a:t>
              </a:r>
            </a:p>
            <a:p>
              <a:pPr marL="457200" indent="-4572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Instead, </a:t>
              </a:r>
              <a:r>
                <a:rPr lang="en-US" sz="2800" i="1" dirty="0">
                  <a:latin typeface="Helvetica" charset="0"/>
                  <a:ea typeface="Helvetica" charset="0"/>
                  <a:cs typeface="Helvetica" charset="0"/>
                </a:rPr>
                <a:t>estimate the policy directly</a:t>
              </a: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US" sz="2800" dirty="0">
                <a:latin typeface="Helvetica" charset="0"/>
                <a:ea typeface="Helvetica" charset="0"/>
                <a:cs typeface="Helvetica" charset="0"/>
              </a:endParaRP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Update rule</a:t>
              </a:r>
            </a:p>
          </p:txBody>
        </p:sp>
        <p:pic>
          <p:nvPicPr>
            <p:cNvPr id="1026" name="Picture 2" descr="https://lh4.googleusercontent.com/WdkdgXFacQoSzg_Q_WW_EiFhKwiD35ot2n_tdfRim_ct4viJq9_n99fD_W4J5lLHF0f0wF0TmmdwgXjtr0YKNN7aHMxH9QCmNgFVitNs4tJSEyRpOfeQV4YDpsiEpaub783Q12Gd">
              <a:hlinkClick r:id="" action="ppaction://noaction"/>
              <a:extLst>
                <a:ext uri="{FF2B5EF4-FFF2-40B4-BE49-F238E27FC236}">
                  <a16:creationId xmlns:a16="http://schemas.microsoft.com/office/drawing/2014/main" id="{484DA3AD-435B-4BE1-9E8D-C5AC66FA88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28030" y="17289831"/>
              <a:ext cx="2665753" cy="496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lh6.googleusercontent.com/DRwBtRwHo8Pa2mZwaIusVWAya2HYA5BYHGrUKUGWZX-Z1pftuRDUjYsfnOtM9w3kz2IIBxJhC90_mI9n9i_QK2Gx_1G9A9qecKYQbmIFBg4qBXFw0UxwaiYtqu9tkWKAP7P-r86M">
              <a:hlinkClick r:id="rId4"/>
              <a:extLst>
                <a:ext uri="{FF2B5EF4-FFF2-40B4-BE49-F238E27FC236}">
                  <a16:creationId xmlns:a16="http://schemas.microsoft.com/office/drawing/2014/main" id="{9E46EC36-E68A-4DF3-ACAE-673C7C7CC2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45918" y="18506450"/>
              <a:ext cx="6993589" cy="1020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34C754B-4136-4C59-B0A0-0EEB6301249C}"/>
                </a:ext>
              </a:extLst>
            </p:cNvPr>
            <p:cNvSpPr txBox="1"/>
            <p:nvPr/>
          </p:nvSpPr>
          <p:spPr>
            <a:xfrm>
              <a:off x="9285514" y="19659467"/>
              <a:ext cx="8293209" cy="1831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endParaRPr lang="en-US" sz="1000" b="1" dirty="0">
                <a:latin typeface="Helvetica" charset="0"/>
                <a:ea typeface="Helvetica" charset="0"/>
                <a:cs typeface="Helvetica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sz="2800" b="1" dirty="0">
                  <a:latin typeface="Helvetica" charset="0"/>
                  <a:ea typeface="Helvetica" charset="0"/>
                  <a:cs typeface="Helvetica" charset="0"/>
                </a:rPr>
                <a:t>Deep Fitted Policy Iteration (DFPI)</a:t>
              </a: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Use a single layer feed forward neural network to improve policy approximation</a:t>
              </a:r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411479" y="3615870"/>
            <a:ext cx="7818121" cy="9910835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3111122" y="3615870"/>
            <a:ext cx="9444849" cy="8464088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3111124" y="22734395"/>
            <a:ext cx="9452271" cy="2500063"/>
            <a:chOff x="17830800" y="14031303"/>
            <a:chExt cx="9567735" cy="1116471"/>
          </a:xfrm>
        </p:grpSpPr>
        <p:sp>
          <p:nvSpPr>
            <p:cNvPr id="197" name="Rounded Rectangle 196"/>
            <p:cNvSpPr/>
            <p:nvPr/>
          </p:nvSpPr>
          <p:spPr>
            <a:xfrm>
              <a:off x="17830800" y="14031303"/>
              <a:ext cx="9567735" cy="1116471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677" eaLnBrk="1" hangingPunct="1">
                <a:defRPr/>
              </a:pPr>
              <a:endParaRPr kumimoji="0" lang="zh-TW" altLang="en-US" sz="5166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198" name="TextBox 113"/>
            <p:cNvSpPr txBox="1">
              <a:spLocks noChangeArrowheads="1"/>
            </p:cNvSpPr>
            <p:nvPr/>
          </p:nvSpPr>
          <p:spPr bwMode="auto">
            <a:xfrm>
              <a:off x="17941772" y="14031303"/>
              <a:ext cx="9108583" cy="337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8373" tIns="39187" rIns="78373" bIns="39187">
              <a:spAutoFit/>
            </a:bodyPr>
            <a:lstStyle>
              <a:lvl1pPr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defTabSz="3133475" eaLnBrk="1" hangingPunct="1">
                <a:defRPr/>
              </a:pPr>
              <a:r>
                <a:rPr kumimoji="0" lang="en-US" altLang="zh-TW" sz="4400" b="1" dirty="0">
                  <a:latin typeface="Helvetica" panose="020B0604020202020204" pitchFamily="34" charset="0"/>
                </a:rPr>
                <a:t>References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0" y="-1"/>
            <a:ext cx="32918400" cy="33933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r>
              <a:rPr lang="en-US" sz="8000" dirty="0"/>
              <a:t>Methods for Autonomous Path Planning</a:t>
            </a:r>
          </a:p>
          <a:p>
            <a:pPr algn="ctr" defTabSz="3134677" eaLnBrk="1" hangingPunct="1">
              <a:defRPr/>
            </a:pPr>
            <a:r>
              <a:rPr kumimoji="0" lang="en-US" altLang="zh-TW" sz="6000" dirty="0" err="1">
                <a:solidFill>
                  <a:srgbClr val="FFFFFF"/>
                </a:solidFill>
                <a:latin typeface="Helvetica" pitchFamily="34" charset="0"/>
              </a:rPr>
              <a:t>Abhi</a:t>
            </a:r>
            <a:r>
              <a:rPr kumimoji="0" lang="en-US" altLang="zh-TW" sz="6000" dirty="0">
                <a:solidFill>
                  <a:srgbClr val="FFFFFF"/>
                </a:solidFill>
                <a:latin typeface="Helvetica" pitchFamily="34" charset="0"/>
              </a:rPr>
              <a:t> </a:t>
            </a:r>
            <a:r>
              <a:rPr kumimoji="0" lang="en-US" altLang="zh-TW" sz="6000" dirty="0" err="1">
                <a:solidFill>
                  <a:srgbClr val="FFFFFF"/>
                </a:solidFill>
                <a:latin typeface="Helvetica" pitchFamily="34" charset="0"/>
              </a:rPr>
              <a:t>Kulgod</a:t>
            </a:r>
            <a:r>
              <a:rPr kumimoji="0" lang="en-US" altLang="zh-TW" sz="6000" dirty="0">
                <a:solidFill>
                  <a:srgbClr val="FFFFFF"/>
                </a:solidFill>
                <a:latin typeface="Helvetica" pitchFamily="34" charset="0"/>
              </a:rPr>
              <a:t>, Anthony Degleris, Isaac Scheinfeld</a:t>
            </a:r>
          </a:p>
        </p:txBody>
      </p:sp>
      <p:pic>
        <p:nvPicPr>
          <p:cNvPr id="200" name="Picture 19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4800"/>
            <a:ext cx="2805712" cy="2805712"/>
          </a:xfrm>
          <a:prstGeom prst="rect">
            <a:avLst/>
          </a:prstGeom>
        </p:spPr>
      </p:pic>
      <p:sp>
        <p:nvSpPr>
          <p:cNvPr id="35" name="Rounded Rectangle 654">
            <a:extLst>
              <a:ext uri="{FF2B5EF4-FFF2-40B4-BE49-F238E27FC236}">
                <a16:creationId xmlns:a16="http://schemas.microsoft.com/office/drawing/2014/main" id="{E749ACD6-E9F9-4429-AB23-DDA49C3E06EA}"/>
              </a:ext>
            </a:extLst>
          </p:cNvPr>
          <p:cNvSpPr/>
          <p:nvPr/>
        </p:nvSpPr>
        <p:spPr>
          <a:xfrm>
            <a:off x="441959" y="13760762"/>
            <a:ext cx="7818121" cy="11473700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114" name="Rounded Rectangle 24">
            <a:extLst>
              <a:ext uri="{FF2B5EF4-FFF2-40B4-BE49-F238E27FC236}">
                <a16:creationId xmlns:a16="http://schemas.microsoft.com/office/drawing/2014/main" id="{8CCF5CB2-8AD1-4F04-8EAA-EF03AD901465}"/>
              </a:ext>
            </a:extLst>
          </p:cNvPr>
          <p:cNvSpPr/>
          <p:nvPr/>
        </p:nvSpPr>
        <p:spPr>
          <a:xfrm>
            <a:off x="8763000" y="3615870"/>
            <a:ext cx="13944600" cy="21618592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115" name="TextBox 113">
            <a:extLst>
              <a:ext uri="{FF2B5EF4-FFF2-40B4-BE49-F238E27FC236}">
                <a16:creationId xmlns:a16="http://schemas.microsoft.com/office/drawing/2014/main" id="{F02AE63F-7CE3-48DD-8696-389C9282E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5970" y="3851969"/>
            <a:ext cx="8998660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Methods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  <p:sp>
        <p:nvSpPr>
          <p:cNvPr id="116" name="TextBox 113">
            <a:extLst>
              <a:ext uri="{FF2B5EF4-FFF2-40B4-BE49-F238E27FC236}">
                <a16:creationId xmlns:a16="http://schemas.microsoft.com/office/drawing/2014/main" id="{31E3D9EC-D379-4B01-AFF3-4F2B190B3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539" y="3851969"/>
            <a:ext cx="8998660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Results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  <p:sp>
        <p:nvSpPr>
          <p:cNvPr id="126" name="TextBox 113">
            <a:extLst>
              <a:ext uri="{FF2B5EF4-FFF2-40B4-BE49-F238E27FC236}">
                <a16:creationId xmlns:a16="http://schemas.microsoft.com/office/drawing/2014/main" id="{10C3C321-8435-499D-83BD-CE46DFE8C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201" y="3851969"/>
            <a:ext cx="7246599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Motivation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  <p:sp>
        <p:nvSpPr>
          <p:cNvPr id="128" name="TextBox 113">
            <a:extLst>
              <a:ext uri="{FF2B5EF4-FFF2-40B4-BE49-F238E27FC236}">
                <a16:creationId xmlns:a16="http://schemas.microsoft.com/office/drawing/2014/main" id="{35E67E23-ADED-4EB5-AD59-399A47CA4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39" y="13906833"/>
            <a:ext cx="7246599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Problem Setup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5702" y="14719872"/>
            <a:ext cx="72940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Randomly generated with 1-8 circular obstacles</a:t>
            </a: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Rejected obstacles covering endpoints. </a:t>
            </a: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Helvetica" charset="0"/>
                <a:ea typeface="Helvetica" charset="0"/>
                <a:cs typeface="Helvetica" charset="0"/>
              </a:rPr>
              <a:t>Goal: 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Plan a path within the boundary and outside of the obstacles (path is a sequence of unit spaced points)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296400" y="4877986"/>
            <a:ext cx="12877800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latin typeface="Helvetica" charset="0"/>
                <a:ea typeface="Helvetica" charset="0"/>
                <a:cs typeface="Helvetica" charset="0"/>
              </a:rPr>
              <a:t>Graph Approximation and Optimization</a:t>
            </a:r>
            <a:r>
              <a:rPr lang="en-US" sz="2800" b="1" baseline="30000" dirty="0">
                <a:latin typeface="Helvetica" charset="0"/>
                <a:ea typeface="Helvetica" charset="0"/>
                <a:cs typeface="Helvetica" charset="0"/>
              </a:rPr>
              <a:t>1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Approximates the best path by finding the shortest path in a space-filling graph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514350" indent="-5143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Uses optimization (gradient descent) to stretch and smooth, minimizing</a:t>
            </a:r>
          </a:p>
          <a:p>
            <a:pPr algn="just">
              <a:lnSpc>
                <a:spcPct val="150000"/>
              </a:lnSpc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Sigmoid represents obstacle penalty. As</a:t>
            </a:r>
          </a:p>
          <a:p>
            <a:pPr algn="just"/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     gradient descent converges, we send </a:t>
            </a:r>
          </a:p>
          <a:p>
            <a:pPr algn="just"/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                       hardening the boundary.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556" y="9569259"/>
            <a:ext cx="12105584" cy="9045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427152" y="23417041"/>
            <a:ext cx="85788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[1] G.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Angeris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, "Some thoughts on global path optimization", 2017. [Online]. Available: https://guille.site/path-optimization-thoughts.html. [Accessed: 11- Dec- 2017].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[2] K. Gregory, V. A, V. Pong and P. </a:t>
            </a:r>
            <a:r>
              <a:rPr lang="en-US" sz="2000" dirty="0" err="1"/>
              <a:t>Abbeel</a:t>
            </a:r>
            <a:r>
              <a:rPr lang="en-US" sz="2000" dirty="0"/>
              <a:t>, "Uncertainty-Aware Reinforcement Learning for Collision Avoidance", 2017.</a:t>
            </a:r>
            <a:endParaRPr lang="en-US" sz="2000" dirty="0">
              <a:latin typeface="Helvetica" panose="020B0604020202020204" pitchFamily="34" charset="0"/>
              <a:ea typeface="Helvetica" charset="0"/>
              <a:cs typeface="Helvetica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5" t="11546" r="9584" b="10691"/>
          <a:stretch/>
        </p:blipFill>
        <p:spPr>
          <a:xfrm>
            <a:off x="1810693" y="19776551"/>
            <a:ext cx="5094003" cy="50731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72" t="11014" r="37052" b="10856"/>
          <a:stretch/>
        </p:blipFill>
        <p:spPr>
          <a:xfrm>
            <a:off x="15022890" y="6223918"/>
            <a:ext cx="2566719" cy="273818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4" t="14583" r="65278" b="14584"/>
          <a:stretch/>
        </p:blipFill>
        <p:spPr>
          <a:xfrm>
            <a:off x="11048894" y="6074576"/>
            <a:ext cx="2907195" cy="300848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629" y="17777656"/>
            <a:ext cx="2936132" cy="161415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0A35334-65BE-427E-A6B3-FEE9E459E3DE}"/>
              </a:ext>
            </a:extLst>
          </p:cNvPr>
          <p:cNvSpPr txBox="1"/>
          <p:nvPr/>
        </p:nvSpPr>
        <p:spPr>
          <a:xfrm>
            <a:off x="704012" y="4705621"/>
            <a:ext cx="7294012" cy="866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Path planning is the task of finding the optimal route between two points, avoiding any obstacles along the way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This task arises naturally in many vehicle control tasks. Our approach is modeled after drone navigation, where the goal is to find a shortest path.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Classical techniques often rely on simplifying assumptions and require a new solution each time the environment changes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A solution that makes fewer assumptions and generalizes well over different environments is preferable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Reinforcement learning techniques can implicitly learn a general solution, and have more potential for extension to dynamic environments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6902931" y="10748157"/>
            <a:ext cx="4125121" cy="2484219"/>
            <a:chOff x="14097000" y="11277600"/>
            <a:chExt cx="4800600" cy="31242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44" t="8334" r="5556" b="6250"/>
            <a:stretch/>
          </p:blipFill>
          <p:spPr>
            <a:xfrm>
              <a:off x="14097000" y="11277600"/>
              <a:ext cx="4800600" cy="31242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4782800" y="11277600"/>
              <a:ext cx="2743200" cy="48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BD449CCB-3942-4D83-991F-AA97E1B8195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71" t="10786" r="9780" b="10858"/>
          <a:stretch/>
        </p:blipFill>
        <p:spPr>
          <a:xfrm>
            <a:off x="18724887" y="6222984"/>
            <a:ext cx="2539773" cy="2720672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BBDEDD-B58C-4292-8E0C-3EB95D791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631660"/>
              </p:ext>
            </p:extLst>
          </p:nvPr>
        </p:nvGraphicFramePr>
        <p:xfrm>
          <a:off x="23610729" y="4907165"/>
          <a:ext cx="8445633" cy="2415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15211">
                  <a:extLst>
                    <a:ext uri="{9D8B030D-6E8A-4147-A177-3AD203B41FA5}">
                      <a16:colId xmlns:a16="http://schemas.microsoft.com/office/drawing/2014/main" val="7502155"/>
                    </a:ext>
                  </a:extLst>
                </a:gridCol>
                <a:gridCol w="2815211">
                  <a:extLst>
                    <a:ext uri="{9D8B030D-6E8A-4147-A177-3AD203B41FA5}">
                      <a16:colId xmlns:a16="http://schemas.microsoft.com/office/drawing/2014/main" val="3360269338"/>
                    </a:ext>
                  </a:extLst>
                </a:gridCol>
                <a:gridCol w="2815211">
                  <a:extLst>
                    <a:ext uri="{9D8B030D-6E8A-4147-A177-3AD203B41FA5}">
                      <a16:colId xmlns:a16="http://schemas.microsoft.com/office/drawing/2014/main" val="3462760015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r>
                        <a:rPr lang="en-US" sz="2600" dirty="0"/>
                        <a:t>Algorithm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Success Rate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Average Path Length</a:t>
                      </a:r>
                    </a:p>
                  </a:txBody>
                  <a:tcPr marL="85820" marR="85820" marT="42910" marB="42910"/>
                </a:tc>
                <a:extLst>
                  <a:ext uri="{0D108BD9-81ED-4DB2-BD59-A6C34878D82A}">
                    <a16:rowId xmlns:a16="http://schemas.microsoft.com/office/drawing/2014/main" val="3802877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Optimization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1.0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156.4</a:t>
                      </a:r>
                    </a:p>
                  </a:txBody>
                  <a:tcPr marL="85820" marR="85820" marT="42910" marB="42910"/>
                </a:tc>
                <a:extLst>
                  <a:ext uri="{0D108BD9-81ED-4DB2-BD59-A6C34878D82A}">
                    <a16:rowId xmlns:a16="http://schemas.microsoft.com/office/drawing/2014/main" val="412087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FPI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0.88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221.4</a:t>
                      </a:r>
                    </a:p>
                  </a:txBody>
                  <a:tcPr marL="85820" marR="85820" marT="42910" marB="42910"/>
                </a:tc>
                <a:extLst>
                  <a:ext uri="{0D108BD9-81ED-4DB2-BD59-A6C34878D82A}">
                    <a16:rowId xmlns:a16="http://schemas.microsoft.com/office/drawing/2014/main" val="1972306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DFPI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0.31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861.7</a:t>
                      </a:r>
                    </a:p>
                  </a:txBody>
                  <a:tcPr marL="85820" marR="85820" marT="42910" marB="42910"/>
                </a:tc>
                <a:extLst>
                  <a:ext uri="{0D108BD9-81ED-4DB2-BD59-A6C34878D82A}">
                    <a16:rowId xmlns:a16="http://schemas.microsoft.com/office/drawing/2014/main" val="458128511"/>
                  </a:ext>
                </a:extLst>
              </a:tr>
            </a:tbl>
          </a:graphicData>
        </a:graphic>
      </p:graphicFrame>
      <p:sp>
        <p:nvSpPr>
          <p:cNvPr id="46" name="Rounded Rectangle 24">
            <a:extLst>
              <a:ext uri="{FF2B5EF4-FFF2-40B4-BE49-F238E27FC236}">
                <a16:creationId xmlns:a16="http://schemas.microsoft.com/office/drawing/2014/main" id="{5410958B-05C5-4126-B86A-88D07603E881}"/>
              </a:ext>
            </a:extLst>
          </p:cNvPr>
          <p:cNvSpPr/>
          <p:nvPr/>
        </p:nvSpPr>
        <p:spPr>
          <a:xfrm>
            <a:off x="23118546" y="12264465"/>
            <a:ext cx="9444849" cy="6404536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48" name="TextBox 113">
            <a:extLst>
              <a:ext uri="{FF2B5EF4-FFF2-40B4-BE49-F238E27FC236}">
                <a16:creationId xmlns:a16="http://schemas.microsoft.com/office/drawing/2014/main" id="{D5EA85A8-438C-4A60-8F4E-04F5DAAFA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1640" y="12621831"/>
            <a:ext cx="8998660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Discussion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2" t="20269" r="10840" b="15731"/>
          <a:stretch/>
        </p:blipFill>
        <p:spPr>
          <a:xfrm>
            <a:off x="9945918" y="11602716"/>
            <a:ext cx="1412759" cy="359369"/>
          </a:xfrm>
          <a:prstGeom prst="rect">
            <a:avLst/>
          </a:prstGeom>
        </p:spPr>
      </p:pic>
      <p:pic>
        <p:nvPicPr>
          <p:cNvPr id="16" name="Picture 2" descr="https://lh3.googleusercontent.com/qj9h7itORLotO9Nz2Ju-dUs3G0zrUWbFmypi5ALbQPTmjgWxYBo-mtp4O85lQpZtuMQf7UJmZcgEb9HVPCF42iNtq7DjFGS_wFw0HSsKQAaHo383mJYkEA2Uve8Z__98gVgsEHZ0">
            <a:extLst>
              <a:ext uri="{FF2B5EF4-FFF2-40B4-BE49-F238E27FC236}">
                <a16:creationId xmlns:a16="http://schemas.microsoft.com/office/drawing/2014/main" id="{1401D215-AEE6-43BA-AD02-355BD043B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4491" y="14237198"/>
            <a:ext cx="4962051" cy="536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81E9FF8-7464-4626-8C9F-334767BAA16C}"/>
              </a:ext>
            </a:extLst>
          </p:cNvPr>
          <p:cNvSpPr txBox="1"/>
          <p:nvPr/>
        </p:nvSpPr>
        <p:spPr>
          <a:xfrm>
            <a:off x="18109076" y="19763682"/>
            <a:ext cx="403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800" i="1" dirty="0">
                <a:latin typeface="Helvetica" charset="0"/>
                <a:ea typeface="Helvetica" charset="0"/>
                <a:cs typeface="Helvetica" charset="0"/>
              </a:rPr>
              <a:t>Neural Net Architecture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58E10F-DE12-457F-BAC4-B9E785FF079C}"/>
              </a:ext>
            </a:extLst>
          </p:cNvPr>
          <p:cNvSpPr txBox="1"/>
          <p:nvPr/>
        </p:nvSpPr>
        <p:spPr>
          <a:xfrm>
            <a:off x="23392515" y="19767372"/>
            <a:ext cx="895797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Improve NN architecture to capture relevant features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Address more complex problems (moving obstacles, path smoothness constraints, etc.)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Explore fitted policy iteration further, comparing it to fitted value iteration on known problems</a:t>
            </a:r>
          </a:p>
        </p:txBody>
      </p:sp>
      <p:sp>
        <p:nvSpPr>
          <p:cNvPr id="45" name="Rounded Rectangle 24">
            <a:extLst>
              <a:ext uri="{FF2B5EF4-FFF2-40B4-BE49-F238E27FC236}">
                <a16:creationId xmlns:a16="http://schemas.microsoft.com/office/drawing/2014/main" id="{9BEC0311-BF87-4E88-8DCC-07914F44CBF6}"/>
              </a:ext>
            </a:extLst>
          </p:cNvPr>
          <p:cNvSpPr/>
          <p:nvPr/>
        </p:nvSpPr>
        <p:spPr>
          <a:xfrm>
            <a:off x="23111123" y="18868620"/>
            <a:ext cx="9444848" cy="3679576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49" name="TextBox 113">
            <a:extLst>
              <a:ext uri="{FF2B5EF4-FFF2-40B4-BE49-F238E27FC236}">
                <a16:creationId xmlns:a16="http://schemas.microsoft.com/office/drawing/2014/main" id="{53905A34-984A-4694-A44D-9E5B1292A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4216" y="19020303"/>
            <a:ext cx="8793178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Future Work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DDDA098-BCA2-4DC3-B9C8-E4AA4FB5CD91}"/>
              </a:ext>
            </a:extLst>
          </p:cNvPr>
          <p:cNvGrpSpPr/>
          <p:nvPr/>
        </p:nvGrpSpPr>
        <p:grpSpPr>
          <a:xfrm>
            <a:off x="10133824" y="21494246"/>
            <a:ext cx="3027082" cy="3535974"/>
            <a:chOff x="10237516" y="21491815"/>
            <a:chExt cx="3027082" cy="3535974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85002124-0D21-477C-B9FB-502BD091C8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80" t="11227" r="69490" b="70018"/>
            <a:stretch/>
          </p:blipFill>
          <p:spPr>
            <a:xfrm>
              <a:off x="10237516" y="21491815"/>
              <a:ext cx="3027082" cy="2967727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A8FF56F-E457-44D3-A689-EE2D7FBFDB26}"/>
                </a:ext>
              </a:extLst>
            </p:cNvPr>
            <p:cNvSpPr txBox="1"/>
            <p:nvPr/>
          </p:nvSpPr>
          <p:spPr>
            <a:xfrm>
              <a:off x="10559973" y="24504569"/>
              <a:ext cx="2218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i="1" dirty="0">
                  <a:latin typeface="Helvetica" charset="0"/>
                  <a:ea typeface="Helvetica" charset="0"/>
                  <a:cs typeface="Helvetica" charset="0"/>
                </a:rPr>
                <a:t>Optimization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9675C06-454B-4217-A8ED-E4EC1502C53C}"/>
              </a:ext>
            </a:extLst>
          </p:cNvPr>
          <p:cNvGrpSpPr/>
          <p:nvPr/>
        </p:nvGrpSpPr>
        <p:grpSpPr>
          <a:xfrm>
            <a:off x="14116478" y="21481252"/>
            <a:ext cx="3027082" cy="3548968"/>
            <a:chOff x="14220170" y="21429426"/>
            <a:chExt cx="3027082" cy="354896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3B8AE90-0DB1-4B63-92D4-DD298C0E6D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6729" t="1295" r="70992" b="75758"/>
            <a:stretch/>
          </p:blipFill>
          <p:spPr>
            <a:xfrm>
              <a:off x="14220170" y="21429426"/>
              <a:ext cx="3027082" cy="2967621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18D0DDE-180D-4798-8C20-3190B2C24A69}"/>
                </a:ext>
              </a:extLst>
            </p:cNvPr>
            <p:cNvSpPr txBox="1"/>
            <p:nvPr/>
          </p:nvSpPr>
          <p:spPr>
            <a:xfrm>
              <a:off x="15292917" y="24455174"/>
              <a:ext cx="8815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i="1" dirty="0">
                  <a:latin typeface="Helvetica" charset="0"/>
                  <a:ea typeface="Helvetica" charset="0"/>
                  <a:cs typeface="Helvetica" charset="0"/>
                </a:rPr>
                <a:t>FPI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CF14C4-7DB5-429C-8B81-211A3962B302}"/>
              </a:ext>
            </a:extLst>
          </p:cNvPr>
          <p:cNvGrpSpPr/>
          <p:nvPr/>
        </p:nvGrpSpPr>
        <p:grpSpPr>
          <a:xfrm>
            <a:off x="18099132" y="21428173"/>
            <a:ext cx="2990155" cy="3597102"/>
            <a:chOff x="18202824" y="21344565"/>
            <a:chExt cx="2990155" cy="359710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37265A0-4954-40E0-BA8C-2977C477F16C}"/>
                </a:ext>
              </a:extLst>
            </p:cNvPr>
            <p:cNvSpPr txBox="1"/>
            <p:nvPr/>
          </p:nvSpPr>
          <p:spPr>
            <a:xfrm>
              <a:off x="18723177" y="24418447"/>
              <a:ext cx="21468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i="1" dirty="0">
                  <a:latin typeface="Helvetica" charset="0"/>
                  <a:ea typeface="Helvetica" charset="0"/>
                  <a:cs typeface="Helvetica" charset="0"/>
                </a:rPr>
                <a:t>Deep FPI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EF02A23-F689-47A8-A0C5-013DB156B0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82" t="375" r="71353" b="76067"/>
            <a:stretch/>
          </p:blipFill>
          <p:spPr>
            <a:xfrm>
              <a:off x="18202824" y="21344565"/>
              <a:ext cx="2990155" cy="3052482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E65F6DB4-6947-4E6D-98E4-3950E9013BA5}"/>
              </a:ext>
            </a:extLst>
          </p:cNvPr>
          <p:cNvSpPr txBox="1"/>
          <p:nvPr/>
        </p:nvSpPr>
        <p:spPr>
          <a:xfrm>
            <a:off x="11567112" y="20924419"/>
            <a:ext cx="7966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i="1" dirty="0">
                <a:latin typeface="Helvetica" charset="0"/>
                <a:ea typeface="Helvetica" charset="0"/>
                <a:cs typeface="Helvetica" charset="0"/>
              </a:rPr>
              <a:t>Paths generated on one test map (DFPI fails)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9C78A8-1537-4127-9AD4-195CB7F53866}"/>
              </a:ext>
            </a:extLst>
          </p:cNvPr>
          <p:cNvSpPr txBox="1"/>
          <p:nvPr/>
        </p:nvSpPr>
        <p:spPr>
          <a:xfrm>
            <a:off x="23275274" y="13001829"/>
            <a:ext cx="9028975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. 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We could not train any fitted value iteration model to generate a meaningful model</a:t>
            </a:r>
          </a:p>
          <a:p>
            <a:pPr marL="1422400" lvl="1" indent="-4064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Value function may be too complex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The FPI model achieved surprising success</a:t>
            </a:r>
          </a:p>
          <a:p>
            <a:pPr marL="1422400" lvl="1" indent="-4064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General models for path planning are possible</a:t>
            </a:r>
          </a:p>
          <a:p>
            <a:pPr marL="1422400" lvl="1" indent="-4064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Direct policy approximation can replace value approximation in some problems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The DFPI model underperformed significantly</a:t>
            </a:r>
          </a:p>
          <a:p>
            <a:pPr marL="1422400" lvl="1" indent="-4064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Our neural network architecture failed to capture the feature complexity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50DD8B-7823-4CC3-BF87-12605BB5351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0703" y="8673611"/>
            <a:ext cx="4113717" cy="28129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3C17077-88CD-4FE7-8438-16ABB0BB297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1640" y="8706519"/>
            <a:ext cx="4113717" cy="281297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41D6299-083B-4979-8C05-23E67AD5ACC7}"/>
              </a:ext>
            </a:extLst>
          </p:cNvPr>
          <p:cNvSpPr txBox="1"/>
          <p:nvPr/>
        </p:nvSpPr>
        <p:spPr>
          <a:xfrm>
            <a:off x="25722343" y="7995533"/>
            <a:ext cx="403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i="1" dirty="0">
                <a:latin typeface="Helvetica" charset="0"/>
                <a:ea typeface="Helvetica" charset="0"/>
                <a:cs typeface="Helvetica" charset="0"/>
              </a:rPr>
              <a:t>Learning Curves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5273</TotalTime>
  <Words>460</Words>
  <Application>Microsoft Office PowerPoint</Application>
  <PresentationFormat>Custom</PresentationFormat>
  <Paragraphs>74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新細明體</vt:lpstr>
      <vt:lpstr>新細明體</vt:lpstr>
      <vt:lpstr>Arial</vt:lpstr>
      <vt:lpstr>Calibri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creator>EE368</dc:creator>
  <cp:lastModifiedBy>Anthony Degleris</cp:lastModifiedBy>
  <cp:revision>522</cp:revision>
  <cp:lastPrinted>2017-12-11T10:14:00Z</cp:lastPrinted>
  <dcterms:created xsi:type="dcterms:W3CDTF">2009-03-08T16:20:38Z</dcterms:created>
  <dcterms:modified xsi:type="dcterms:W3CDTF">2017-12-11T23:23:53Z</dcterms:modified>
</cp:coreProperties>
</file>