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31" autoAdjust="0"/>
    <p:restoredTop sz="96395" autoAdjust="0"/>
  </p:normalViewPr>
  <p:slideViewPr>
    <p:cSldViewPr>
      <p:cViewPr>
        <p:scale>
          <a:sx n="29" d="100"/>
          <a:sy n="29" d="100"/>
        </p:scale>
        <p:origin x="2580" y="138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%20/in%20S%7d%20P_%7bsa%7d(s')%20V%5e%7b/pi%5et%7d(s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85542E-0337-42E4-9DE0-784157E9AC30}"/>
              </a:ext>
            </a:extLst>
          </p:cNvPr>
          <p:cNvGrpSpPr/>
          <p:nvPr/>
        </p:nvGrpSpPr>
        <p:grpSpPr>
          <a:xfrm>
            <a:off x="9285514" y="13018801"/>
            <a:ext cx="8304095" cy="7115655"/>
            <a:chOff x="9285514" y="14144250"/>
            <a:chExt cx="8304095" cy="711565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AC7-8E1C-4CB5-B8DC-53E9D5C05110}"/>
                </a:ext>
              </a:extLst>
            </p:cNvPr>
            <p:cNvSpPr txBox="1"/>
            <p:nvPr/>
          </p:nvSpPr>
          <p:spPr>
            <a:xfrm>
              <a:off x="9285514" y="14144250"/>
              <a:ext cx="8304095" cy="500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Fitted Policy Iteration (FPI)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Fit a model that predicts the path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in general </a:t>
              </a: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(not for a specific map)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State space is continuous and high-dimensional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Value function would be extremely complicated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Instead,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estimate the policy directly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Update rule</a:t>
              </a:r>
            </a:p>
          </p:txBody>
        </p:sp>
        <p:pic>
          <p:nvPicPr>
            <p:cNvPr id="1026" name="Picture 2" descr="https://lh4.googleusercontent.com/WdkdgXFacQoSzg_Q_WW_EiFhKwiD35ot2n_tdfRim_ct4viJq9_n99fD_W4J5lLHF0f0wF0TmmdwgXjtr0YKNN7aHMxH9QCmNgFVitNs4tJSEyRpOfeQV4YDpsiEpaub783Q12Gd">
              <a:hlinkClick r:id="" action="ppaction://noaction"/>
              <a:extLst>
                <a:ext uri="{FF2B5EF4-FFF2-40B4-BE49-F238E27FC236}">
                  <a16:creationId xmlns:a16="http://schemas.microsoft.com/office/drawing/2014/main" id="{484DA3AD-435B-4BE1-9E8D-C5AC66FA8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8030" y="17289831"/>
              <a:ext cx="2665753" cy="49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DRwBtRwHo8Pa2mZwaIusVWAya2HYA5BYHGrUKUGWZX-Z1pftuRDUjYsfnOtM9w3kz2IIBxJhC90_mI9n9i_QK2Gx_1G9A9qecKYQbmIFBg4qBXFw0UxwaiYtqu9tkWKAP7P-r86M">
              <a:hlinkClick r:id="rId4"/>
              <a:extLst>
                <a:ext uri="{FF2B5EF4-FFF2-40B4-BE49-F238E27FC236}">
                  <a16:creationId xmlns:a16="http://schemas.microsoft.com/office/drawing/2014/main" id="{9E46EC36-E68A-4DF3-ACAE-673C7C7C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2001" y="18598994"/>
              <a:ext cx="6993589" cy="1020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4C754B-4136-4C59-B0A0-0EEB6301249C}"/>
                </a:ext>
              </a:extLst>
            </p:cNvPr>
            <p:cNvSpPr txBox="1"/>
            <p:nvPr/>
          </p:nvSpPr>
          <p:spPr>
            <a:xfrm>
              <a:off x="9285514" y="19659467"/>
              <a:ext cx="829320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Deep Fitted Policy Iteration (DFPI)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Use a single layer feed forward neural network to improve policy approximation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79" y="3615870"/>
            <a:ext cx="7818121" cy="991083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872853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22734395"/>
            <a:ext cx="9452271" cy="2500063"/>
            <a:chOff x="17830800" y="14031303"/>
            <a:chExt cx="9567735" cy="1116471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4031303"/>
              <a:ext cx="9567735" cy="11164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941772" y="14031303"/>
              <a:ext cx="9108583" cy="337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Scheinfeld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3760762"/>
            <a:ext cx="7818121" cy="114737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9" y="13831022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131" y="14616456"/>
            <a:ext cx="72940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Randomly generated with 1-8 circular obstacles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Rejected obstacles covering endpoints. 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Goal: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Plan a path within the boundary and outside of the obstacles (path is a sequence of unit spaced points)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400" y="4877986"/>
            <a:ext cx="128778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Graph Approximation and Optimization</a:t>
            </a:r>
            <a:r>
              <a:rPr lang="en-US" sz="28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Approximates the best path by finding the shortest path in a space-filling graph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Uses optimization (gradient descent) to stretch and smooth, minimizing</a:t>
            </a: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Sigmoid represents obstacle penalty. As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gradient descent converges, we send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                  hardening the boundary.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56" y="9569259"/>
            <a:ext cx="12105584" cy="904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427152" y="23417041"/>
            <a:ext cx="8578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[1]G.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Angeris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"Some thoughts on global path optimization", 2017. [Online]. Available: https://guille.site/path-optimization-thoughts.html. [Accessed: 11- Dec- 2017].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[2]K. Gregory, V. A, V. Pong and P. </a:t>
            </a:r>
            <a:r>
              <a:rPr lang="en-US" sz="2000" dirty="0" err="1"/>
              <a:t>Abbeel</a:t>
            </a:r>
            <a:r>
              <a:rPr lang="en-US" sz="2000" dirty="0"/>
              <a:t>, "Uncertainty-Aware Reinforcement Learning for Collision Avoidance", 2017.</a:t>
            </a: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11546" r="9584" b="10691"/>
          <a:stretch/>
        </p:blipFill>
        <p:spPr>
          <a:xfrm>
            <a:off x="1906571" y="19837278"/>
            <a:ext cx="4758110" cy="47386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2" t="11014" r="37052" b="10856"/>
          <a:stretch/>
        </p:blipFill>
        <p:spPr>
          <a:xfrm>
            <a:off x="15022890" y="6223918"/>
            <a:ext cx="2566719" cy="27381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14583" r="65278" b="14584"/>
          <a:stretch/>
        </p:blipFill>
        <p:spPr>
          <a:xfrm>
            <a:off x="11048894" y="6074576"/>
            <a:ext cx="2907195" cy="30084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75" y="18134018"/>
            <a:ext cx="2672467" cy="146920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A35334-65BE-427E-A6B3-FEE9E459E3DE}"/>
              </a:ext>
            </a:extLst>
          </p:cNvPr>
          <p:cNvSpPr txBox="1"/>
          <p:nvPr/>
        </p:nvSpPr>
        <p:spPr>
          <a:xfrm>
            <a:off x="704012" y="4705621"/>
            <a:ext cx="7294012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Path planning is the task of finding the optimal route between two points, avoiding any obstacles along the 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This task arises naturally in many vehicle control tasks, and our approach is modeled after drone navigation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Commonly used to maintain a safe distance  from other aerial vehicles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Classical techniques often rely on simplifying assumptions and require a new solution each time the environment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Prefer a solution that makes fewer assumptions and generalizes well over different environments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 techniques can implicitly learn a general solution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287079" y="10737010"/>
            <a:ext cx="4281890" cy="2711912"/>
            <a:chOff x="14097000" y="11277600"/>
            <a:chExt cx="4800600" cy="31242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8334" r="5556" b="6250"/>
            <a:stretch/>
          </p:blipFill>
          <p:spPr>
            <a:xfrm>
              <a:off x="14097000" y="11277600"/>
              <a:ext cx="4800600" cy="3124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4782800" y="11277600"/>
              <a:ext cx="2743200" cy="48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BD449CCB-3942-4D83-991F-AA97E1B819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1" t="10786" r="9780" b="10858"/>
          <a:stretch/>
        </p:blipFill>
        <p:spPr>
          <a:xfrm>
            <a:off x="18724887" y="6222984"/>
            <a:ext cx="2539773" cy="272067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9C78A8-1537-4127-9AD4-195CB7F53866}"/>
              </a:ext>
            </a:extLst>
          </p:cNvPr>
          <p:cNvSpPr txBox="1"/>
          <p:nvPr/>
        </p:nvSpPr>
        <p:spPr>
          <a:xfrm>
            <a:off x="23341640" y="13365824"/>
            <a:ext cx="902897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We could not train any fitted value iteration model to generate a meaningful model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FPI model achieved surprising success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General models for path planning are possible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Direct policy approximation can replace value approximation in some problems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DFPI model underperformed significantly</a:t>
            </a:r>
          </a:p>
          <a:p>
            <a:pPr marL="2013096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Our neural network architecture failed to capture the feature complexity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BBDEDD-B58C-4292-8E0C-3EB95D79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31660"/>
              </p:ext>
            </p:extLst>
          </p:nvPr>
        </p:nvGraphicFramePr>
        <p:xfrm>
          <a:off x="23610729" y="4907165"/>
          <a:ext cx="8445633" cy="241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211">
                  <a:extLst>
                    <a:ext uri="{9D8B030D-6E8A-4147-A177-3AD203B41FA5}">
                      <a16:colId xmlns:a16="http://schemas.microsoft.com/office/drawing/2014/main" val="7502155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360269338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4627600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600" dirty="0"/>
                        <a:t>Algorithm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Success Rate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Average Path Length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380287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1.0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156.4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1208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0.88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221.4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197230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DFPI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0.31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861.7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58128511"/>
                  </a:ext>
                </a:extLst>
              </a:tr>
            </a:tbl>
          </a:graphicData>
        </a:graphic>
      </p:graphicFrame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5410958B-05C5-4126-B86A-88D07603E881}"/>
              </a:ext>
            </a:extLst>
          </p:cNvPr>
          <p:cNvSpPr/>
          <p:nvPr/>
        </p:nvSpPr>
        <p:spPr>
          <a:xfrm>
            <a:off x="23118546" y="12649917"/>
            <a:ext cx="9444849" cy="6019083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8" name="TextBox 113">
            <a:extLst>
              <a:ext uri="{FF2B5EF4-FFF2-40B4-BE49-F238E27FC236}">
                <a16:creationId xmlns:a16="http://schemas.microsoft.com/office/drawing/2014/main" id="{D5EA85A8-438C-4A60-8F4E-04F5DAAF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0" y="12801600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Discussion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t="20269" r="10840" b="15731"/>
          <a:stretch/>
        </p:blipFill>
        <p:spPr>
          <a:xfrm>
            <a:off x="9796213" y="11888327"/>
            <a:ext cx="1608962" cy="409278"/>
          </a:xfrm>
          <a:prstGeom prst="rect">
            <a:avLst/>
          </a:prstGeom>
        </p:spPr>
      </p:pic>
      <p:pic>
        <p:nvPicPr>
          <p:cNvPr id="16" name="Picture 2" descr="https://lh3.googleusercontent.com/qj9h7itORLotO9Nz2Ju-dUs3G0zrUWbFmypi5ALbQPTmjgWxYBo-mtp4O85lQpZtuMQf7UJmZcgEb9HVPCF42iNtq7DjFGS_wFw0HSsKQAaHo383mJYkEA2Uve8Z__98gVgsEHZ0">
            <a:extLst>
              <a:ext uri="{FF2B5EF4-FFF2-40B4-BE49-F238E27FC236}">
                <a16:creationId xmlns:a16="http://schemas.microsoft.com/office/drawing/2014/main" id="{1401D215-AEE6-43BA-AD02-355BD043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491" y="14237198"/>
            <a:ext cx="4962051" cy="53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1E9FF8-7464-4626-8C9F-334767BAA16C}"/>
              </a:ext>
            </a:extLst>
          </p:cNvPr>
          <p:cNvSpPr txBox="1"/>
          <p:nvPr/>
        </p:nvSpPr>
        <p:spPr>
          <a:xfrm>
            <a:off x="18109076" y="19763682"/>
            <a:ext cx="403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Neural Net Architecture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8E10F-DE12-457F-BAC4-B9E785FF079C}"/>
              </a:ext>
            </a:extLst>
          </p:cNvPr>
          <p:cNvSpPr txBox="1"/>
          <p:nvPr/>
        </p:nvSpPr>
        <p:spPr>
          <a:xfrm>
            <a:off x="23392516" y="19767372"/>
            <a:ext cx="8822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Improve NN architecture to capture problem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Address more complex problems (moving obstacles, path smoothness constraints, etc.)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Explore fitted policy iteration further, comparing it to fitted value iteration on known problems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9BEC0311-BF87-4E88-8DCC-07914F44CBF6}"/>
              </a:ext>
            </a:extLst>
          </p:cNvPr>
          <p:cNvSpPr/>
          <p:nvPr/>
        </p:nvSpPr>
        <p:spPr>
          <a:xfrm>
            <a:off x="23111123" y="18868620"/>
            <a:ext cx="9444848" cy="3679576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9" name="TextBox 113">
            <a:extLst>
              <a:ext uri="{FF2B5EF4-FFF2-40B4-BE49-F238E27FC236}">
                <a16:creationId xmlns:a16="http://schemas.microsoft.com/office/drawing/2014/main" id="{53905A34-984A-4694-A44D-9E5B1292A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4216" y="19020303"/>
            <a:ext cx="8793178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Future Work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DDA098-BCA2-4DC3-B9C8-E4AA4FB5CD91}"/>
              </a:ext>
            </a:extLst>
          </p:cNvPr>
          <p:cNvGrpSpPr/>
          <p:nvPr/>
        </p:nvGrpSpPr>
        <p:grpSpPr>
          <a:xfrm>
            <a:off x="10133824" y="21494246"/>
            <a:ext cx="3027082" cy="3535974"/>
            <a:chOff x="10237516" y="21491815"/>
            <a:chExt cx="3027082" cy="353597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5002124-0D21-477C-B9FB-502BD091C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t="11227" r="69490" b="70018"/>
            <a:stretch/>
          </p:blipFill>
          <p:spPr>
            <a:xfrm>
              <a:off x="10237516" y="21491815"/>
              <a:ext cx="3027082" cy="29677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8FF56F-E457-44D3-A689-EE2D7FBFDB26}"/>
                </a:ext>
              </a:extLst>
            </p:cNvPr>
            <p:cNvSpPr txBox="1"/>
            <p:nvPr/>
          </p:nvSpPr>
          <p:spPr>
            <a:xfrm>
              <a:off x="10559973" y="24504569"/>
              <a:ext cx="2218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Optimization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675C06-454B-4217-A8ED-E4EC1502C53C}"/>
              </a:ext>
            </a:extLst>
          </p:cNvPr>
          <p:cNvGrpSpPr/>
          <p:nvPr/>
        </p:nvGrpSpPr>
        <p:grpSpPr>
          <a:xfrm>
            <a:off x="14116478" y="21481252"/>
            <a:ext cx="3027082" cy="3548968"/>
            <a:chOff x="14220170" y="21429426"/>
            <a:chExt cx="3027082" cy="35489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B8AE90-0DB1-4B63-92D4-DD298C0E6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729" t="1295" r="70992" b="75758"/>
            <a:stretch/>
          </p:blipFill>
          <p:spPr>
            <a:xfrm>
              <a:off x="14220170" y="21429426"/>
              <a:ext cx="3027082" cy="296762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8D0DDE-180D-4798-8C20-3190B2C24A69}"/>
                </a:ext>
              </a:extLst>
            </p:cNvPr>
            <p:cNvSpPr txBox="1"/>
            <p:nvPr/>
          </p:nvSpPr>
          <p:spPr>
            <a:xfrm>
              <a:off x="15292917" y="24455174"/>
              <a:ext cx="881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FPI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F14C4-7DB5-429C-8B81-211A3962B302}"/>
              </a:ext>
            </a:extLst>
          </p:cNvPr>
          <p:cNvGrpSpPr/>
          <p:nvPr/>
        </p:nvGrpSpPr>
        <p:grpSpPr>
          <a:xfrm>
            <a:off x="18099132" y="21428173"/>
            <a:ext cx="2990155" cy="3597102"/>
            <a:chOff x="18202824" y="21344565"/>
            <a:chExt cx="2990155" cy="35971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7265A0-4954-40E0-BA8C-2977C477F16C}"/>
                </a:ext>
              </a:extLst>
            </p:cNvPr>
            <p:cNvSpPr txBox="1"/>
            <p:nvPr/>
          </p:nvSpPr>
          <p:spPr>
            <a:xfrm>
              <a:off x="18723177" y="24418447"/>
              <a:ext cx="21468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Deep FPI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EF02A23-F689-47A8-A0C5-013DB156B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2" t="375" r="71353" b="76067"/>
            <a:stretch/>
          </p:blipFill>
          <p:spPr>
            <a:xfrm>
              <a:off x="18202824" y="21344565"/>
              <a:ext cx="2990155" cy="3052482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65F6DB4-6947-4E6D-98E4-3950E9013BA5}"/>
              </a:ext>
            </a:extLst>
          </p:cNvPr>
          <p:cNvSpPr txBox="1"/>
          <p:nvPr/>
        </p:nvSpPr>
        <p:spPr>
          <a:xfrm>
            <a:off x="11567112" y="20924419"/>
            <a:ext cx="796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Paths generated on one test map (DFPI fails)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441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PMingLiU</vt:lpstr>
      <vt:lpstr>PMingLiU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517</cp:revision>
  <cp:lastPrinted>2017-12-11T10:14:00Z</cp:lastPrinted>
  <dcterms:created xsi:type="dcterms:W3CDTF">2009-03-08T16:20:38Z</dcterms:created>
  <dcterms:modified xsi:type="dcterms:W3CDTF">2017-12-11T22:34:44Z</dcterms:modified>
</cp:coreProperties>
</file>