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62ED0877-C086-430F-B2E6-1B9A2255C70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p:spPr>
      </p:sp>
      <p:sp>
        <p:nvSpPr>
          <p:cNvPr id="13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C8657C0-11C1-4EA2-B339-22124E0E46C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E7627B4-F022-4C73-BA50-54C3AF9948F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While you don’t necessarily need Git if you’re just working on the homework, we do encourage you to use it as a trial process for learning the simple commands e.g. `git commit`, `git push`, etc.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When it comes around to working in your groups of four, you’ll be much more comfortable in handing off code to your partners and all developing code on the same code base at the same time.</a:t>
            </a:r>
            <a:endParaRPr b="0" lang="en-US" sz="2000" spc="-1" strike="noStrike">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1436371-D5AE-4765-84C0-9ADF78D7479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pdb is a useful tool that allows you to place break points in your code. For example, if you have a script with multiple function calls, you can click through and “inspect” the environment.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 the example here, you see that the </a:t>
            </a:r>
            <a:r>
              <a:rPr b="0" i="1" lang="en-US" sz="2000" spc="-1" strike="noStrike">
                <a:latin typeface="Arial"/>
              </a:rPr>
              <a:t>initial_integer</a:t>
            </a:r>
            <a:r>
              <a:rPr b="0" lang="en-US" sz="2000" spc="-1" strike="noStrike">
                <a:latin typeface="Arial"/>
              </a:rPr>
              <a:t> and </a:t>
            </a:r>
            <a:r>
              <a:rPr b="0" i="1" lang="en-US" sz="2000" spc="-1" strike="noStrike">
                <a:latin typeface="Arial"/>
              </a:rPr>
              <a:t>initial_float</a:t>
            </a:r>
            <a:r>
              <a:rPr b="0" lang="en-US" sz="2000" spc="-1" strike="noStrike">
                <a:latin typeface="Arial"/>
              </a:rPr>
              <a:t> variables are already instantiated and you can inspect those values and how they’re modified; but at this particular breakpoint, </a:t>
            </a:r>
            <a:r>
              <a:rPr b="0" i="1" lang="en-US" sz="2000" spc="-1" strike="noStrike">
                <a:latin typeface="Arial"/>
              </a:rPr>
              <a:t>cast_int_to_float</a:t>
            </a:r>
            <a:r>
              <a:rPr b="0" lang="en-US" sz="2000" spc="-1" strike="noStrike">
                <a:latin typeface="Arial"/>
              </a:rPr>
              <a:t> has no values as it hasn’t been assigned a value yet.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1" lang="en-US" sz="2000" spc="-1" strike="noStrike">
                <a:latin typeface="Arial"/>
              </a:rPr>
              <a:t>Warning</a:t>
            </a:r>
            <a:r>
              <a:rPr b="0" lang="en-US" sz="2000" spc="-1" strike="noStrike">
                <a:latin typeface="Arial"/>
              </a:rPr>
              <a:t>: Make sure to remove any breakpoints or other debugging traces in your code during submission; this will cause the autograder to break!</a:t>
            </a:r>
            <a:endParaRPr b="0" lang="en-US" sz="2000" spc="-1" strike="noStrike">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D4B237A-BE5E-47C7-8B48-D3C3377C00F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In general, we want to emphasize that one of the objectives is to help you learn not only the technical content of how a robot stack comes together, but also the software engineering processes.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As a part of this, we really encourage you to learn how to leverage Google (and specifically Stack Overflow) as a tool for fixing common issues arising in Python and ROS before turning to your peers or the teaching staff.</a:t>
            </a:r>
            <a:endParaRPr b="0" lang="en-US" sz="2000" spc="-1" strike="noStrike">
              <a:latin typeface="Arial"/>
            </a:endParaRPr>
          </a:p>
        </p:txBody>
      </p:sp>
      <p:sp>
        <p:nvSpPr>
          <p:cNvPr id="1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2917314-A820-4D51-B63C-CA3E4FD6033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p:spPr>
      </p:sp>
      <p:sp>
        <p:nvSpPr>
          <p:cNvPr id="13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D07337E-6E57-4510-B04E-AC352E6F4D5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This year, we won’t be expecting you to install ROS locally on your machines – if this is something you’d like to do, you can, but instead we’ll be providing a server where you can collaborate with project partners to run ROS.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Thus, we only expect you to have a Python 2.7 installation locally and be able to run “basic” scientific computing packages i.e. numpy, scipy, etc.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However, if you’d like, we do want to point out you have two additional options to running locally:</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You can set up a dual boot where you partition your hard drive to run a second OS (in this case, Ubuntu 16.04). This allows you to allocate full processing resources when you are running the second OS.</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Alternatively, you can set up a VM (see the VM guide linked in the section hand out). The one draw back of the VM is that if your laptop isn’t very powerful, you may run into a very slow or laggy VM. But this way, you don’t have to partition the hard drive for the class and can delete the VM once you’re done with the class.</a:t>
            </a:r>
            <a:endParaRPr b="0" lang="en-US" sz="2000" spc="-1" strike="noStrike">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92B8CCF-0913-4359-AD88-2CD030820013}"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5"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a:t>
            </a:r>
            <a:r>
              <a:rPr b="0" lang="en-US" sz="6000" spc="-1" strike="noStrike">
                <a:solidFill>
                  <a:srgbClr val="000000"/>
                </a:solidFill>
                <a:latin typeface="Calibri Light"/>
              </a:rPr>
              <a:t>l</a:t>
            </a:r>
            <a:r>
              <a:rPr b="0" lang="en-US" sz="6000" spc="-1" strike="noStrike">
                <a:solidFill>
                  <a:srgbClr val="000000"/>
                </a:solidFill>
                <a:latin typeface="Calibri Light"/>
              </a:rPr>
              <a:t>i</a:t>
            </a:r>
            <a:r>
              <a:rPr b="0" lang="en-US" sz="6000" spc="-1" strike="noStrike">
                <a:solidFill>
                  <a:srgbClr val="000000"/>
                </a:solidFill>
                <a:latin typeface="Calibri Light"/>
              </a:rPr>
              <a:t>c</a:t>
            </a:r>
            <a:r>
              <a:rPr b="0" lang="en-US" sz="6000" spc="-1" strike="noStrike">
                <a:solidFill>
                  <a:srgbClr val="000000"/>
                </a:solidFill>
                <a:latin typeface="Calibri Light"/>
              </a:rPr>
              <a:t>k</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o</a:t>
            </a:r>
            <a:r>
              <a:rPr b="0" lang="en-US" sz="6000" spc="-1" strike="noStrike">
                <a:solidFill>
                  <a:srgbClr val="000000"/>
                </a:solidFill>
                <a:latin typeface="Calibri Light"/>
              </a:rPr>
              <a:t> </a:t>
            </a:r>
            <a:r>
              <a:rPr b="0" lang="en-US" sz="6000" spc="-1" strike="noStrike">
                <a:solidFill>
                  <a:srgbClr val="000000"/>
                </a:solidFill>
                <a:latin typeface="Calibri Light"/>
              </a:rPr>
              <a:t>e</a:t>
            </a:r>
            <a:r>
              <a:rPr b="0" lang="en-US" sz="6000" spc="-1" strike="noStrike">
                <a:solidFill>
                  <a:srgbClr val="000000"/>
                </a:solidFill>
                <a:latin typeface="Calibri Light"/>
              </a:rPr>
              <a:t>d</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e</a:t>
            </a:r>
            <a:r>
              <a:rPr b="0" lang="en-US" sz="6000" spc="-1" strike="noStrike">
                <a:solidFill>
                  <a:srgbClr val="000000"/>
                </a:solidFill>
                <a:latin typeface="Calibri Light"/>
              </a:rPr>
              <a:t>r</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l</a:t>
            </a:r>
            <a:r>
              <a:rPr b="0" lang="en-US" sz="6000" spc="-1" strike="noStrike">
                <a:solidFill>
                  <a:srgbClr val="000000"/>
                </a:solidFill>
                <a:latin typeface="Calibri Light"/>
              </a:rPr>
              <a:t>e</a:t>
            </a:r>
            <a:r>
              <a:rPr b="0" lang="en-US" sz="6000" spc="-1" strike="noStrike">
                <a:solidFill>
                  <a:srgbClr val="000000"/>
                </a:solidFill>
                <a:latin typeface="Calibri Light"/>
              </a:rPr>
              <a:t> </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y</a:t>
            </a:r>
            <a:r>
              <a:rPr b="0" lang="en-US" sz="6000" spc="-1" strike="noStrike">
                <a:solidFill>
                  <a:srgbClr val="000000"/>
                </a:solidFill>
                <a:latin typeface="Calibri Light"/>
              </a:rPr>
              <a:t>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0D15C16-9BE1-48CE-8FA7-FE879A6D2FFE}"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CustomShape 3"/>
          <p:cNvSpPr/>
          <p:nvPr/>
        </p:nvSpPr>
        <p:spPr>
          <a:xfrm>
            <a:off x="0" y="0"/>
            <a:ext cx="12191760" cy="273960"/>
          </a:xfrm>
          <a:prstGeom prst="rect">
            <a:avLst/>
          </a:prstGeom>
          <a:solidFill>
            <a:srgbClr val="960000"/>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a:t>
            </a:r>
            <a:r>
              <a:rPr b="0" lang="en-US" sz="4400" spc="-1" strike="noStrike">
                <a:solidFill>
                  <a:srgbClr val="000000"/>
                </a:solidFill>
                <a:latin typeface="Calibri Light"/>
              </a:rPr>
              <a:t>edit </a:t>
            </a:r>
            <a:r>
              <a:rPr b="0" lang="en-US" sz="4400" spc="-1" strike="noStrike">
                <a:solidFill>
                  <a:srgbClr val="000000"/>
                </a:solidFill>
                <a:latin typeface="Calibri Light"/>
              </a:rPr>
              <a:t>Master </a:t>
            </a:r>
            <a:r>
              <a:rPr b="0" lang="en-US" sz="4400" spc="-1" strike="noStrike">
                <a:solidFill>
                  <a:srgbClr val="000000"/>
                </a:solidFill>
                <a:latin typeface="Calibri Light"/>
              </a:rPr>
              <a:t>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4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2" name="PlaceHolder 3"/>
          <p:cNvSpPr>
            <a:spLocks noGrp="1"/>
          </p:cNvSpPr>
          <p:nvPr>
            <p:ph type="sldNum"/>
          </p:nvPr>
        </p:nvSpPr>
        <p:spPr>
          <a:xfrm>
            <a:off x="8610480" y="6541920"/>
            <a:ext cx="2742840" cy="364680"/>
          </a:xfrm>
          <a:prstGeom prst="rect">
            <a:avLst/>
          </a:prstGeom>
        </p:spPr>
        <p:txBody>
          <a:bodyPr anchor="ctr">
            <a:noAutofit/>
          </a:bodyPr>
          <a:p>
            <a:pPr algn="r">
              <a:lnSpc>
                <a:spcPct val="100000"/>
              </a:lnSpc>
            </a:pPr>
            <a:fld id="{E54B0B77-3B43-46E2-A9D6-1093D3E7D1F4}"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CustomShape 4"/>
          <p:cNvSpPr/>
          <p:nvPr/>
        </p:nvSpPr>
        <p:spPr>
          <a:xfrm>
            <a:off x="0" y="0"/>
            <a:ext cx="12191760" cy="273960"/>
          </a:xfrm>
          <a:prstGeom prst="rect">
            <a:avLst/>
          </a:prstGeom>
          <a:solidFill>
            <a:srgbClr val="960000"/>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asl.stanford.edu/aa274_win1819/pdfs/recitation/Tut3_NumPy.pdf"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en-US" sz="5400" spc="-1" strike="noStrike">
                <a:solidFill>
                  <a:srgbClr val="000000"/>
                </a:solidFill>
                <a:latin typeface="Calibri Light"/>
              </a:rPr>
              <a:t>Principles of Robot Autonomy I</a:t>
            </a:r>
            <a:endParaRPr b="0" lang="en-US" sz="5400" spc="-1" strike="noStrike">
              <a:solidFill>
                <a:srgbClr val="000000"/>
              </a:solidFill>
              <a:latin typeface="Calibri"/>
            </a:endParaRPr>
          </a:p>
        </p:txBody>
      </p:sp>
      <p:sp>
        <p:nvSpPr>
          <p:cNvPr id="87"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Section Logistics</a:t>
            </a:r>
            <a:endParaRPr b="0" lang="en-US" sz="2400" spc="-1" strike="noStrike">
              <a:latin typeface="Arial"/>
            </a:endParaRPr>
          </a:p>
        </p:txBody>
      </p:sp>
      <p:pic>
        <p:nvPicPr>
          <p:cNvPr id="88" name="Picture 3" descr=""/>
          <p:cNvPicPr/>
          <p:nvPr/>
        </p:nvPicPr>
        <p:blipFill>
          <a:blip r:embed="rId1"/>
          <a:stretch/>
        </p:blipFill>
        <p:spPr>
          <a:xfrm>
            <a:off x="0" y="5688000"/>
            <a:ext cx="12191760" cy="1169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a:t>
            </a:r>
            <a:endParaRPr b="0" lang="en-US"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Popular source code version control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probably already use it!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Github, BitBucket, etc. all support Git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Replaces the days of</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Important_doc.docx</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Important_doc_v2.docx</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Important_doc_final.docx</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Important_doc_final2.docx</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Important_doc_final2_USE_THIS_ONE.docx</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115"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ECB4A3C5-792B-4824-A6A6-ABC6D894248F}" type="slidenum">
              <a:rPr b="0" lang="en-US" sz="1200" spc="-1" strike="noStrike">
                <a:solidFill>
                  <a:srgbClr val="8b8b8b"/>
                </a:solidFill>
                <a:latin typeface="Calibri"/>
              </a:rPr>
              <a:t>10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a:t>
            </a:r>
            <a:endParaRPr b="0" lang="en-US"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Strongly recommend getting used to using Git on your homework, sections, project, etc.</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you have a Github account, you can fork the homework repo and clone that out</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118"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B5427E1D-882F-4BB2-A42E-5293BF49ED05}" type="slidenum">
              <a:rPr b="0" lang="en-US" sz="1200" spc="-1" strike="noStrike">
                <a:solidFill>
                  <a:srgbClr val="8b8b8b"/>
                </a:solidFill>
                <a:latin typeface="Calibri"/>
              </a:rPr>
              <a:t>11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Python 3.8</a:t>
            </a:r>
            <a:endParaRPr b="0" lang="en-US" sz="44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assume you already have some programming experience at the level of CS 106A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a result, rather than providing a full-blown tutorial about Python, we’ll direct you to a previous year’s Python + NumPy tutorial (hands-on!)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can be found online at: </a:t>
            </a:r>
            <a:r>
              <a:rPr b="0" lang="en-US" sz="2800" spc="-1" strike="noStrike" u="sng">
                <a:solidFill>
                  <a:srgbClr val="0563c1"/>
                </a:solidFill>
                <a:uFillTx/>
                <a:latin typeface="Calibri"/>
                <a:hlinkClick r:id="rId1"/>
              </a:rPr>
              <a:t>http://asl.stanford.edu/aa274_win1819/pdfs/recitation/Tut3_NumPy.pdf</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121"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9B22FE63-E445-4890-8E6C-ABD23586A851}" type="slidenum">
              <a:rPr b="0" lang="en-US" sz="1200" spc="-1" strike="noStrike">
                <a:solidFill>
                  <a:srgbClr val="8b8b8b"/>
                </a:solidFill>
                <a:latin typeface="Calibri"/>
              </a:rPr>
              <a:t>11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Debugging</a:t>
            </a:r>
            <a:endParaRPr b="0" lang="en-US"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pdb</a:t>
            </a:r>
            <a:endParaRPr b="0" lang="en-US" sz="2800" spc="-1" strike="noStrike">
              <a:solidFill>
                <a:srgbClr val="000000"/>
              </a:solidFill>
              <a:latin typeface="Calibri"/>
            </a:endParaRPr>
          </a:p>
        </p:txBody>
      </p:sp>
      <p:sp>
        <p:nvSpPr>
          <p:cNvPr id="124"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9FC906F6-72FD-42AD-AF1B-F4EBD69A6445}" type="slidenum">
              <a:rPr b="0" lang="en-US" sz="1200" spc="-1" strike="noStrike">
                <a:solidFill>
                  <a:srgbClr val="8b8b8b"/>
                </a:solidFill>
                <a:latin typeface="Calibri"/>
              </a:rPr>
              <a:t>11</a:t>
            </a:fld>
            <a:endParaRPr b="0" lang="en-US" sz="1200" spc="-1" strike="noStrike">
              <a:latin typeface="Times New Roman"/>
            </a:endParaRPr>
          </a:p>
        </p:txBody>
      </p:sp>
      <p:pic>
        <p:nvPicPr>
          <p:cNvPr id="125" name="" descr=""/>
          <p:cNvPicPr/>
          <p:nvPr/>
        </p:nvPicPr>
        <p:blipFill>
          <a:blip r:embed="rId1"/>
          <a:stretch/>
        </p:blipFill>
        <p:spPr>
          <a:xfrm>
            <a:off x="2475000" y="1729080"/>
            <a:ext cx="5047200" cy="4206240"/>
          </a:xfrm>
          <a:prstGeom prst="rect">
            <a:avLst/>
          </a:prstGeom>
          <a:ln>
            <a:noFill/>
          </a:ln>
        </p:spPr>
      </p:pic>
      <p:pic>
        <p:nvPicPr>
          <p:cNvPr id="126" name="" descr=""/>
          <p:cNvPicPr/>
          <p:nvPr/>
        </p:nvPicPr>
        <p:blipFill>
          <a:blip r:embed="rId2"/>
          <a:srcRect l="0" t="0" r="23729" b="26102"/>
          <a:stretch/>
        </p:blipFill>
        <p:spPr>
          <a:xfrm>
            <a:off x="7589520" y="1746000"/>
            <a:ext cx="4114440" cy="42890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Debugging</a:t>
            </a: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 generally the debugging process is: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Google it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Ask a peer in the class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Google it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all else fails, then post on Edstem or at office hours</a:t>
            </a:r>
            <a:endParaRPr b="0" lang="en-US" sz="2400" spc="-1" strike="noStrike">
              <a:solidFill>
                <a:srgbClr val="000000"/>
              </a:solidFill>
              <a:latin typeface="Calibri"/>
            </a:endParaRPr>
          </a:p>
        </p:txBody>
      </p:sp>
      <p:sp>
        <p:nvSpPr>
          <p:cNvPr id="129"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058810C9-AA94-46CF-83E6-B55E1BA0B693}"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Section 1</a:t>
            </a:r>
            <a:endParaRPr b="0" lang="en-US"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Focuses on Python and common use-cases for it in this course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We’ll ask you to perform a few basic mathematical operations and plot the results</a:t>
            </a:r>
            <a:endParaRPr b="0" lang="en-US" sz="2800" spc="-1" strike="noStrike">
              <a:solidFill>
                <a:srgbClr val="000000"/>
              </a:solidFill>
              <a:latin typeface="Calibri"/>
            </a:endParaRPr>
          </a:p>
        </p:txBody>
      </p:sp>
      <p:sp>
        <p:nvSpPr>
          <p:cNvPr id="132"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611220A6-4A9D-4314-8054-03B7F8746B45}"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Sections</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Modeled after sections in CS 106A/B/X/L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Provide hands-on experience for commonly-used tools in robotics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AKA tools you’ll be using for your homework and final projects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Taking feedback from previous years to heart</a:t>
            </a:r>
            <a:endParaRPr b="0" lang="en-US" sz="2800" spc="-1" strike="noStrike">
              <a:solidFill>
                <a:srgbClr val="000000"/>
              </a:solidFill>
              <a:latin typeface="Calibri"/>
            </a:endParaRPr>
          </a:p>
        </p:txBody>
      </p:sp>
      <p:sp>
        <p:nvSpPr>
          <p:cNvPr id="91"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85E06D30-0D67-4A58-982F-1924CA972875}" type="slidenum">
              <a:rPr b="0" lang="en-US" sz="1200" spc="-1" strike="noStrike">
                <a:solidFill>
                  <a:srgbClr val="8b8b8b"/>
                </a:solidFill>
                <a:latin typeface="Calibr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Section Logistics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First 15-30 minutes will be a presentation about the aims of the section, references, and a description of the hands-on activity you’ll be doing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Rest of the time (1.5+ hours) will be for you and a partner (your tablemate) to complete the hands-on activity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submit your results on Gradescope when you’re done</a:t>
            </a:r>
            <a:endParaRPr b="0" lang="en-US" sz="2800" spc="-1" strike="noStrike">
              <a:solidFill>
                <a:srgbClr val="000000"/>
              </a:solidFill>
              <a:latin typeface="Calibri"/>
            </a:endParaRPr>
          </a:p>
        </p:txBody>
      </p:sp>
      <p:sp>
        <p:nvSpPr>
          <p:cNvPr id="94"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D3C3FDBC-6E5B-4E81-882F-7EACBBF43CD1}" type="slidenum">
              <a:rPr b="0" lang="en-US" sz="1200" spc="-1" strike="noStrike">
                <a:solidFill>
                  <a:srgbClr val="8b8b8b"/>
                </a:solidFill>
                <a:latin typeface="Calibr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Do I have to stay the whole time?</a:t>
            </a:r>
            <a:endParaRPr b="0" lang="en-US" sz="4400" spc="-1" strike="noStrike">
              <a:solidFill>
                <a:srgbClr val="000000"/>
              </a:solidFill>
              <a:latin typeface="Calibri"/>
            </a:endParaRPr>
          </a:p>
        </p:txBody>
      </p:sp>
      <p:sp>
        <p:nvSpPr>
          <p:cNvPr id="9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Once you complete the activity and submit your results, you can leave</a:t>
            </a:r>
            <a:endParaRPr b="0" lang="en-US" sz="2800" spc="-1" strike="noStrike">
              <a:solidFill>
                <a:srgbClr val="000000"/>
              </a:solidFill>
              <a:latin typeface="Calibri"/>
            </a:endParaRPr>
          </a:p>
        </p:txBody>
      </p:sp>
      <p:sp>
        <p:nvSpPr>
          <p:cNvPr id="97"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EED7A57A-7320-4169-9337-6FC70D72E156}" type="slidenum">
              <a:rPr b="0" lang="en-US" sz="1200" spc="-1" strike="noStrike">
                <a:solidFill>
                  <a:srgbClr val="8b8b8b"/>
                </a:solidFill>
                <a:latin typeface="Calibr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Do I have to arrive on time?</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unless you have an overlapping class conflict. In that case, you should still arrive ASAP and make a group with someone else that is arriving similarly late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you’re </a:t>
            </a:r>
            <a:r>
              <a:rPr b="0" i="1" lang="en-US" sz="2400" spc="-1" strike="noStrike">
                <a:solidFill>
                  <a:srgbClr val="000000"/>
                </a:solidFill>
                <a:latin typeface="Calibri"/>
              </a:rPr>
              <a:t>the only one </a:t>
            </a:r>
            <a:r>
              <a:rPr b="0" lang="en-US" sz="2400" spc="-1" strike="noStrike">
                <a:solidFill>
                  <a:srgbClr val="000000"/>
                </a:solidFill>
                <a:latin typeface="Calibri"/>
              </a:rPr>
              <a:t>that arrives late, then you can join an existing group</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Section slides and the activity handout will be posted online, so you can still catch up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we </a:t>
            </a:r>
            <a:r>
              <a:rPr b="0" i="1" lang="en-US" sz="2800" spc="-1" strike="noStrike">
                <a:solidFill>
                  <a:srgbClr val="000000"/>
                </a:solidFill>
                <a:latin typeface="Calibri"/>
              </a:rPr>
              <a:t>will not </a:t>
            </a:r>
            <a:r>
              <a:rPr b="0" lang="en-US" sz="2800" spc="-1" strike="noStrike">
                <a:solidFill>
                  <a:srgbClr val="000000"/>
                </a:solidFill>
                <a:latin typeface="Calibri"/>
              </a:rPr>
              <a:t>stay after hours</a:t>
            </a:r>
            <a:endParaRPr b="0" lang="en-US" sz="2800" spc="-1" strike="noStrike">
              <a:solidFill>
                <a:srgbClr val="000000"/>
              </a:solidFill>
              <a:latin typeface="Calibri"/>
            </a:endParaRPr>
          </a:p>
        </p:txBody>
      </p:sp>
      <p:sp>
        <p:nvSpPr>
          <p:cNvPr id="100"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F80947FB-D060-474F-991F-CA3D9F978F4E}" type="slidenum">
              <a:rPr b="0" lang="en-US" sz="1200" spc="-1" strike="noStrike">
                <a:solidFill>
                  <a:srgbClr val="8b8b8b"/>
                </a:solidFill>
                <a:latin typeface="Calibri"/>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Questions about Section Logistics?</a:t>
            </a:r>
            <a:endParaRPr b="0" lang="en-US" sz="4400" spc="-1" strike="noStrike">
              <a:solidFill>
                <a:srgbClr val="000000"/>
              </a:solidFill>
              <a:latin typeface="Calibri"/>
            </a:endParaRPr>
          </a:p>
        </p:txBody>
      </p:sp>
      <p:sp>
        <p:nvSpPr>
          <p:cNvPr id="102" name="TextShape 2"/>
          <p:cNvSpPr txBox="1"/>
          <p:nvPr/>
        </p:nvSpPr>
        <p:spPr>
          <a:xfrm>
            <a:off x="8610480" y="6541920"/>
            <a:ext cx="2742840" cy="364680"/>
          </a:xfrm>
          <a:prstGeom prst="rect">
            <a:avLst/>
          </a:prstGeom>
          <a:noFill/>
          <a:ln>
            <a:noFill/>
          </a:ln>
        </p:spPr>
        <p:txBody>
          <a:bodyPr anchor="ctr">
            <a:noAutofit/>
          </a:bodyPr>
          <a:p>
            <a:pPr algn="r">
              <a:lnSpc>
                <a:spcPct val="100000"/>
              </a:lnSpc>
            </a:pPr>
            <a:fld id="{47AACE06-5A56-4D50-9034-D474EF561F33}" type="slidenum">
              <a:rPr b="0" lang="en-US" sz="1200" spc="-1" strike="noStrike">
                <a:solidFill>
                  <a:srgbClr val="8b8b8b"/>
                </a:solidFill>
                <a:latin typeface="Calibri"/>
              </a:rPr>
              <a:t>5</a:t>
            </a:fld>
            <a:endParaRPr b="0" lang="en-US" sz="1200" spc="-1" strike="noStrike">
              <a:latin typeface="Times New Roman"/>
            </a:endParaRPr>
          </a:p>
        </p:txBody>
      </p:sp>
      <p:sp>
        <p:nvSpPr>
          <p:cNvPr id="103" name="TextShape 3"/>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en-US" sz="5400" spc="-1" strike="noStrike">
                <a:solidFill>
                  <a:srgbClr val="000000"/>
                </a:solidFill>
                <a:latin typeface="Calibri Light"/>
              </a:rPr>
              <a:t>Principles of Robot Autonomy I</a:t>
            </a:r>
            <a:endParaRPr b="0" lang="en-US" sz="5400" spc="-1" strike="noStrike">
              <a:solidFill>
                <a:srgbClr val="000000"/>
              </a:solidFill>
              <a:latin typeface="Calibri"/>
            </a:endParaRPr>
          </a:p>
        </p:txBody>
      </p:sp>
      <p:sp>
        <p:nvSpPr>
          <p:cNvPr id="105"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Section 1: Introduction to Python3.8, Git, and Debugging</a:t>
            </a:r>
            <a:endParaRPr b="0" lang="en-US" sz="2400" spc="-1" strike="noStrike">
              <a:latin typeface="Arial"/>
            </a:endParaRPr>
          </a:p>
        </p:txBody>
      </p:sp>
      <p:pic>
        <p:nvPicPr>
          <p:cNvPr id="106" name="Picture 3" descr=""/>
          <p:cNvPicPr/>
          <p:nvPr/>
        </p:nvPicPr>
        <p:blipFill>
          <a:blip r:embed="rId1"/>
          <a:stretch/>
        </p:blipFill>
        <p:spPr>
          <a:xfrm>
            <a:off x="0" y="5688000"/>
            <a:ext cx="12191760" cy="1169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Aims</a:t>
            </a:r>
            <a:endParaRPr b="0" lang="en-US"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Learn how to use Git for version control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Start working with Python 3.8 and some of its most common packages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Tips and tricks for debugging</a:t>
            </a:r>
            <a:endParaRPr b="0" lang="en-US" sz="2800" spc="-1" strike="noStrike">
              <a:solidFill>
                <a:srgbClr val="000000"/>
              </a:solidFill>
              <a:latin typeface="Calibri"/>
            </a:endParaRPr>
          </a:p>
        </p:txBody>
      </p:sp>
      <p:sp>
        <p:nvSpPr>
          <p:cNvPr id="109"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74763E73-9B63-4618-821A-B961128C181D}" type="slidenum">
              <a:rPr b="0" lang="en-US" sz="1200" spc="-1" strike="noStrike">
                <a:solidFill>
                  <a:srgbClr val="8b8b8b"/>
                </a:solidFill>
                <a:latin typeface="Calibri"/>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OS Setup</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Only need a local Python 3.8 installation for the first two sections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Later, we’ll be providing a server for running ROS remotely and rendering the visualization on your laptop</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have three options:</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Arial"/>
              <a:buAutoNum type="arabicPeriod"/>
            </a:pPr>
            <a:r>
              <a:rPr b="0" lang="en-US" sz="2400" spc="-1" strike="noStrike">
                <a:solidFill>
                  <a:srgbClr val="000000"/>
                </a:solidFill>
                <a:latin typeface="Calibri"/>
              </a:rPr>
              <a:t>Install Python and run your scripts locally on Windows/MacOS/Linux</a:t>
            </a:r>
            <a:endParaRPr b="0" lang="en-US" sz="2400" spc="-1" strike="noStrike">
              <a:solidFill>
                <a:srgbClr val="000000"/>
              </a:solidFill>
              <a:latin typeface="Calibri"/>
            </a:endParaRPr>
          </a:p>
          <a:p>
            <a:pPr lvl="1" marL="914400" indent="-456840">
              <a:lnSpc>
                <a:spcPct val="90000"/>
              </a:lnSpc>
              <a:spcBef>
                <a:spcPts val="499"/>
              </a:spcBef>
              <a:buClr>
                <a:srgbClr val="000000"/>
              </a:buClr>
              <a:buFont typeface="Arial"/>
              <a:buAutoNum type="arabicPeriod"/>
            </a:pPr>
            <a:r>
              <a:rPr b="0" lang="en-US" sz="2400" spc="-1" strike="noStrike">
                <a:solidFill>
                  <a:srgbClr val="000000"/>
                </a:solidFill>
                <a:latin typeface="Calibri"/>
              </a:rPr>
              <a:t>Set up a dual boot with Ubuntu 20.04</a:t>
            </a:r>
            <a:endParaRPr b="0" lang="en-US" sz="2400" spc="-1" strike="noStrike">
              <a:solidFill>
                <a:srgbClr val="000000"/>
              </a:solidFill>
              <a:latin typeface="Calibri"/>
            </a:endParaRPr>
          </a:p>
          <a:p>
            <a:pPr lvl="1" marL="914400" indent="-456840">
              <a:lnSpc>
                <a:spcPct val="90000"/>
              </a:lnSpc>
              <a:spcBef>
                <a:spcPts val="499"/>
              </a:spcBef>
              <a:buClr>
                <a:srgbClr val="000000"/>
              </a:buClr>
              <a:buFont typeface="Arial"/>
              <a:buAutoNum type="arabicPeriod"/>
            </a:pPr>
            <a:r>
              <a:rPr b="0" lang="en-US" sz="2400" spc="-1" strike="noStrike">
                <a:solidFill>
                  <a:srgbClr val="000000"/>
                </a:solidFill>
                <a:latin typeface="Calibri"/>
              </a:rPr>
              <a:t>Set up a virtual machine with Ubuntu 20.04</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12" name="TextShape 3"/>
          <p:cNvSpPr txBox="1"/>
          <p:nvPr/>
        </p:nvSpPr>
        <p:spPr>
          <a:xfrm>
            <a:off x="8610480" y="6541920"/>
            <a:ext cx="2742840" cy="364680"/>
          </a:xfrm>
          <a:prstGeom prst="rect">
            <a:avLst/>
          </a:prstGeom>
          <a:noFill/>
          <a:ln>
            <a:noFill/>
          </a:ln>
        </p:spPr>
        <p:txBody>
          <a:bodyPr anchor="ctr">
            <a:noAutofit/>
          </a:bodyPr>
          <a:p>
            <a:pPr algn="r">
              <a:lnSpc>
                <a:spcPct val="100000"/>
              </a:lnSpc>
            </a:pPr>
            <a:fld id="{565C1977-E3C6-4C8F-8B8C-74AB26E5AE47}" type="slidenum">
              <a:rPr b="0" lang="en-US" sz="1200" spc="-1" strike="noStrike">
                <a:solidFill>
                  <a:srgbClr val="8b8b8b"/>
                </a:solidFill>
                <a:latin typeface="Calibri"/>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12500</TotalTime>
  <Application>LibreOffice/6.4.7.2$Linux_X86_64 LibreOffice_project/40$Build-2</Application>
  <Words>1148</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2017-01-06T12:29:52Z</dcterms:created>
  <dc:creator>Marco Pavone</dc:creator>
  <dc:description/>
  <dc:language>en-US</dc:language>
  <cp:lastModifiedBy/>
  <cp:lastPrinted>2017-01-19T00:38:25Z</cp:lastPrinted>
  <dcterms:modified xsi:type="dcterms:W3CDTF">2021-09-24T11:37:37Z</dcterms:modified>
  <cp:revision>249</cp:revision>
  <dc:subject/>
  <dc:title>AA 274 Principles of Robotic Autonomy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