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1" r:id="rId4"/>
    <p:sldId id="260" r:id="rId5"/>
    <p:sldId id="258" r:id="rId6"/>
    <p:sldId id="259" r:id="rId7"/>
    <p:sldId id="267" r:id="rId8"/>
    <p:sldId id="266" r:id="rId9"/>
    <p:sldId id="269" r:id="rId10"/>
    <p:sldId id="262" r:id="rId11"/>
    <p:sldId id="264" r:id="rId12"/>
    <p:sldId id="263" r:id="rId13"/>
    <p:sldId id="25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E866-5E53-1B49-91EA-E39BA9583681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9EC5-0F51-BE44-AFF3-D5E855ED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Kwality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QC Tool for Read, Mapping, and Variant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7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Kwality</a:t>
            </a:r>
            <a:r>
              <a:rPr lang="en-US" dirty="0"/>
              <a:t>	</a:t>
            </a:r>
            <a:r>
              <a:rPr lang="en-US" dirty="0" smtClean="0"/>
              <a:t>Required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Required Arguments: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--</a:t>
            </a:r>
            <a:r>
              <a:rPr lang="en-US" dirty="0" err="1" smtClean="0"/>
              <a:t>outdir</a:t>
            </a:r>
            <a:r>
              <a:rPr lang="en-US" dirty="0" smtClean="0"/>
              <a:t> - The directory in which the grid engine will run all analyses.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--</a:t>
            </a:r>
            <a:r>
              <a:rPr lang="en-US" dirty="0" err="1" smtClean="0"/>
              <a:t>sjmfile</a:t>
            </a:r>
            <a:r>
              <a:rPr lang="en-US" dirty="0" smtClean="0"/>
              <a:t> - The name of the </a:t>
            </a:r>
            <a:r>
              <a:rPr lang="en-US" dirty="0" err="1" smtClean="0"/>
              <a:t>sjm</a:t>
            </a:r>
            <a:r>
              <a:rPr lang="en-US" dirty="0" smtClean="0"/>
              <a:t> file that </a:t>
            </a:r>
            <a:r>
              <a:rPr lang="en-US" dirty="0" err="1" smtClean="0"/>
              <a:t>kwality.py</a:t>
            </a:r>
            <a:r>
              <a:rPr lang="en-US" dirty="0" smtClean="0"/>
              <a:t> will output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--</a:t>
            </a:r>
            <a:r>
              <a:rPr lang="en-US" dirty="0" err="1" smtClean="0"/>
              <a:t>conf</a:t>
            </a:r>
            <a:r>
              <a:rPr lang="en-US" dirty="0" smtClean="0"/>
              <a:t>-file – Configuration file in JSON format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are defined within an analysis’s “dependencies” key, whose value is a list of other analysis names.</a:t>
            </a:r>
          </a:p>
          <a:p>
            <a:r>
              <a:rPr lang="en-US" dirty="0" err="1" smtClean="0"/>
              <a:t>Kwality</a:t>
            </a:r>
            <a:r>
              <a:rPr lang="en-US" dirty="0" smtClean="0"/>
              <a:t> creates essentially a directed </a:t>
            </a:r>
            <a:r>
              <a:rPr lang="en-US" dirty="0" err="1" smtClean="0"/>
              <a:t>acycli</a:t>
            </a:r>
            <a:r>
              <a:rPr lang="en-US" dirty="0" smtClean="0"/>
              <a:t> graph to determine which analyses should run first, based on all specified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Schema</a:t>
            </a:r>
            <a:r>
              <a:rPr lang="en-US" sz="2800" dirty="0" smtClean="0"/>
              <a:t> - Your </a:t>
            </a:r>
            <a:r>
              <a:rPr lang="en-US" sz="2800" dirty="0" err="1" smtClean="0"/>
              <a:t>conf</a:t>
            </a:r>
            <a:r>
              <a:rPr lang="en-US" sz="2800" dirty="0" smtClean="0"/>
              <a:t> file is validated first thing against the built-in JSON schema (</a:t>
            </a:r>
            <a:r>
              <a:rPr lang="en-US" sz="2800" dirty="0" err="1" smtClean="0"/>
              <a:t>kwality</a:t>
            </a:r>
            <a:r>
              <a:rPr lang="en-US" sz="2800" dirty="0"/>
              <a:t>/1.0/</a:t>
            </a:r>
            <a:r>
              <a:rPr lang="en-US" sz="2800" dirty="0" err="1" smtClean="0"/>
              <a:t>schema.json</a:t>
            </a:r>
            <a:r>
              <a:rPr lang="en-US" sz="2800" dirty="0" smtClean="0"/>
              <a:t>), or a custom schema that you define (specified with –schema option)</a:t>
            </a:r>
          </a:p>
          <a:p>
            <a:r>
              <a:rPr lang="en-US" sz="2800" b="1" dirty="0" smtClean="0"/>
              <a:t>Circular Dependencies </a:t>
            </a:r>
            <a:r>
              <a:rPr lang="en-US" sz="2800" dirty="0" smtClean="0"/>
              <a:t>– Analysis dependencies (</a:t>
            </a:r>
            <a:r>
              <a:rPr lang="en-US" sz="2800" dirty="0" err="1" smtClean="0"/>
              <a:t>deps</a:t>
            </a:r>
            <a:r>
              <a:rPr lang="en-US" sz="2800" dirty="0" smtClean="0"/>
              <a:t>) can be specified. Program will exit with helpful message if any circular </a:t>
            </a:r>
            <a:r>
              <a:rPr lang="en-US" sz="2800" dirty="0" err="1" smtClean="0"/>
              <a:t>deps</a:t>
            </a:r>
            <a:r>
              <a:rPr lang="en-US" sz="2800" dirty="0" smtClean="0"/>
              <a:t> are found.</a:t>
            </a:r>
          </a:p>
          <a:p>
            <a:r>
              <a:rPr lang="en-US" sz="2800" b="1" dirty="0" smtClean="0"/>
              <a:t>Undefined variables – </a:t>
            </a:r>
            <a:r>
              <a:rPr lang="en-US" sz="2800" dirty="0" smtClean="0"/>
              <a:t>Variables can be defined for ease of referencing the same JSON key multiple times.  If an undefined variable is found, it will be reported prior to program exit.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96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78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 err="1" smtClean="0"/>
              <a:t>kwality</a:t>
            </a:r>
            <a:r>
              <a:rPr lang="en-US" sz="2800" dirty="0" smtClean="0"/>
              <a:t> </a:t>
            </a:r>
            <a:r>
              <a:rPr lang="en-US" sz="2800" dirty="0"/>
              <a:t>-c /</a:t>
            </a:r>
            <a:r>
              <a:rPr lang="en-US" sz="2800" dirty="0" err="1"/>
              <a:t>srv</a:t>
            </a:r>
            <a:r>
              <a:rPr lang="en-US" sz="2800" dirty="0"/>
              <a:t>/gs1/software/</a:t>
            </a:r>
            <a:r>
              <a:rPr lang="en-US" sz="2800" dirty="0" err="1"/>
              <a:t>gbsc</a:t>
            </a:r>
            <a:r>
              <a:rPr lang="en-US" sz="2800" dirty="0"/>
              <a:t>/</a:t>
            </a:r>
            <a:r>
              <a:rPr lang="en-US" sz="2800" dirty="0" err="1"/>
              <a:t>kwality</a:t>
            </a:r>
            <a:r>
              <a:rPr lang="en-US" sz="2800" dirty="0"/>
              <a:t>/1.0/</a:t>
            </a:r>
            <a:r>
              <a:rPr lang="en-US" sz="2800" dirty="0" err="1"/>
              <a:t>Conf</a:t>
            </a:r>
            <a:r>
              <a:rPr lang="en-US" sz="2800" dirty="0"/>
              <a:t>/</a:t>
            </a:r>
            <a:r>
              <a:rPr lang="en-US" sz="2800" dirty="0" err="1"/>
              <a:t>conf.json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/>
              <a:t>-</a:t>
            </a:r>
            <a:r>
              <a:rPr lang="en-US" sz="2800" dirty="0" err="1"/>
              <a:t>outdir</a:t>
            </a:r>
            <a:r>
              <a:rPr lang="en-US" sz="2800" dirty="0"/>
              <a:t> </a:t>
            </a:r>
            <a:r>
              <a:rPr lang="en-US" sz="2800" dirty="0" smtClean="0"/>
              <a:t>Trial1</a:t>
            </a:r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/>
              <a:t>s Trial1/</a:t>
            </a:r>
            <a:r>
              <a:rPr lang="en-US" sz="2800" dirty="0" err="1"/>
              <a:t>test.sjm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~</a:t>
            </a:r>
            <a:r>
              <a:rPr lang="en-US" sz="2800" dirty="0"/>
              <a:t>/</a:t>
            </a:r>
            <a:r>
              <a:rPr lang="en-US" sz="2800" dirty="0" err="1" smtClean="0"/>
              <a:t>TestData</a:t>
            </a:r>
            <a:r>
              <a:rPr lang="en-US" sz="2800" dirty="0"/>
              <a:t>/</a:t>
            </a:r>
            <a:r>
              <a:rPr lang="en-US" sz="2800" dirty="0" smtClean="0"/>
              <a:t>head20k_chr1_genome_new.recal.bam </a:t>
            </a:r>
          </a:p>
          <a:p>
            <a:pPr marL="0" indent="0">
              <a:buNone/>
            </a:pPr>
            <a:r>
              <a:rPr lang="en-US" sz="2800" dirty="0" smtClean="0"/>
              <a:t>~</a:t>
            </a:r>
            <a:r>
              <a:rPr lang="en-US" sz="2800" dirty="0"/>
              <a:t>/</a:t>
            </a:r>
            <a:r>
              <a:rPr lang="en-US" sz="2800" dirty="0" err="1"/>
              <a:t>TestData</a:t>
            </a:r>
            <a:r>
              <a:rPr lang="en-US" sz="2800" dirty="0"/>
              <a:t>/</a:t>
            </a:r>
            <a:r>
              <a:rPr lang="en-US" sz="2800" dirty="0" smtClean="0"/>
              <a:t>chr1_genome_recal.vcf0987 </a:t>
            </a:r>
          </a:p>
          <a:p>
            <a:pPr marL="0" indent="0">
              <a:buNone/>
            </a:pPr>
            <a:r>
              <a:rPr lang="en-US" sz="2800" dirty="0" smtClean="0"/>
              <a:t> 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81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srv</a:t>
            </a:r>
            <a:r>
              <a:rPr lang="en-US" dirty="0"/>
              <a:t>/gs1/software/</a:t>
            </a:r>
            <a:r>
              <a:rPr lang="en-US" dirty="0" err="1"/>
              <a:t>gbsc</a:t>
            </a:r>
            <a:r>
              <a:rPr lang="en-US" dirty="0"/>
              <a:t>/</a:t>
            </a:r>
            <a:r>
              <a:rPr lang="en-US" dirty="0" err="1"/>
              <a:t>kwality</a:t>
            </a:r>
            <a:r>
              <a:rPr lang="en-US" dirty="0"/>
              <a:t>/1.0/</a:t>
            </a:r>
            <a:r>
              <a:rPr lang="en-US" dirty="0" smtClean="0"/>
              <a:t>instances/</a:t>
            </a:r>
            <a:r>
              <a:rPr lang="en-US" dirty="0" err="1"/>
              <a:t>bwa-aln-se.json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using a JSON workflow builder (currently built into quality)</a:t>
            </a:r>
          </a:p>
          <a:p>
            <a:r>
              <a:rPr lang="en-US" dirty="0" smtClean="0"/>
              <a:t>The QC tool consists of a set of analyses defined in JSON configuration file abiding by a built-in schema</a:t>
            </a:r>
          </a:p>
          <a:p>
            <a:r>
              <a:rPr lang="en-US" dirty="0" smtClean="0"/>
              <a:t>Running the main script, </a:t>
            </a:r>
            <a:r>
              <a:rPr lang="en-US" dirty="0" err="1" smtClean="0"/>
              <a:t>kwality.py</a:t>
            </a:r>
            <a:r>
              <a:rPr lang="en-US" dirty="0" smtClean="0"/>
              <a:t>, will produce a file in SJM format that can be subsequently run on a Grid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analysis can be set to on or off</a:t>
            </a:r>
          </a:p>
          <a:p>
            <a:r>
              <a:rPr lang="en-US" dirty="0" smtClean="0"/>
              <a:t>This switch is controlled via the </a:t>
            </a:r>
            <a:r>
              <a:rPr lang="en-US" i="1" dirty="0" smtClean="0"/>
              <a:t>enable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0 means off</a:t>
            </a:r>
          </a:p>
          <a:p>
            <a:pPr lvl="1"/>
            <a:r>
              <a:rPr lang="en-US" dirty="0" smtClean="0"/>
              <a:t>1 means on</a:t>
            </a:r>
          </a:p>
        </p:txBody>
      </p:sp>
    </p:spTree>
    <p:extLst>
      <p:ext uri="{BB962C8B-B14F-4D97-AF65-F5344CB8AC3E}">
        <p14:creationId xmlns:p14="http://schemas.microsoft.com/office/powerpoint/2010/main" val="419453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Analyses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6883" cy="50990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-bash-4.1$ </a:t>
            </a:r>
            <a:r>
              <a:rPr lang="en-US" dirty="0" err="1">
                <a:latin typeface="Courier"/>
                <a:cs typeface="Courier"/>
              </a:rPr>
              <a:t>kwality.py</a:t>
            </a:r>
            <a:r>
              <a:rPr lang="en-US" dirty="0">
                <a:latin typeface="Courier"/>
                <a:cs typeface="Courier"/>
              </a:rPr>
              <a:t> -c /</a:t>
            </a:r>
            <a:r>
              <a:rPr lang="en-US" dirty="0" err="1">
                <a:latin typeface="Courier"/>
                <a:cs typeface="Courier"/>
              </a:rPr>
              <a:t>srv</a:t>
            </a:r>
            <a:r>
              <a:rPr lang="en-US" dirty="0">
                <a:latin typeface="Courier"/>
                <a:cs typeface="Courier"/>
              </a:rPr>
              <a:t>/gs1/software/</a:t>
            </a:r>
            <a:r>
              <a:rPr lang="en-US" dirty="0" err="1">
                <a:latin typeface="Courier"/>
                <a:cs typeface="Courier"/>
              </a:rPr>
              <a:t>gbsc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kwality</a:t>
            </a:r>
            <a:r>
              <a:rPr lang="en-US" dirty="0">
                <a:latin typeface="Courier"/>
                <a:cs typeface="Courier"/>
              </a:rPr>
              <a:t>/1.0/</a:t>
            </a:r>
            <a:r>
              <a:rPr lang="en-US" dirty="0" err="1">
                <a:latin typeface="Courier"/>
                <a:cs typeface="Courier"/>
              </a:rPr>
              <a:t>Conf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conf.json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--analyses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All Analyses (12):</a:t>
            </a:r>
          </a:p>
          <a:p>
            <a:pPr marL="0" indent="0">
              <a:buNone/>
            </a:pPr>
            <a:r>
              <a:rPr lang="de-DE" b="1" dirty="0">
                <a:latin typeface="Courier"/>
                <a:cs typeface="Courier"/>
              </a:rPr>
              <a:t>Name:                              Description:</a:t>
            </a: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flagstat</a:t>
            </a:r>
            <a:r>
              <a:rPr lang="sv-SE" dirty="0">
                <a:latin typeface="Courier"/>
                <a:cs typeface="Courier"/>
              </a:rPr>
              <a:t>                           </a:t>
            </a:r>
            <a:r>
              <a:rPr lang="sv-SE" dirty="0" err="1">
                <a:latin typeface="Courier"/>
                <a:cs typeface="Courier"/>
              </a:rPr>
              <a:t>samtools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flagstat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Concordance</a:t>
            </a:r>
            <a:r>
              <a:rPr lang="sv-SE" dirty="0">
                <a:latin typeface="Courier"/>
                <a:cs typeface="Courier"/>
              </a:rPr>
              <a:t>                        </a:t>
            </a:r>
            <a:r>
              <a:rPr lang="sv-SE" dirty="0" err="1">
                <a:latin typeface="Courier"/>
                <a:cs typeface="Courier"/>
              </a:rPr>
              <a:t>GATK's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SelectVariants</a:t>
            </a:r>
            <a:r>
              <a:rPr lang="sv-SE" dirty="0">
                <a:latin typeface="Courier"/>
                <a:cs typeface="Courier"/>
              </a:rPr>
              <a:t>; outputs VCF </a:t>
            </a:r>
            <a:r>
              <a:rPr lang="sv-SE" dirty="0" smtClean="0">
                <a:latin typeface="Courier"/>
                <a:cs typeface="Courier"/>
              </a:rPr>
              <a:t>								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smtClean="0">
                <a:latin typeface="Courier"/>
                <a:cs typeface="Courier"/>
              </a:rPr>
              <a:t>  </a:t>
            </a:r>
            <a:r>
              <a:rPr lang="sv-SE" dirty="0" err="1" smtClean="0">
                <a:latin typeface="Courier"/>
                <a:cs typeface="Courier"/>
              </a:rPr>
              <a:t>file</a:t>
            </a:r>
            <a:r>
              <a:rPr lang="sv-SE" dirty="0" smtClean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containing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concordant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records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MeanQualityByCycle</a:t>
            </a:r>
            <a:r>
              <a:rPr lang="sv-SE" dirty="0">
                <a:latin typeface="Courier"/>
                <a:cs typeface="Courier"/>
              </a:rPr>
              <a:t>                 </a:t>
            </a:r>
            <a:r>
              <a:rPr lang="sv-SE" dirty="0" err="1">
                <a:latin typeface="Courier"/>
                <a:cs typeface="Courier"/>
              </a:rPr>
              <a:t>Picard's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MeanQualityByCycle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CollectInsertSizeMetrics</a:t>
            </a:r>
            <a:r>
              <a:rPr lang="sv-SE" dirty="0">
                <a:latin typeface="Courier"/>
                <a:cs typeface="Courier"/>
              </a:rPr>
              <a:t>           </a:t>
            </a:r>
            <a:r>
              <a:rPr lang="sv-SE" dirty="0" err="1">
                <a:latin typeface="Courier"/>
                <a:cs typeface="Courier"/>
              </a:rPr>
              <a:t>Picard's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CollectInsertSizeMetrics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fastqc</a:t>
            </a:r>
            <a:r>
              <a:rPr lang="sv-SE" dirty="0">
                <a:latin typeface="Courier"/>
                <a:cs typeface="Courier"/>
              </a:rPr>
              <a:t>                             FASTQC </a:t>
            </a:r>
            <a:r>
              <a:rPr lang="sv-SE" dirty="0" err="1">
                <a:latin typeface="Courier"/>
                <a:cs typeface="Courier"/>
              </a:rPr>
              <a:t>tool</a:t>
            </a:r>
            <a:r>
              <a:rPr lang="sv-SE" dirty="0">
                <a:latin typeface="Courier"/>
                <a:cs typeface="Courier"/>
              </a:rPr>
              <a:t> from </a:t>
            </a:r>
            <a:r>
              <a:rPr lang="sv-SE" dirty="0" err="1">
                <a:latin typeface="Courier"/>
                <a:cs typeface="Courier"/>
              </a:rPr>
              <a:t>Babraham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smtClean="0">
                <a:latin typeface="Courier"/>
                <a:cs typeface="Courier"/>
              </a:rPr>
              <a:t>     							       </a:t>
            </a:r>
            <a:r>
              <a:rPr lang="sv-SE" dirty="0" err="1" smtClean="0">
                <a:latin typeface="Courier"/>
                <a:cs typeface="Courier"/>
              </a:rPr>
              <a:t>Bioinformatics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DepthOfCoverage</a:t>
            </a:r>
            <a:r>
              <a:rPr lang="sv-SE" dirty="0">
                <a:latin typeface="Courier"/>
                <a:cs typeface="Courier"/>
              </a:rPr>
              <a:t>                    </a:t>
            </a:r>
            <a:r>
              <a:rPr lang="sv-SE" dirty="0" err="1">
                <a:latin typeface="Courier"/>
                <a:cs typeface="Courier"/>
              </a:rPr>
              <a:t>GATK's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DepthOfCoverage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VariantEval</a:t>
            </a:r>
            <a:r>
              <a:rPr lang="en-US" dirty="0">
                <a:latin typeface="Courier"/>
                <a:cs typeface="Courier"/>
              </a:rPr>
              <a:t>                        GATK's </a:t>
            </a:r>
            <a:r>
              <a:rPr lang="en-US" dirty="0" err="1">
                <a:latin typeface="Courier"/>
                <a:cs typeface="Courier"/>
              </a:rPr>
              <a:t>VariantEval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Discordance                        GATK's </a:t>
            </a:r>
            <a:r>
              <a:rPr lang="en-US" dirty="0" err="1">
                <a:latin typeface="Courier"/>
                <a:cs typeface="Courier"/>
              </a:rPr>
              <a:t>SelectVariants</a:t>
            </a:r>
            <a:r>
              <a:rPr lang="en-US" dirty="0">
                <a:latin typeface="Courier"/>
                <a:cs typeface="Courier"/>
              </a:rPr>
              <a:t>; outputs VCF </a:t>
            </a:r>
            <a:r>
              <a:rPr lang="en-US" dirty="0" smtClean="0">
                <a:latin typeface="Courier"/>
                <a:cs typeface="Courier"/>
              </a:rPr>
              <a:t>								   file </a:t>
            </a:r>
            <a:r>
              <a:rPr lang="en-US" dirty="0">
                <a:latin typeface="Courier"/>
                <a:cs typeface="Courier"/>
              </a:rPr>
              <a:t>containing discordant records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QualityScoreDistribution</a:t>
            </a:r>
            <a:r>
              <a:rPr lang="en-US" dirty="0">
                <a:latin typeface="Courier"/>
                <a:cs typeface="Courier"/>
              </a:rPr>
              <a:t>           Picard's </a:t>
            </a:r>
            <a:r>
              <a:rPr lang="en-US" dirty="0" err="1">
                <a:latin typeface="Courier"/>
                <a:cs typeface="Courier"/>
              </a:rPr>
              <a:t>QualityScoreDistribution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CollectAlignmentSummaryMetrics</a:t>
            </a:r>
            <a:r>
              <a:rPr lang="en-US" dirty="0">
                <a:latin typeface="Courier"/>
                <a:cs typeface="Courier"/>
              </a:rPr>
              <a:t>     Picard's </a:t>
            </a:r>
            <a:r>
              <a:rPr lang="en-US" dirty="0" err="1">
                <a:latin typeface="Courier"/>
                <a:cs typeface="Courier"/>
              </a:rPr>
              <a:t>CollectAlignmentSummaryMetrics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CollectGcBiasMetrics</a:t>
            </a:r>
            <a:r>
              <a:rPr lang="en-US" dirty="0">
                <a:latin typeface="Courier"/>
                <a:cs typeface="Courier"/>
              </a:rPr>
              <a:t>               </a:t>
            </a:r>
            <a:r>
              <a:rPr lang="en-US" dirty="0" err="1">
                <a:latin typeface="Courier"/>
                <a:cs typeface="Courier"/>
              </a:rPr>
              <a:t>Picards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CollectGcBiasMetrics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GenotypeConcordance</a:t>
            </a:r>
            <a:r>
              <a:rPr lang="en-US" dirty="0">
                <a:latin typeface="Courier"/>
                <a:cs typeface="Courier"/>
              </a:rPr>
              <a:t>                GATK's </a:t>
            </a:r>
            <a:r>
              <a:rPr lang="en-US" dirty="0" err="1">
                <a:latin typeface="Courier"/>
                <a:cs typeface="Courier"/>
              </a:rPr>
              <a:t>GenotypeConcordance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712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-bash-4.1$ </a:t>
            </a:r>
            <a:r>
              <a:rPr lang="en-US" dirty="0" err="1">
                <a:latin typeface="Courier"/>
                <a:cs typeface="Courier"/>
              </a:rPr>
              <a:t>kwality.py</a:t>
            </a:r>
            <a:r>
              <a:rPr lang="en-US" dirty="0">
                <a:latin typeface="Courier"/>
                <a:cs typeface="Courier"/>
              </a:rPr>
              <a:t> -c /</a:t>
            </a:r>
            <a:r>
              <a:rPr lang="en-US" dirty="0" err="1">
                <a:latin typeface="Courier"/>
                <a:cs typeface="Courier"/>
              </a:rPr>
              <a:t>srv</a:t>
            </a:r>
            <a:r>
              <a:rPr lang="en-US" dirty="0">
                <a:latin typeface="Courier"/>
                <a:cs typeface="Courier"/>
              </a:rPr>
              <a:t>/gs1/software/</a:t>
            </a:r>
            <a:r>
              <a:rPr lang="en-US" dirty="0" err="1">
                <a:latin typeface="Courier"/>
                <a:cs typeface="Courier"/>
              </a:rPr>
              <a:t>gbsc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kwality</a:t>
            </a:r>
            <a:r>
              <a:rPr lang="en-US" dirty="0">
                <a:latin typeface="Courier"/>
                <a:cs typeface="Courier"/>
              </a:rPr>
              <a:t>/1.0/</a:t>
            </a:r>
            <a:r>
              <a:rPr lang="en-US" dirty="0" err="1">
                <a:latin typeface="Courier"/>
                <a:cs typeface="Courier"/>
              </a:rPr>
              <a:t>Conf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conf.json</a:t>
            </a:r>
            <a:r>
              <a:rPr lang="en-US" dirty="0">
                <a:latin typeface="Courier"/>
                <a:cs typeface="Courier"/>
              </a:rPr>
              <a:t> --enabled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Enabled Analyses (11/12):</a:t>
            </a:r>
          </a:p>
          <a:p>
            <a:pPr marL="0" indent="0">
              <a:buNone/>
            </a:pPr>
            <a:r>
              <a:rPr lang="de-DE" b="1" dirty="0">
                <a:latin typeface="Courier"/>
                <a:cs typeface="Courier"/>
              </a:rPr>
              <a:t>Name:                              Description:</a:t>
            </a: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flagstat</a:t>
            </a:r>
            <a:r>
              <a:rPr lang="sv-SE" dirty="0">
                <a:latin typeface="Courier"/>
                <a:cs typeface="Courier"/>
              </a:rPr>
              <a:t>                           </a:t>
            </a:r>
            <a:r>
              <a:rPr lang="sv-SE" dirty="0" err="1">
                <a:latin typeface="Courier"/>
                <a:cs typeface="Courier"/>
              </a:rPr>
              <a:t>samtools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flagstat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Concordance</a:t>
            </a:r>
            <a:r>
              <a:rPr lang="sv-SE" dirty="0">
                <a:latin typeface="Courier"/>
                <a:cs typeface="Courier"/>
              </a:rPr>
              <a:t>                        </a:t>
            </a:r>
            <a:r>
              <a:rPr lang="sv-SE" dirty="0" err="1">
                <a:latin typeface="Courier"/>
                <a:cs typeface="Courier"/>
              </a:rPr>
              <a:t>GATK's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SelectVariants</a:t>
            </a:r>
            <a:r>
              <a:rPr lang="sv-SE" dirty="0">
                <a:latin typeface="Courier"/>
                <a:cs typeface="Courier"/>
              </a:rPr>
              <a:t>; outputs VCF </a:t>
            </a:r>
            <a:r>
              <a:rPr lang="sv-SE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sv-SE" dirty="0" smtClean="0">
                <a:latin typeface="Courier"/>
                <a:cs typeface="Courier"/>
              </a:rPr>
              <a:t>								   </a:t>
            </a:r>
            <a:r>
              <a:rPr lang="sv-SE" dirty="0" err="1" smtClean="0">
                <a:latin typeface="Courier"/>
                <a:cs typeface="Courier"/>
              </a:rPr>
              <a:t>file</a:t>
            </a:r>
            <a:r>
              <a:rPr lang="sv-SE" dirty="0" smtClean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containing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concordant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records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MeanQualityByCycle</a:t>
            </a:r>
            <a:r>
              <a:rPr lang="sv-SE" dirty="0">
                <a:latin typeface="Courier"/>
                <a:cs typeface="Courier"/>
              </a:rPr>
              <a:t>                 </a:t>
            </a:r>
            <a:r>
              <a:rPr lang="sv-SE" dirty="0" err="1">
                <a:latin typeface="Courier"/>
                <a:cs typeface="Courier"/>
              </a:rPr>
              <a:t>Picard's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MeanQualityByCycle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CollectInsertSizeMetrics</a:t>
            </a:r>
            <a:r>
              <a:rPr lang="sv-SE" dirty="0">
                <a:latin typeface="Courier"/>
                <a:cs typeface="Courier"/>
              </a:rPr>
              <a:t>           </a:t>
            </a:r>
            <a:r>
              <a:rPr lang="sv-SE" dirty="0" err="1">
                <a:latin typeface="Courier"/>
                <a:cs typeface="Courier"/>
              </a:rPr>
              <a:t>Picard's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CollectInsertSizeMetrics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dirty="0" err="1">
                <a:latin typeface="Courier"/>
                <a:cs typeface="Courier"/>
              </a:rPr>
              <a:t>fastqc</a:t>
            </a:r>
            <a:r>
              <a:rPr lang="sv-SE" dirty="0">
                <a:latin typeface="Courier"/>
                <a:cs typeface="Courier"/>
              </a:rPr>
              <a:t>                             FASTQC </a:t>
            </a:r>
            <a:r>
              <a:rPr lang="sv-SE" dirty="0" err="1">
                <a:latin typeface="Courier"/>
                <a:cs typeface="Courier"/>
              </a:rPr>
              <a:t>tool</a:t>
            </a:r>
            <a:r>
              <a:rPr lang="sv-SE" dirty="0">
                <a:latin typeface="Courier"/>
                <a:cs typeface="Courier"/>
              </a:rPr>
              <a:t> from </a:t>
            </a:r>
            <a:r>
              <a:rPr lang="sv-SE" dirty="0" err="1">
                <a:latin typeface="Courier"/>
                <a:cs typeface="Courier"/>
              </a:rPr>
              <a:t>Babraham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smtClean="0">
                <a:latin typeface="Courier"/>
                <a:cs typeface="Courier"/>
              </a:rPr>
              <a:t>							       </a:t>
            </a:r>
            <a:r>
              <a:rPr lang="sv-SE" dirty="0" err="1" smtClean="0">
                <a:latin typeface="Courier"/>
                <a:cs typeface="Courier"/>
              </a:rPr>
              <a:t>Bioinformatics</a:t>
            </a:r>
            <a:endParaRPr lang="sv-S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VariantEval</a:t>
            </a:r>
            <a:r>
              <a:rPr lang="en-US" dirty="0">
                <a:latin typeface="Courier"/>
                <a:cs typeface="Courier"/>
              </a:rPr>
              <a:t>                        GATK's </a:t>
            </a:r>
            <a:r>
              <a:rPr lang="en-US" dirty="0" err="1">
                <a:latin typeface="Courier"/>
                <a:cs typeface="Courier"/>
              </a:rPr>
              <a:t>VariantEval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Discordance                        GATK's </a:t>
            </a:r>
            <a:r>
              <a:rPr lang="en-US" dirty="0" err="1">
                <a:latin typeface="Courier"/>
                <a:cs typeface="Courier"/>
              </a:rPr>
              <a:t>SelectVariants</a:t>
            </a:r>
            <a:r>
              <a:rPr lang="en-US" dirty="0">
                <a:latin typeface="Courier"/>
                <a:cs typeface="Courier"/>
              </a:rPr>
              <a:t>; outputs VCF </a:t>
            </a:r>
            <a:r>
              <a:rPr lang="en-US" dirty="0" smtClean="0">
                <a:latin typeface="Courier"/>
                <a:cs typeface="Courier"/>
              </a:rPr>
              <a:t>	                               file </a:t>
            </a:r>
            <a:r>
              <a:rPr lang="en-US" dirty="0">
                <a:latin typeface="Courier"/>
                <a:cs typeface="Courier"/>
              </a:rPr>
              <a:t>containing discordant records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QualityScoreDistribution</a:t>
            </a:r>
            <a:r>
              <a:rPr lang="en-US" dirty="0">
                <a:latin typeface="Courier"/>
                <a:cs typeface="Courier"/>
              </a:rPr>
              <a:t>           Picard's </a:t>
            </a:r>
            <a:r>
              <a:rPr lang="en-US" dirty="0" err="1">
                <a:latin typeface="Courier"/>
                <a:cs typeface="Courier"/>
              </a:rPr>
              <a:t>QualityScoreDistribution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CollectAlignmentSummaryMetrics</a:t>
            </a:r>
            <a:r>
              <a:rPr lang="en-US" dirty="0">
                <a:latin typeface="Courier"/>
                <a:cs typeface="Courier"/>
              </a:rPr>
              <a:t>     Picard's </a:t>
            </a:r>
            <a:r>
              <a:rPr lang="en-US" dirty="0" err="1">
                <a:latin typeface="Courier"/>
                <a:cs typeface="Courier"/>
              </a:rPr>
              <a:t>CollectAlignmentSummaryMetrics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CollectGcBiasMetrics</a:t>
            </a:r>
            <a:r>
              <a:rPr lang="en-US" dirty="0">
                <a:latin typeface="Courier"/>
                <a:cs typeface="Courier"/>
              </a:rPr>
              <a:t>               </a:t>
            </a:r>
            <a:r>
              <a:rPr lang="en-US" dirty="0" err="1">
                <a:latin typeface="Courier"/>
                <a:cs typeface="Courier"/>
              </a:rPr>
              <a:t>Picards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CollectGcBiasMetrics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GenotypeConcordance</a:t>
            </a:r>
            <a:r>
              <a:rPr lang="en-US" dirty="0">
                <a:latin typeface="Courier"/>
                <a:cs typeface="Courier"/>
              </a:rPr>
              <a:t>                GATK's </a:t>
            </a:r>
            <a:r>
              <a:rPr lang="en-US" dirty="0" err="1">
                <a:latin typeface="Courier"/>
                <a:cs typeface="Courier"/>
              </a:rPr>
              <a:t>GenotypeConcordance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119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-bash-4.1$ </a:t>
            </a:r>
            <a:r>
              <a:rPr lang="en-US" sz="1600" dirty="0" err="1">
                <a:latin typeface="Courier"/>
                <a:cs typeface="Courier"/>
              </a:rPr>
              <a:t>kwality.py</a:t>
            </a:r>
            <a:r>
              <a:rPr lang="en-US" sz="1600" dirty="0">
                <a:latin typeface="Courier"/>
                <a:cs typeface="Courier"/>
              </a:rPr>
              <a:t> -c /</a:t>
            </a:r>
            <a:r>
              <a:rPr lang="en-US" sz="1600" dirty="0" err="1">
                <a:latin typeface="Courier"/>
                <a:cs typeface="Courier"/>
              </a:rPr>
              <a:t>srv</a:t>
            </a:r>
            <a:r>
              <a:rPr lang="en-US" sz="1600" dirty="0">
                <a:latin typeface="Courier"/>
                <a:cs typeface="Courier"/>
              </a:rPr>
              <a:t>/gs1/software/</a:t>
            </a:r>
            <a:r>
              <a:rPr lang="en-US" sz="1600" dirty="0" err="1">
                <a:latin typeface="Courier"/>
                <a:cs typeface="Courier"/>
              </a:rPr>
              <a:t>gbsc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kwality</a:t>
            </a:r>
            <a:r>
              <a:rPr lang="en-US" sz="1600" dirty="0">
                <a:latin typeface="Courier"/>
                <a:cs typeface="Courier"/>
              </a:rPr>
              <a:t>/1.0/</a:t>
            </a:r>
            <a:r>
              <a:rPr lang="en-US" sz="1600" dirty="0" err="1">
                <a:latin typeface="Courier"/>
                <a:cs typeface="Courier"/>
              </a:rPr>
              <a:t>Conf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conf.json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–disabled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Diabled</a:t>
            </a:r>
            <a:r>
              <a:rPr lang="en-US" sz="1600" dirty="0">
                <a:latin typeface="Courier"/>
                <a:cs typeface="Courier"/>
              </a:rPr>
              <a:t> Analyses (1/12):</a:t>
            </a:r>
          </a:p>
          <a:p>
            <a:pPr marL="0" indent="0">
              <a:buNone/>
            </a:pPr>
            <a:r>
              <a:rPr lang="de-DE" sz="1600" b="1" dirty="0">
                <a:latin typeface="Courier"/>
                <a:cs typeface="Courier"/>
              </a:rPr>
              <a:t>Name:                              Description:</a:t>
            </a:r>
          </a:p>
          <a:p>
            <a:pPr marL="0" indent="0">
              <a:buNone/>
            </a:pPr>
            <a:r>
              <a:rPr lang="de-DE" sz="1600" dirty="0" err="1">
                <a:latin typeface="Courier"/>
                <a:cs typeface="Courier"/>
              </a:rPr>
              <a:t>DepthOfCoverage</a:t>
            </a:r>
            <a:r>
              <a:rPr lang="de-DE" sz="1600" dirty="0">
                <a:latin typeface="Courier"/>
                <a:cs typeface="Courier"/>
              </a:rPr>
              <a:t>                    </a:t>
            </a:r>
            <a:r>
              <a:rPr lang="de-DE" sz="1600" dirty="0" err="1">
                <a:latin typeface="Courier"/>
                <a:cs typeface="Courier"/>
              </a:rPr>
              <a:t>GATK's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DepthOfCoverage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335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472"/>
            <a:ext cx="8229600" cy="984778"/>
          </a:xfrm>
        </p:spPr>
        <p:txBody>
          <a:bodyPr/>
          <a:lstStyle/>
          <a:p>
            <a:r>
              <a:rPr lang="en-US" dirty="0" smtClean="0"/>
              <a:t>Example Analysis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832"/>
            <a:ext cx="8229600" cy="5344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"</a:t>
            </a:r>
            <a:r>
              <a:rPr lang="sv-SE" sz="1400" dirty="0" err="1">
                <a:latin typeface="Courier"/>
                <a:cs typeface="Courier"/>
              </a:rPr>
              <a:t>flagstat</a:t>
            </a:r>
            <a:r>
              <a:rPr lang="sv-SE" sz="1400" dirty="0">
                <a:latin typeface="Courier"/>
                <a:cs typeface="Courier"/>
              </a:rPr>
              <a:t>": {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"</a:t>
            </a:r>
            <a:r>
              <a:rPr lang="sv-SE" sz="1400" dirty="0" err="1">
                <a:latin typeface="Courier"/>
                <a:cs typeface="Courier"/>
              </a:rPr>
              <a:t>description</a:t>
            </a:r>
            <a:r>
              <a:rPr lang="sv-SE" sz="1400" dirty="0">
                <a:latin typeface="Courier"/>
                <a:cs typeface="Courier"/>
              </a:rPr>
              <a:t>": "</a:t>
            </a:r>
            <a:r>
              <a:rPr lang="sv-SE" sz="1400" dirty="0" err="1">
                <a:latin typeface="Courier"/>
                <a:cs typeface="Courier"/>
              </a:rPr>
              <a:t>samtools</a:t>
            </a:r>
            <a:r>
              <a:rPr lang="sv-SE" sz="1400" dirty="0">
                <a:latin typeface="Courier"/>
                <a:cs typeface="Courier"/>
              </a:rPr>
              <a:t> </a:t>
            </a:r>
            <a:r>
              <a:rPr lang="sv-SE" sz="1400" dirty="0" err="1">
                <a:latin typeface="Courier"/>
                <a:cs typeface="Courier"/>
              </a:rPr>
              <a:t>flagstat</a:t>
            </a:r>
            <a:r>
              <a:rPr lang="sv-SE" sz="1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"program": "</a:t>
            </a:r>
            <a:r>
              <a:rPr lang="sv-SE" sz="1400" dirty="0" err="1">
                <a:latin typeface="Courier"/>
                <a:cs typeface="Courier"/>
              </a:rPr>
              <a:t>samtools</a:t>
            </a:r>
            <a:r>
              <a:rPr lang="sv-SE" sz="1400" dirty="0">
                <a:latin typeface="Courier"/>
                <a:cs typeface="Courier"/>
              </a:rPr>
              <a:t> </a:t>
            </a:r>
            <a:r>
              <a:rPr lang="sv-SE" sz="1400" dirty="0" err="1">
                <a:latin typeface="Courier"/>
                <a:cs typeface="Courier"/>
              </a:rPr>
              <a:t>flagstat</a:t>
            </a:r>
            <a:r>
              <a:rPr lang="sv-SE" sz="1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"</a:t>
            </a:r>
            <a:r>
              <a:rPr lang="sv-SE" sz="1400" dirty="0" err="1">
                <a:latin typeface="Courier"/>
                <a:cs typeface="Courier"/>
              </a:rPr>
              <a:t>enable</a:t>
            </a:r>
            <a:r>
              <a:rPr lang="sv-SE" sz="1400" dirty="0">
                <a:latin typeface="Courier"/>
                <a:cs typeface="Courier"/>
              </a:rPr>
              <a:t>": 1,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"</a:t>
            </a:r>
            <a:r>
              <a:rPr lang="sv-SE" sz="1400" dirty="0" err="1">
                <a:latin typeface="Courier"/>
                <a:cs typeface="Courier"/>
              </a:rPr>
              <a:t>modules</a:t>
            </a:r>
            <a:r>
              <a:rPr lang="sv-SE" sz="1400" dirty="0">
                <a:latin typeface="Courier"/>
                <a:cs typeface="Courier"/>
              </a:rPr>
              <a:t>": ["${</a:t>
            </a:r>
            <a:r>
              <a:rPr lang="sv-SE" sz="1400" dirty="0" err="1">
                <a:latin typeface="Courier"/>
                <a:cs typeface="Courier"/>
              </a:rPr>
              <a:t>samtoolsModule</a:t>
            </a:r>
            <a:r>
              <a:rPr lang="sv-SE" sz="1400" dirty="0">
                <a:latin typeface="Courier"/>
                <a:cs typeface="Courier"/>
              </a:rPr>
              <a:t>}"],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"</a:t>
            </a:r>
            <a:r>
              <a:rPr lang="sv-SE" sz="1400" dirty="0" err="1">
                <a:latin typeface="Courier"/>
                <a:cs typeface="Courier"/>
              </a:rPr>
              <a:t>inputFormat</a:t>
            </a:r>
            <a:r>
              <a:rPr lang="sv-SE" sz="1400" dirty="0">
                <a:latin typeface="Courier"/>
                <a:cs typeface="Courier"/>
              </a:rPr>
              <a:t>": "</a:t>
            </a:r>
            <a:r>
              <a:rPr lang="sv-SE" sz="1400" dirty="0" err="1">
                <a:latin typeface="Courier"/>
                <a:cs typeface="Courier"/>
              </a:rPr>
              <a:t>bam</a:t>
            </a:r>
            <a:r>
              <a:rPr lang="sv-SE" sz="1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endParaRPr lang="sv-SE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"</a:t>
            </a:r>
            <a:r>
              <a:rPr lang="nb-NO" sz="1400" dirty="0" err="1">
                <a:latin typeface="Courier"/>
                <a:cs typeface="Courier"/>
              </a:rPr>
              <a:t>outdirs</a:t>
            </a:r>
            <a:r>
              <a:rPr lang="nb-NO" sz="1400" dirty="0">
                <a:latin typeface="Courier"/>
                <a:cs typeface="Courier"/>
              </a:rPr>
              <a:t>": {</a:t>
            </a: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  "</a:t>
            </a:r>
            <a:r>
              <a:rPr lang="nb-NO" sz="1400" dirty="0" err="1">
                <a:latin typeface="Courier"/>
                <a:cs typeface="Courier"/>
              </a:rPr>
              <a:t>d_flagstat</a:t>
            </a:r>
            <a:r>
              <a:rPr lang="nb-NO" sz="1400" dirty="0">
                <a:latin typeface="Courier"/>
                <a:cs typeface="Courier"/>
              </a:rPr>
              <a:t>": "${</a:t>
            </a:r>
            <a:r>
              <a:rPr lang="nb-NO" sz="1400" dirty="0" err="1">
                <a:latin typeface="Courier"/>
                <a:cs typeface="Courier"/>
              </a:rPr>
              <a:t>outdir</a:t>
            </a:r>
            <a:r>
              <a:rPr lang="nb-NO" sz="1400" dirty="0">
                <a:latin typeface="Courier"/>
                <a:cs typeface="Courier"/>
              </a:rPr>
              <a:t>}/</a:t>
            </a:r>
            <a:r>
              <a:rPr lang="nb-NO" sz="1400" dirty="0" err="1">
                <a:latin typeface="Courier"/>
                <a:cs typeface="Courier"/>
              </a:rPr>
              <a:t>flagstat</a:t>
            </a:r>
            <a:r>
              <a:rPr lang="nb-NO" sz="14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},  </a:t>
            </a: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"</a:t>
            </a:r>
            <a:r>
              <a:rPr lang="nb-NO" sz="1400" dirty="0" err="1">
                <a:latin typeface="Courier"/>
                <a:cs typeface="Courier"/>
              </a:rPr>
              <a:t>outfiles</a:t>
            </a:r>
            <a:r>
              <a:rPr lang="nb-NO" sz="1400" dirty="0">
                <a:latin typeface="Courier"/>
                <a:cs typeface="Courier"/>
              </a:rPr>
              <a:t>": {</a:t>
            </a: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  "</a:t>
            </a:r>
            <a:r>
              <a:rPr lang="nb-NO" sz="1400" dirty="0" err="1">
                <a:latin typeface="Courier"/>
                <a:cs typeface="Courier"/>
              </a:rPr>
              <a:t>f_flagstat</a:t>
            </a:r>
            <a:r>
              <a:rPr lang="nb-NO" sz="1400" dirty="0">
                <a:latin typeface="Courier"/>
                <a:cs typeface="Courier"/>
              </a:rPr>
              <a:t>": "${</a:t>
            </a:r>
            <a:r>
              <a:rPr lang="nb-NO" sz="1400" dirty="0" err="1">
                <a:latin typeface="Courier"/>
                <a:cs typeface="Courier"/>
              </a:rPr>
              <a:t>d_flagstat</a:t>
            </a:r>
            <a:r>
              <a:rPr lang="nb-NO" sz="1400" dirty="0">
                <a:latin typeface="Courier"/>
                <a:cs typeface="Courier"/>
              </a:rPr>
              <a:t>}/</a:t>
            </a:r>
            <a:r>
              <a:rPr lang="nb-NO" sz="1400" dirty="0" err="1">
                <a:latin typeface="Courier"/>
                <a:cs typeface="Courier"/>
              </a:rPr>
              <a:t>flagstat.txt</a:t>
            </a:r>
            <a:r>
              <a:rPr lang="nb-NO" sz="14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},  </a:t>
            </a:r>
          </a:p>
          <a:p>
            <a:pPr marL="0" indent="0">
              <a:buNone/>
            </a:pPr>
            <a:r>
              <a:rPr lang="nb-NO" sz="1400" dirty="0">
                <a:latin typeface="Courier"/>
                <a:cs typeface="Courier"/>
              </a:rPr>
              <a:t>      "</a:t>
            </a:r>
            <a:r>
              <a:rPr lang="nb-NO" sz="1400" dirty="0" err="1">
                <a:latin typeface="Courier"/>
                <a:cs typeface="Courier"/>
              </a:rPr>
              <a:t>qsub</a:t>
            </a:r>
            <a:r>
              <a:rPr lang="nb-NO" sz="1400" dirty="0">
                <a:latin typeface="Courier"/>
                <a:cs typeface="Courier"/>
              </a:rPr>
              <a:t>": {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  "</a:t>
            </a:r>
            <a:r>
              <a:rPr lang="sv-SE" sz="1400" dirty="0" err="1">
                <a:latin typeface="Courier"/>
                <a:cs typeface="Courier"/>
              </a:rPr>
              <a:t>name</a:t>
            </a:r>
            <a:r>
              <a:rPr lang="sv-SE" sz="1400" dirty="0">
                <a:latin typeface="Courier"/>
                <a:cs typeface="Courier"/>
              </a:rPr>
              <a:t>": "</a:t>
            </a:r>
            <a:r>
              <a:rPr lang="sv-SE" sz="1400" dirty="0" err="1">
                <a:latin typeface="Courier"/>
                <a:cs typeface="Courier"/>
              </a:rPr>
              <a:t>flagstat</a:t>
            </a:r>
            <a:r>
              <a:rPr lang="sv-SE" sz="1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nl-NL" sz="1400" dirty="0">
                <a:latin typeface="Courier"/>
                <a:cs typeface="Courier"/>
              </a:rPr>
              <a:t>        "</a:t>
            </a:r>
            <a:r>
              <a:rPr lang="nl-NL" sz="1400" dirty="0" err="1">
                <a:latin typeface="Courier"/>
                <a:cs typeface="Courier"/>
              </a:rPr>
              <a:t>slots</a:t>
            </a:r>
            <a:r>
              <a:rPr lang="nl-NL" sz="1400" dirty="0">
                <a:latin typeface="Courier"/>
                <a:cs typeface="Courier"/>
              </a:rPr>
              <a:t>": 1,</a:t>
            </a:r>
          </a:p>
          <a:p>
            <a:pPr marL="0" indent="0">
              <a:buNone/>
            </a:pPr>
            <a:r>
              <a:rPr lang="nl-NL" sz="1400" dirty="0">
                <a:latin typeface="Courier"/>
                <a:cs typeface="Courier"/>
              </a:rPr>
              <a:t>        "mem": "3G"</a:t>
            </a:r>
          </a:p>
          <a:p>
            <a:pPr marL="0" indent="0">
              <a:buNone/>
            </a:pPr>
            <a:r>
              <a:rPr lang="nl-NL" sz="1400" dirty="0">
                <a:latin typeface="Courier"/>
                <a:cs typeface="Courier"/>
              </a:rPr>
              <a:t>      }</a:t>
            </a:r>
            <a:r>
              <a:rPr lang="nl-NL" sz="1400" dirty="0" smtClean="0">
                <a:latin typeface="Courier"/>
                <a:cs typeface="Courier"/>
              </a:rPr>
              <a:t>,</a:t>
            </a:r>
            <a:endParaRPr lang="nl-NL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  "args": ["${</a:t>
            </a:r>
            <a:r>
              <a:rPr lang="sv-SE" sz="1400" dirty="0" err="1">
                <a:latin typeface="Courier"/>
                <a:cs typeface="Courier"/>
              </a:rPr>
              <a:t>bam</a:t>
            </a:r>
            <a:r>
              <a:rPr lang="sv-SE" sz="1400" dirty="0">
                <a:latin typeface="Courier"/>
                <a:cs typeface="Courier"/>
              </a:rPr>
              <a:t>}","&gt;","${</a:t>
            </a:r>
            <a:r>
              <a:rPr lang="sv-SE" sz="1400" dirty="0" err="1">
                <a:latin typeface="Courier"/>
                <a:cs typeface="Courier"/>
              </a:rPr>
              <a:t>f_flagstat</a:t>
            </a:r>
            <a:r>
              <a:rPr lang="sv-SE" sz="1400" dirty="0">
                <a:latin typeface="Courier"/>
                <a:cs typeface="Courier"/>
              </a:rPr>
              <a:t>}"]</a:t>
            </a:r>
          </a:p>
          <a:p>
            <a:pPr marL="0" indent="0">
              <a:buNone/>
            </a:pPr>
            <a:r>
              <a:rPr lang="sv-SE" sz="1400" dirty="0">
                <a:latin typeface="Courier"/>
                <a:cs typeface="Courier"/>
              </a:rPr>
              <a:t>    },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18931" y="1345985"/>
            <a:ext cx="1963209" cy="480485"/>
          </a:xfrm>
          <a:prstGeom prst="wedgeRoundRectCallout">
            <a:avLst>
              <a:gd name="adj1" fmla="val -74888"/>
              <a:gd name="adj2" fmla="val 4391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Executable name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918353" y="3235118"/>
            <a:ext cx="2922047" cy="970501"/>
          </a:xfrm>
          <a:prstGeom prst="wedgeRoundRectCallout">
            <a:avLst>
              <a:gd name="adj1" fmla="val -75472"/>
              <a:gd name="adj2" fmla="val 36323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Define output file names for this analysis. These names are variable definitions.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309627" y="4212461"/>
            <a:ext cx="5467365" cy="695100"/>
          </a:xfrm>
          <a:prstGeom prst="wedgeRoundRectCallout">
            <a:avLst>
              <a:gd name="adj1" fmla="val -59703"/>
              <a:gd name="adj2" fmla="val 38541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Specific grid engine job submission options. “name” is the job name, equivalent to –N option in OGE’s </a:t>
            </a:r>
            <a:r>
              <a:rPr lang="en-US" dirty="0" err="1" smtClean="0"/>
              <a:t>qsub</a:t>
            </a:r>
            <a:r>
              <a:rPr lang="en-US" dirty="0" smtClean="0"/>
              <a:t> </a:t>
            </a:r>
            <a:r>
              <a:rPr lang="en-US" dirty="0" err="1" smtClean="0"/>
              <a:t>proram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63946" y="2035633"/>
            <a:ext cx="4521203" cy="1199485"/>
          </a:xfrm>
          <a:prstGeom prst="wedgeRoundRectCallout">
            <a:avLst>
              <a:gd name="adj1" fmla="val -61284"/>
              <a:gd name="adj2" fmla="val 5736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Provide output directory names that you want to ensure are created when this analysis runs. These names are variable definitions.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160393" y="2079419"/>
            <a:ext cx="1653585" cy="457200"/>
          </a:xfrm>
          <a:prstGeom prst="wedgeRoundRectCallout">
            <a:avLst>
              <a:gd name="adj1" fmla="val -96401"/>
              <a:gd name="adj2" fmla="val 2018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Toggle on/off 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684224" y="4991524"/>
            <a:ext cx="5872367" cy="627458"/>
          </a:xfrm>
          <a:prstGeom prst="wedgeRoundRectCallout">
            <a:avLst>
              <a:gd name="adj1" fmla="val -51193"/>
              <a:gd name="adj2" fmla="val 124395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Command-line positional arguments. Notice use of variable that references </a:t>
            </a:r>
            <a:r>
              <a:rPr lang="en-US" dirty="0" err="1" smtClean="0"/>
              <a:t>f_flagstat</a:t>
            </a:r>
            <a:r>
              <a:rPr lang="en-US" dirty="0" smtClean="0"/>
              <a:t> defined in “</a:t>
            </a:r>
            <a:r>
              <a:rPr lang="en-US" dirty="0" err="1" smtClean="0"/>
              <a:t>outfiles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variable declaration defines a global resources (i.e. </a:t>
            </a:r>
            <a:r>
              <a:rPr lang="nb-NO" sz="2400" dirty="0" err="1" smtClean="0">
                <a:latin typeface="Courier"/>
                <a:cs typeface="Courier"/>
              </a:rPr>
              <a:t>d_flagstat</a:t>
            </a:r>
            <a:r>
              <a:rPr lang="nb-NO" sz="2400" dirty="0" smtClean="0">
                <a:latin typeface="Courier"/>
                <a:cs typeface="Courier"/>
              </a:rPr>
              <a:t>": "${</a:t>
            </a:r>
            <a:r>
              <a:rPr lang="nb-NO" sz="2400" dirty="0" err="1" smtClean="0">
                <a:latin typeface="Courier"/>
                <a:cs typeface="Courier"/>
              </a:rPr>
              <a:t>outdir</a:t>
            </a:r>
            <a:r>
              <a:rPr lang="nb-NO" sz="2400" dirty="0" smtClean="0">
                <a:latin typeface="Courier"/>
                <a:cs typeface="Courier"/>
              </a:rPr>
              <a:t>}/ </a:t>
            </a:r>
            <a:r>
              <a:rPr lang="nb-NO" sz="2400" dirty="0" err="1" smtClean="0">
                <a:latin typeface="Courier"/>
                <a:cs typeface="Courier"/>
              </a:rPr>
              <a:t>flagstat</a:t>
            </a:r>
            <a:r>
              <a:rPr lang="nb-NO" sz="2400" dirty="0" smtClean="0">
                <a:latin typeface="Courier"/>
                <a:cs typeface="Courier"/>
              </a:rPr>
              <a:t>”</a:t>
            </a:r>
            <a:r>
              <a:rPr lang="nb-NO" sz="2400" dirty="0" smtClean="0">
                <a:cs typeface="Courier"/>
              </a:rPr>
              <a:t>), </a:t>
            </a:r>
            <a:r>
              <a:rPr lang="nb-NO" dirty="0" err="1" smtClean="0">
                <a:cs typeface="Courier"/>
              </a:rPr>
              <a:t>which</a:t>
            </a:r>
            <a:r>
              <a:rPr lang="nb-NO" dirty="0" smtClean="0">
                <a:cs typeface="Courier"/>
              </a:rPr>
              <a:t> </a:t>
            </a:r>
            <a:r>
              <a:rPr lang="nb-NO" dirty="0" err="1" smtClean="0">
                <a:cs typeface="Courier"/>
              </a:rPr>
              <a:t>can</a:t>
            </a:r>
            <a:r>
              <a:rPr lang="nb-NO" dirty="0" smtClean="0">
                <a:cs typeface="Courier"/>
              </a:rPr>
              <a:t> be </a:t>
            </a:r>
            <a:r>
              <a:rPr lang="nb-NO" dirty="0" err="1" smtClean="0">
                <a:cs typeface="Courier"/>
              </a:rPr>
              <a:t>referenced</a:t>
            </a:r>
            <a:r>
              <a:rPr lang="nb-NO" dirty="0" smtClean="0">
                <a:cs typeface="Courier"/>
              </a:rPr>
              <a:t> as a variable in </a:t>
            </a:r>
            <a:r>
              <a:rPr lang="nb-NO" dirty="0" err="1" smtClean="0">
                <a:cs typeface="Courier"/>
              </a:rPr>
              <a:t>any</a:t>
            </a:r>
            <a:r>
              <a:rPr lang="nb-NO" dirty="0" smtClean="0">
                <a:cs typeface="Courier"/>
              </a:rPr>
              <a:t> </a:t>
            </a:r>
            <a:r>
              <a:rPr lang="nb-NO" dirty="0" err="1" smtClean="0">
                <a:cs typeface="Courier"/>
              </a:rPr>
              <a:t>analysis</a:t>
            </a:r>
            <a:r>
              <a:rPr lang="nb-NO" dirty="0" smtClean="0">
                <a:cs typeface="Courier"/>
              </a:rPr>
              <a:t>.</a:t>
            </a:r>
          </a:p>
          <a:p>
            <a:r>
              <a:rPr lang="en-US" dirty="0" smtClean="0"/>
              <a:t>A variable, as shown in the last slide, is in the format ${</a:t>
            </a:r>
            <a:r>
              <a:rPr lang="en-US" dirty="0" err="1" smtClean="0"/>
              <a:t>varName</a:t>
            </a:r>
            <a:r>
              <a:rPr lang="en-US" dirty="0" smtClean="0"/>
              <a:t>} (or $</a:t>
            </a:r>
            <a:r>
              <a:rPr lang="en-US" dirty="0" err="1" smtClean="0"/>
              <a:t>varName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Variables can be defined in 3 places:</a:t>
            </a:r>
          </a:p>
          <a:p>
            <a:pPr lvl="1"/>
            <a:r>
              <a:rPr lang="en-US" dirty="0" smtClean="0"/>
              <a:t>An analyses “</a:t>
            </a:r>
            <a:r>
              <a:rPr lang="en-US" dirty="0" err="1" smtClean="0"/>
              <a:t>outdirs</a:t>
            </a:r>
            <a:r>
              <a:rPr lang="en-US" dirty="0" smtClean="0"/>
              <a:t>” and “</a:t>
            </a:r>
            <a:r>
              <a:rPr lang="en-US" dirty="0" err="1" smtClean="0"/>
              <a:t>outfiles</a:t>
            </a:r>
            <a:r>
              <a:rPr lang="en-US" dirty="0" smtClean="0"/>
              <a:t>” keys</a:t>
            </a:r>
          </a:p>
          <a:p>
            <a:pPr lvl="1"/>
            <a:r>
              <a:rPr lang="en-US" dirty="0" smtClean="0"/>
              <a:t>Within the top-level “resources” object</a:t>
            </a:r>
          </a:p>
          <a:p>
            <a:pPr lvl="1"/>
            <a:r>
              <a:rPr lang="en-US" dirty="0" smtClean="0"/>
              <a:t>On the command-line (CL) as positional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102376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 variables are set before all others, then </a:t>
            </a:r>
            <a:r>
              <a:rPr lang="en-US" i="1" dirty="0" smtClean="0"/>
              <a:t>resource	</a:t>
            </a:r>
            <a:r>
              <a:rPr lang="en-US" dirty="0" smtClean="0"/>
              <a:t>object variables are set.  Finally, the variables in each analysis are set in the order of analysis execution.</a:t>
            </a:r>
          </a:p>
          <a:p>
            <a:r>
              <a:rPr lang="en-US" dirty="0" smtClean="0"/>
              <a:t>This means that resource object variables can reference CL variables, analyses can reference both CL and </a:t>
            </a:r>
            <a:r>
              <a:rPr lang="en-US" i="1" dirty="0" smtClean="0"/>
              <a:t>resource </a:t>
            </a:r>
            <a:r>
              <a:rPr lang="en-US" dirty="0" smtClean="0"/>
              <a:t>object variables, and each analysis can also reference any variables defined in any of the analyses it depends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844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Kwality</vt:lpstr>
      <vt:lpstr>Kwality</vt:lpstr>
      <vt:lpstr>Analysis Mode </vt:lpstr>
      <vt:lpstr>All Analyses </vt:lpstr>
      <vt:lpstr>Enabled Analyses</vt:lpstr>
      <vt:lpstr>Disabled Analyses</vt:lpstr>
      <vt:lpstr>Example Analysis Configuration</vt:lpstr>
      <vt:lpstr>Variables</vt:lpstr>
      <vt:lpstr>Variables</vt:lpstr>
      <vt:lpstr>Kwality Required Args</vt:lpstr>
      <vt:lpstr>Dependencies</vt:lpstr>
      <vt:lpstr>Validation</vt:lpstr>
      <vt:lpstr>Command Line</vt:lpstr>
      <vt:lpstr>Example with Dependencies</vt:lpstr>
    </vt:vector>
  </TitlesOfParts>
  <Company>Stanford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Watson</dc:creator>
  <cp:lastModifiedBy>Nathaniel Watson</cp:lastModifiedBy>
  <cp:revision>15</cp:revision>
  <dcterms:created xsi:type="dcterms:W3CDTF">2014-06-02T16:53:20Z</dcterms:created>
  <dcterms:modified xsi:type="dcterms:W3CDTF">2014-06-02T19:11:14Z</dcterms:modified>
</cp:coreProperties>
</file>