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2" r:id="rId7"/>
    <p:sldId id="265" r:id="rId8"/>
    <p:sldId id="269" r:id="rId9"/>
    <p:sldId id="260" r:id="rId10"/>
    <p:sldId id="261" r:id="rId11"/>
    <p:sldId id="26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/>
    <p:restoredTop sz="94733"/>
  </p:normalViewPr>
  <p:slideViewPr>
    <p:cSldViewPr snapToGrid="0" snapToObjects="1">
      <p:cViewPr varScale="1">
        <p:scale>
          <a:sx n="107" d="100"/>
          <a:sy n="107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4792-4D6C-1646-8983-400960EBD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24913-CE73-0044-9065-E5EF2AD39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E015-8E3F-F44E-9A44-AAD9B716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CE759-0A67-6741-8010-4453FDA3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D20C-20EF-D140-9570-BB9BC41E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C0EA-9A41-C543-89FD-B543B499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7D29E-256D-6C41-A809-891E2331B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6310-E2EB-3D4B-9823-F64F3C7D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C032-484D-ED40-B4B9-5B0384FB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1AC06-B7FC-7048-80F2-7C7D99F3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4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74B0C-3FB9-0241-98DE-884963794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0690A-C014-8347-AD60-9CC7A5DAF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4269-418D-674A-8413-37660AE2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DDAE-6109-9542-8F70-93826EAB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3CD8-BD19-CB4B-8B79-F1BC6ADD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C1EF-B9A4-CD4E-8941-E3149D4E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23ED-DB5B-A241-9159-D2BE6031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F1D68-168F-EE45-BFDA-DC0B3286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5EF7-9394-874D-80C6-51F3DF1B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67D2-FBE4-5545-A42E-255E7FB4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B7D8-E357-3344-A1DC-3161408B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7D83-8A72-7044-BD4A-DA08D9B8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5C3A-B01B-9344-8C3C-D82F8AA3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E518-7DB2-7E4A-ADCF-C5CC8CC1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54AC-D081-A34C-A940-FD1DFBAF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3D28-7BC3-3B43-88DB-8EEF32B4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085-E0EE-7C4F-8AE6-461B68AE2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C3176-590F-2C4A-BFAA-8D5482E53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FB5D-ED97-C448-8708-AB0938FC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8FBA6-DA74-4848-BE4E-39D92C1B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2FC1A-9846-B443-AA26-636721B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D0C0-D01E-5E47-8AF9-9FC37DE3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19CF4-5857-5149-81D0-4B10F452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47F0-E893-E44B-B07D-215FCC98B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E78B7-F712-C744-B646-8369E871C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15771-0AE4-1C4F-B34A-C25FCABB9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E1F02-F9FA-F247-86D0-50E1B14C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BA311-F4A3-6541-AE89-D501335C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57210-A9F3-F342-954A-2F691A1B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7E39-787F-3747-A011-916853C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0D40-BFD9-7E42-9650-8E1FA66E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8C4E3-74B3-7F4D-9C0F-60EE8EBB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E907E-8892-7E43-A748-032CEECF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5877C-E190-ED41-86DB-46EB91A8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1DD3F-951F-6344-A831-6D3A76A6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B1FB3-A367-6E48-892E-F168A399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0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8A7-7CEE-E44C-B4A8-5BACD5BA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06EA-C31E-AE4A-8564-7AD7F663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A3A80-C9BB-F349-B902-9B19B7CC3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6E3D6-37AC-C241-8793-6DF371F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32015-55B7-974F-AA2D-AD5A292A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DD64C-ED45-684D-976F-D060A186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5C11-666C-E944-8833-A348B5EF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817DF-1DCB-AE42-A278-0028974B1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AAD40-2321-0D44-8E9B-9D9232458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26ED6-9FAD-3744-97BB-9242C7E9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CC5B5-E621-F344-982F-4BD98FB4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84AEF-4E73-2249-85D8-47995EB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31F57-83A8-B545-8B9D-5C02503B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44DF6-CE6A-5E43-8D91-D27CC03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F150-7466-FF41-8DAC-D8B353676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22C7-E9CF-584C-93FE-5A2326AF2BD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4B9A-72E3-3C48-A37C-8D2EFA2A7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3EB4-49E8-654A-9B3E-015D7B6D4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93DE-71FA-C343-8CAD-EC0A859B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gtheme.html" TargetMode="External"/><Relationship Id="rId2" Type="http://schemas.openxmlformats.org/officeDocument/2006/relationships/hyperlink" Target="https://r-graphic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B0B-B04B-E044-8B07-2A880A57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804"/>
            <a:ext cx="9144000" cy="26600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 Visualization</a:t>
            </a:r>
            <a:br>
              <a:rPr lang="en-US" dirty="0"/>
            </a:br>
            <a:br>
              <a:rPr lang="en-US" dirty="0"/>
            </a:br>
            <a:r>
              <a:rPr lang="en-US" sz="3300" dirty="0"/>
              <a:t>Carpentries @ Stanford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B233F-F965-504F-B230-653BF17E0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0311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Stanford Libraries</a:t>
            </a:r>
          </a:p>
          <a:p>
            <a:r>
              <a:rPr lang="en-US" dirty="0"/>
              <a:t>10/15/2021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42B331-EF6B-2349-BF00-0107C64E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3163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2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86C7-5151-5E41-B68B-408AA34C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FDF9-DE80-CA43-958D-F66B442B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&lt;DATA&gt;, mapping = </a:t>
            </a:r>
            <a:r>
              <a:rPr lang="en-US" dirty="0" err="1"/>
              <a:t>aes</a:t>
            </a:r>
            <a:r>
              <a:rPr lang="en-US" dirty="0"/>
              <a:t>(&lt;MAPPINGS&gt;)) +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&lt;DATA&gt;, mapping = </a:t>
            </a:r>
            <a:r>
              <a:rPr lang="en-US" dirty="0" err="1"/>
              <a:t>aes</a:t>
            </a:r>
            <a:r>
              <a:rPr lang="en-US" dirty="0"/>
              <a:t>(&lt;MAPPINGS&gt;)) + </a:t>
            </a:r>
            <a:r>
              <a:rPr lang="en-US" dirty="0" err="1"/>
              <a:t>geom_col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utoShape 2" descr="Nicest Fruit Bar Graph">
            <a:extLst>
              <a:ext uri="{FF2B5EF4-FFF2-40B4-BE49-F238E27FC236}">
                <a16:creationId xmlns:a16="http://schemas.microsoft.com/office/drawing/2014/main" id="{512198BE-20E9-4944-99C6-3B6E7F8193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8450" y="1972116"/>
            <a:ext cx="6965950" cy="41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Types of Graphs | Macroeconomics">
            <a:extLst>
              <a:ext uri="{FF2B5EF4-FFF2-40B4-BE49-F238E27FC236}">
                <a16:creationId xmlns:a16="http://schemas.microsoft.com/office/drawing/2014/main" id="{5DD4DA01-A3E6-1048-A574-6DBDC7BD1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39" y="3005792"/>
            <a:ext cx="7444921" cy="34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7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8640-D519-0B4A-9652-4ECC99B5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1C3B-729D-0747-9B48-C3C91E74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8076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3390-764D-FF48-9277-DC148D1A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DBCE-1E4C-8543-A838-31950559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 graphics cookbook: </a:t>
            </a:r>
            <a:r>
              <a:rPr lang="en-US" dirty="0">
                <a:hlinkClick r:id="rId2"/>
              </a:rPr>
              <a:t>https://r-graphics.org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 themes: </a:t>
            </a:r>
            <a:r>
              <a:rPr lang="en-US" dirty="0">
                <a:hlinkClick r:id="rId3"/>
              </a:rPr>
              <a:t>https://ggplot2.tidyverse.org/reference/ggtheme.html</a:t>
            </a:r>
            <a:r>
              <a:rPr lang="en-US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73700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D925-8A32-A94A-B91C-2943F3BE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0086-DB32-404B-A250-BDDD99E1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Part I - Basic plots: scatter plots, box plots, bar graphs, line plots, violin plots, histograms, formatting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Part II - Organization: grouping, coloring, faceting, ordering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Part III - Aesthetics: legend, title, axes, ticks, themes; saving plots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2868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7C32-2AF2-0D43-B1ED-062D03EC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B692-81C0-9A47-BF86-3613B518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install ggplot2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("ggplot2”)</a:t>
            </a:r>
          </a:p>
          <a:p>
            <a:pPr marL="0" indent="0">
              <a:buNone/>
            </a:pPr>
            <a:r>
              <a:rPr lang="en-US" dirty="0"/>
              <a:t>&gt; library(ggplot2)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load diamonds dataset</a:t>
            </a:r>
          </a:p>
          <a:p>
            <a:pPr marL="0" indent="0">
              <a:buNone/>
            </a:pPr>
            <a:r>
              <a:rPr lang="en-US" dirty="0"/>
              <a:t>&gt; data(diamonds)</a:t>
            </a:r>
          </a:p>
          <a:p>
            <a:pPr marL="0" indent="0">
              <a:buNone/>
            </a:pPr>
            <a:r>
              <a:rPr lang="en-US" dirty="0"/>
              <a:t>&gt; diamonds</a:t>
            </a:r>
          </a:p>
        </p:txBody>
      </p:sp>
    </p:spTree>
    <p:extLst>
      <p:ext uri="{BB962C8B-B14F-4D97-AF65-F5344CB8AC3E}">
        <p14:creationId xmlns:p14="http://schemas.microsoft.com/office/powerpoint/2010/main" val="143766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24F-4D87-1846-9880-81F4ABC3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 for ggplot2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4DD4-DA30-F247-B0D9-52C60576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&lt;DATA&gt;, mapping = </a:t>
            </a:r>
            <a:r>
              <a:rPr lang="en-US" dirty="0" err="1"/>
              <a:t>aes</a:t>
            </a:r>
            <a:r>
              <a:rPr lang="en-US" dirty="0"/>
              <a:t>(&lt;MAPPINGS&gt;)) + &lt;GEOM_FUNCTION&gt;()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48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DD8B-1689-7E46-A7F1-D706EB3A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2256-0A0E-7B4B-83C5-E7F38AE9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&lt;DATA&gt;, mapping = </a:t>
            </a:r>
            <a:r>
              <a:rPr lang="en-US" dirty="0" err="1"/>
              <a:t>aes</a:t>
            </a:r>
            <a:r>
              <a:rPr lang="en-US" dirty="0"/>
              <a:t>(&lt;MAPPINGS&gt;)) 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Single-Cell RNA Sequencing of Plant Roots | PGRP Roots">
            <a:extLst>
              <a:ext uri="{FF2B5EF4-FFF2-40B4-BE49-F238E27FC236}">
                <a16:creationId xmlns:a16="http://schemas.microsoft.com/office/drawing/2014/main" id="{038CC9FE-458A-144F-9329-7D5302843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38200" y="2760306"/>
            <a:ext cx="4307681" cy="35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hapes in R graphics">
            <a:extLst>
              <a:ext uri="{FF2B5EF4-FFF2-40B4-BE49-F238E27FC236}">
                <a16:creationId xmlns:a16="http://schemas.microsoft.com/office/drawing/2014/main" id="{9DF0ADBF-5462-024A-83D5-D937E5A2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65" y="2602072"/>
            <a:ext cx="4552950" cy="364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9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D2B7-A81A-6D41-B4E9-5B2BF77D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ABCA-D050-7047-BC1C-40640DE2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&lt;DATA&gt;, mapping = </a:t>
            </a:r>
            <a:r>
              <a:rPr lang="en-US" dirty="0" err="1"/>
              <a:t>aes</a:t>
            </a:r>
            <a:r>
              <a:rPr lang="en-US" dirty="0"/>
              <a:t>(&lt;MAPPINGS&gt;)) +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  <a:r>
              <a:rPr lang="en-US" dirty="0" err="1"/>
              <a:t>geom_jitter</a:t>
            </a:r>
            <a:r>
              <a:rPr lang="en-US" dirty="0"/>
              <a:t>()</a:t>
            </a:r>
          </a:p>
        </p:txBody>
      </p:sp>
      <p:pic>
        <p:nvPicPr>
          <p:cNvPr id="3076" name="Picture 4" descr="Visualize summary statistics with box plot - MATLAB boxplot">
            <a:extLst>
              <a:ext uri="{FF2B5EF4-FFF2-40B4-BE49-F238E27FC236}">
                <a16:creationId xmlns:a16="http://schemas.microsoft.com/office/drawing/2014/main" id="{F6307C5F-1A1D-7347-8FCC-1FD94120A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2" y="2736850"/>
            <a:ext cx="5260976" cy="394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5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F401-E21E-924C-8F65-190B7504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5CF4-7C36-F248-A099-0B2898A02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&lt;DATA&gt;, mapping = </a:t>
            </a:r>
            <a:r>
              <a:rPr lang="en-US" dirty="0" err="1"/>
              <a:t>aes</a:t>
            </a:r>
            <a:r>
              <a:rPr lang="en-US" dirty="0"/>
              <a:t>(&lt;MAPPINGS&gt;)) + </a:t>
            </a:r>
            <a:r>
              <a:rPr lang="en-US" dirty="0" err="1"/>
              <a:t>geom_violin</a:t>
            </a:r>
            <a:r>
              <a:rPr lang="en-US" dirty="0"/>
              <a:t>() + </a:t>
            </a:r>
            <a:r>
              <a:rPr lang="en-US" dirty="0" err="1"/>
              <a:t>geom_jitter</a:t>
            </a:r>
            <a:r>
              <a:rPr lang="en-US" dirty="0"/>
              <a:t>()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7620D7-B78C-464F-B3B0-24E008ED7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3" b="52870"/>
          <a:stretch/>
        </p:blipFill>
        <p:spPr bwMode="auto">
          <a:xfrm>
            <a:off x="3716984" y="3001963"/>
            <a:ext cx="4758032" cy="36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4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29B1-33F9-5A43-BD36-6FF3038B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and density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DD07-3E4B-114D-89AA-D9CA1613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&lt;DATA&gt;, mapping = </a:t>
            </a:r>
            <a:r>
              <a:rPr lang="en-US" dirty="0" err="1"/>
              <a:t>aes</a:t>
            </a:r>
            <a:r>
              <a:rPr lang="en-US" dirty="0"/>
              <a:t>(&lt;MAPPINGS&gt;)) + </a:t>
            </a:r>
            <a:r>
              <a:rPr lang="en-US" dirty="0" err="1"/>
              <a:t>geom_histogram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&lt;DATA&gt;, mapping = </a:t>
            </a:r>
            <a:r>
              <a:rPr lang="en-US" dirty="0" err="1"/>
              <a:t>aes</a:t>
            </a:r>
            <a:r>
              <a:rPr lang="en-US" dirty="0"/>
              <a:t>(&lt;MAPPINGS&gt;)) + </a:t>
            </a:r>
            <a:r>
              <a:rPr lang="en-US" dirty="0" err="1"/>
              <a:t>geom_density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Histogram - Quick Introduction">
            <a:extLst>
              <a:ext uri="{FF2B5EF4-FFF2-40B4-BE49-F238E27FC236}">
                <a16:creationId xmlns:a16="http://schemas.microsoft.com/office/drawing/2014/main" id="{1B3203CF-EAE6-3545-A99A-C0716855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1" y="3429000"/>
            <a:ext cx="5235146" cy="29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nsity – from Data to Viz">
            <a:extLst>
              <a:ext uri="{FF2B5EF4-FFF2-40B4-BE49-F238E27FC236}">
                <a16:creationId xmlns:a16="http://schemas.microsoft.com/office/drawing/2014/main" id="{2FE0CC99-A52D-3D44-9407-AC41BB42F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45" y="3218722"/>
            <a:ext cx="4660557" cy="332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3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49DB-348B-874B-A57D-EE6D885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70BC-0A7E-634B-B918-CEAC17AD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&lt;DATA&gt;, mapping = </a:t>
            </a:r>
            <a:r>
              <a:rPr lang="en-US" dirty="0" err="1"/>
              <a:t>aes</a:t>
            </a:r>
            <a:r>
              <a:rPr lang="en-US" dirty="0"/>
              <a:t>(&lt;MAPPINGS&gt;)) + </a:t>
            </a:r>
            <a:r>
              <a:rPr lang="en-US" dirty="0" err="1"/>
              <a:t>geom_line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EE670D-A623-164D-A186-11F41176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12" y="2585909"/>
            <a:ext cx="5108575" cy="372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8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320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R Visualization  Carpentries @ Stanford </vt:lpstr>
      <vt:lpstr>Agenda</vt:lpstr>
      <vt:lpstr>Before we begin</vt:lpstr>
      <vt:lpstr>Basic syntax for ggplot2 </vt:lpstr>
      <vt:lpstr>Scatter plot</vt:lpstr>
      <vt:lpstr>Boxplot</vt:lpstr>
      <vt:lpstr>Violin plot</vt:lpstr>
      <vt:lpstr>Histogram and density plot</vt:lpstr>
      <vt:lpstr>Line graph</vt:lpstr>
      <vt:lpstr>Bar graph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 Visualization  Carpentries @ Stanford </dc:title>
  <dc:creator>Menglan Xiang</dc:creator>
  <cp:lastModifiedBy>Menglan Xiang</cp:lastModifiedBy>
  <cp:revision>6</cp:revision>
  <dcterms:created xsi:type="dcterms:W3CDTF">2021-10-15T02:19:45Z</dcterms:created>
  <dcterms:modified xsi:type="dcterms:W3CDTF">2021-10-15T19:18:46Z</dcterms:modified>
</cp:coreProperties>
</file>