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  <p:sldMasterId id="2147483664" r:id="rId2"/>
    <p:sldMasterId id="2147483665" r:id="rId3"/>
    <p:sldMasterId id="2147483666" r:id="rId4"/>
    <p:sldMasterId id="2147483668" r:id="rId5"/>
  </p:sldMasterIdLst>
  <p:notesMasterIdLst>
    <p:notesMasterId r:id="rId45"/>
  </p:notesMasterIdLst>
  <p:sldIdLst>
    <p:sldId id="256" r:id="rId6"/>
    <p:sldId id="257" r:id="rId7"/>
    <p:sldId id="288" r:id="rId8"/>
    <p:sldId id="284" r:id="rId9"/>
    <p:sldId id="259" r:id="rId10"/>
    <p:sldId id="270" r:id="rId11"/>
    <p:sldId id="272" r:id="rId12"/>
    <p:sldId id="263" r:id="rId13"/>
    <p:sldId id="276" r:id="rId14"/>
    <p:sldId id="269" r:id="rId15"/>
    <p:sldId id="307" r:id="rId16"/>
    <p:sldId id="285" r:id="rId17"/>
    <p:sldId id="278" r:id="rId18"/>
    <p:sldId id="286" r:id="rId19"/>
    <p:sldId id="289" r:id="rId20"/>
    <p:sldId id="287" r:id="rId21"/>
    <p:sldId id="282" r:id="rId22"/>
    <p:sldId id="279" r:id="rId23"/>
    <p:sldId id="280" r:id="rId24"/>
    <p:sldId id="283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74" r:id="rId38"/>
    <p:sldId id="273" r:id="rId39"/>
    <p:sldId id="303" r:id="rId40"/>
    <p:sldId id="304" r:id="rId41"/>
    <p:sldId id="305" r:id="rId42"/>
    <p:sldId id="264" r:id="rId43"/>
    <p:sldId id="306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Noto Sans" panose="020B0502040504020204" pitchFamily="34" charset="0"/>
      <p:regular r:id="rId50"/>
      <p:bold r:id="rId51"/>
      <p:italic r:id="rId52"/>
      <p:boldItalic r:id="rId53"/>
    </p:embeddedFont>
    <p:embeddedFont>
      <p:font typeface="Noto Sans Symbols" pitchFamily="2" charset="0"/>
      <p:regular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  <p:embeddedFont>
      <p:font typeface="Source Sans Pro SemiBold" panose="020B05030304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01"/>
    <p:restoredTop sz="94654"/>
  </p:normalViewPr>
  <p:slideViewPr>
    <p:cSldViewPr snapToGrid="0" snapToObjects="1">
      <p:cViewPr varScale="1">
        <p:scale>
          <a:sx n="84" d="100"/>
          <a:sy n="84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16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‹#›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Noto Sans" panose="020B0502040504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sherlock.stanford.edu/pun/sys/dashboar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66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17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8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0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21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6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40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24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61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2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27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01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70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30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2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 data https://</a:t>
            </a:r>
            <a:r>
              <a:rPr lang="en-US" dirty="0" err="1"/>
              <a:t>drive.google.com</a:t>
            </a:r>
            <a:r>
              <a:rPr lang="en-US" dirty="0"/>
              <a:t>/drive/folders/1GhHAjqD9rS_0GoLdUm_ASLBP3Bn5YXBC?usp=sharing</a:t>
            </a: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03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168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043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547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958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341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798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61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51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96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0" i="0" u="sng" strike="noStrike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  <a:hlinkClick r:id="rId3"/>
              </a:rPr>
              <a:t>https://login.sherlock.stanford.edu/pun/sys/dashboard</a:t>
            </a:r>
            <a:endParaRPr lang="en-US" sz="1800" b="0" i="0" u="none" strike="noStrike" cap="none" dirty="0">
              <a:solidFill>
                <a:srgbClr val="000000"/>
              </a:solidFill>
              <a:effectLst/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 Name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This is the actual name of the function. It is stored in R environment as an object with this name.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Arguments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An argument is a placeholder. When a function is invoked, you pass a value to the argument. Arguments are optional; that is, a function may contain no arguments. Also arguments can have default values.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 Body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function body contains a collection of statements that defines what the function does.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Return Value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return value of a function is the last expression in the function body to be evaluated.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11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3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31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13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9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0" i="0" cap="none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36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2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 b="0" i="0" cap="small">
                <a:solidFill>
                  <a:srgbClr val="A4001D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3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43497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 cap="none">
                <a:solidFill>
                  <a:srgbClr val="A4001D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2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9854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10842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 cap="none">
                <a:solidFill>
                  <a:srgbClr val="A4001D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2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21289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74351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4806950"/>
            <a:ext cx="9155112" cy="34290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Google Shape;11;p1" title="Stanford Univers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2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Google Shape;20;p3" title="Stanford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0" y="4806950"/>
            <a:ext cx="9155112" cy="34290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Google Shape;28;p5" title="Stanford Univers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Google Shape;37;p7" title="Stanford Univers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/>
        </p:nvSpPr>
        <p:spPr>
          <a:xfrm>
            <a:off x="60325" y="7937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7F7F7F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‹#›</a:t>
            </a:fld>
            <a:endParaRPr b="0" i="0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83" r:id="rId2"/>
    <p:sldLayoutId id="2147483684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/>
        </p:nvSpPr>
        <p:spPr>
          <a:xfrm>
            <a:off x="-11112" y="0"/>
            <a:ext cx="9155112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" name="Google Shape;58;p11" title="Stanford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sm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/r_operators.htm#:~:text=An%20operator%20is%20a%20symbol,provides%20following%20types%20of%20operators.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r/r_functions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motivation?utm_source=unsplash&amp;utm_medium=referral&amp;utm_content=creditCopyText" TargetMode="External"/><Relationship Id="rId2" Type="http://schemas.openxmlformats.org/officeDocument/2006/relationships/hyperlink" Target="https://unsplash.com/@prateekkatyal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oey711.github.io/phyloseq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hda.com/english/wiki/r-built-in-data-sets" TargetMode="External"/><Relationship Id="rId3" Type="http://schemas.openxmlformats.org/officeDocument/2006/relationships/hyperlink" Target="https://www.sherlock.stanford.edu/docs/software/using/R/" TargetMode="External"/><Relationship Id="rId7" Type="http://schemas.openxmlformats.org/officeDocument/2006/relationships/hyperlink" Target="https://www.statmethods.net/input/importingdata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ites.calvin.edu/scofield/courses/m143/materials/RcmdsFromClass.pdf" TargetMode="External"/><Relationship Id="rId5" Type="http://schemas.openxmlformats.org/officeDocument/2006/relationships/hyperlink" Target="https://searchworks.stanford.edu/catalog?utf8=%E2%9C%93&amp;search_field=search&amp;q=R+data+analysis" TargetMode="External"/><Relationship Id="rId10" Type="http://schemas.openxmlformats.org/officeDocument/2006/relationships/hyperlink" Target="https://rmarkdown.rstudio.com/lesson-1.html" TargetMode="External"/><Relationship Id="rId4" Type="http://schemas.openxmlformats.org/officeDocument/2006/relationships/hyperlink" Target="https://login.sherlock.stanford.edu/pun/sys/dashboard" TargetMode="External"/><Relationship Id="rId9" Type="http://schemas.openxmlformats.org/officeDocument/2006/relationships/hyperlink" Target="https://rstudio-education.github.io/hopr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line-plot-quick-start-guide-r-software-and-data-visualiz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datamentor.io/r-programming/for-loo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u="none" dirty="0">
                <a:solidFill>
                  <a:schemeClr val="dk1"/>
                </a:solidFill>
                <a:sym typeface="Arial"/>
              </a:rPr>
              <a:t>R an Introduction</a:t>
            </a:r>
            <a:endParaRPr dirty="0"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1603375" y="3344862"/>
            <a:ext cx="6059487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u="none" dirty="0">
                <a:solidFill>
                  <a:srgbClr val="595959"/>
                </a:solidFill>
                <a:sym typeface="Arial"/>
              </a:rPr>
              <a:t>Alma Parada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none" dirty="0">
                <a:solidFill>
                  <a:srgbClr val="595959"/>
                </a:solidFill>
                <a:sym typeface="Arial"/>
              </a:rPr>
              <a:t>February 11, 2022</a:t>
            </a:r>
            <a:endParaRPr dirty="0"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2"/>
          </p:nvPr>
        </p:nvSpPr>
        <p:spPr>
          <a:xfrm>
            <a:off x="457200" y="2571750"/>
            <a:ext cx="8229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A friendly beginning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F7D-61EE-924D-A96A-4FD28DA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7" y="127424"/>
            <a:ext cx="7707862" cy="488024"/>
          </a:xfrm>
        </p:spPr>
        <p:txBody>
          <a:bodyPr/>
          <a:lstStyle/>
          <a:p>
            <a:r>
              <a:rPr lang="en-US" dirty="0"/>
              <a:t>Objects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166A-065E-5A47-9861-A3E987DC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158" y="676568"/>
            <a:ext cx="7707311" cy="4007974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When R is running, everything is in the active memory of the computer in the form of an </a:t>
            </a:r>
            <a:r>
              <a:rPr lang="en-US" dirty="0">
                <a:solidFill>
                  <a:schemeClr val="tx2"/>
                </a:solidFill>
              </a:rPr>
              <a:t>object</a:t>
            </a:r>
            <a:r>
              <a:rPr lang="en-US" dirty="0"/>
              <a:t> that has a name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Object = almost everything</a:t>
            </a:r>
          </a:p>
          <a:p>
            <a:pPr marL="1428750" lvl="2" indent="-285750"/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Data set, variable, list, an integer, etc.</a:t>
            </a:r>
          </a:p>
          <a:p>
            <a:pPr marL="1428750" lvl="2" indent="-285750"/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You can assign your own names to an object</a:t>
            </a:r>
          </a:p>
          <a:p>
            <a:pPr marL="1143000" lvl="2" indent="0">
              <a:buNone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	x = 4    ;    chicken = 2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You can perform actions on these objects</a:t>
            </a:r>
          </a:p>
          <a:p>
            <a:pPr marL="1428750" lvl="2" indent="-285750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Operators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Arithmetic, logical, comparisons, etc.</a:t>
            </a:r>
          </a:p>
          <a:p>
            <a:pPr marL="1600200" lvl="3" indent="0">
              <a:buNone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x + chicken will return 6</a:t>
            </a:r>
          </a:p>
          <a:p>
            <a:pPr marL="1600200" lvl="3" indent="0">
              <a:buNone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goose = x + chicken , where goose = 6</a:t>
            </a:r>
          </a:p>
          <a:p>
            <a:pPr marL="1428750" lvl="2" indent="-285750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Functions 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 program or command stored as an object</a:t>
            </a:r>
          </a:p>
          <a:p>
            <a:pPr marL="1143000" lvl="2" indent="0">
              <a:buNone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	factorial(goose)</a:t>
            </a:r>
          </a:p>
        </p:txBody>
      </p:sp>
    </p:spTree>
    <p:extLst>
      <p:ext uri="{BB962C8B-B14F-4D97-AF65-F5344CB8AC3E}">
        <p14:creationId xmlns:p14="http://schemas.microsoft.com/office/powerpoint/2010/main" val="3459147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F7D-61EE-924D-A96A-4FD28DA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7" y="127424"/>
            <a:ext cx="7707862" cy="488024"/>
          </a:xfrm>
        </p:spPr>
        <p:txBody>
          <a:bodyPr/>
          <a:lstStyle/>
          <a:p>
            <a:r>
              <a:rPr lang="en-US" dirty="0"/>
              <a:t>Functions and Operators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166A-065E-5A47-9861-A3E987DC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158" y="676568"/>
            <a:ext cx="7707311" cy="1291717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function</a:t>
            </a:r>
            <a:r>
              <a:rPr lang="en-US" dirty="0"/>
              <a:t> is a set of statements organized to perform a specific task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Basic syntax</a:t>
            </a:r>
          </a:p>
          <a:p>
            <a:pPr marL="971550" lvl="1" indent="-285750">
              <a:buFont typeface="Noto Sans Symbols"/>
              <a:buChar char="•"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9606B-7E35-994C-8F00-87981E356108}"/>
              </a:ext>
            </a:extLst>
          </p:cNvPr>
          <p:cNvSpPr/>
          <p:nvPr/>
        </p:nvSpPr>
        <p:spPr>
          <a:xfrm>
            <a:off x="1959870" y="1503338"/>
            <a:ext cx="4766395" cy="95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&lt;- function(arg1, arg2,…) {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Function body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function_name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A926D2-11CA-D84F-AD5C-F9C41D0628EE}"/>
              </a:ext>
            </a:extLst>
          </p:cNvPr>
          <p:cNvSpPr txBox="1">
            <a:spLocks/>
          </p:cNvSpPr>
          <p:nvPr/>
        </p:nvSpPr>
        <p:spPr>
          <a:xfrm>
            <a:off x="914158" y="2807971"/>
            <a:ext cx="7707311" cy="129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operator</a:t>
            </a:r>
            <a:r>
              <a:rPr lang="en-US" dirty="0"/>
              <a:t> is a symbol that tells R to perform specific mathematical or logical manipulations.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hlinkClick r:id="rId3"/>
              </a:rPr>
              <a:t>Tutorialspoint, R-operators</a:t>
            </a:r>
            <a:endParaRPr lang="en-US" dirty="0"/>
          </a:p>
          <a:p>
            <a:pPr marL="971550" lvl="1" indent="-285750">
              <a:buFont typeface="Noto Sans Symbols"/>
              <a:buChar char="•"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40709-0A21-4345-B566-7A6F9F293A97}"/>
              </a:ext>
            </a:extLst>
          </p:cNvPr>
          <p:cNvSpPr txBox="1"/>
          <p:nvPr/>
        </p:nvSpPr>
        <p:spPr>
          <a:xfrm>
            <a:off x="635431" y="4386020"/>
            <a:ext cx="4525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</a:p>
          <a:p>
            <a:r>
              <a:rPr lang="en-US" dirty="0" err="1">
                <a:hlinkClick r:id="rId4"/>
              </a:rPr>
              <a:t>Tutorialspint</a:t>
            </a:r>
            <a:r>
              <a:rPr lang="en-US" dirty="0">
                <a:hlinkClick r:id="rId4"/>
              </a:rPr>
              <a:t>, R-functions</a:t>
            </a:r>
            <a:endParaRPr lang="en-US" dirty="0"/>
          </a:p>
          <a:p>
            <a:r>
              <a:rPr lang="en-US" dirty="0" err="1">
                <a:hlinkClick r:id="rId3"/>
              </a:rPr>
              <a:t>Tutorialspoint</a:t>
            </a:r>
            <a:r>
              <a:rPr lang="en-US" dirty="0">
                <a:hlinkClick r:id="rId3"/>
              </a:rPr>
              <a:t>, R-operators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56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 R time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Objects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4689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15F-C3E2-7F46-9B24-E69E297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4EEB-596A-EA45-88FD-4A3E34D0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  <a:p>
            <a:endParaRPr lang="en-US" dirty="0"/>
          </a:p>
          <a:p>
            <a:pPr marL="571500" indent="-342900">
              <a:buAutoNum type="arabicParenR"/>
            </a:pPr>
            <a:r>
              <a:rPr lang="en-US" dirty="0"/>
              <a:t>Save two numbers as two separate objects</a:t>
            </a:r>
          </a:p>
          <a:p>
            <a:pPr marL="571500" indent="-342900">
              <a:buAutoNum type="arabicParenR"/>
            </a:pPr>
            <a:r>
              <a:rPr lang="en-US" dirty="0"/>
              <a:t>Add the two numbers together and save it to a new object</a:t>
            </a:r>
          </a:p>
          <a:p>
            <a:pPr marL="571500" indent="-342900">
              <a:buAutoNum type="arabicParenR"/>
            </a:pPr>
            <a:r>
              <a:rPr lang="en-US" dirty="0"/>
              <a:t>Add 2 to the new object</a:t>
            </a:r>
          </a:p>
          <a:p>
            <a:pPr marL="571500" indent="-342900">
              <a:buAutoNum type="arabicParenR"/>
            </a:pPr>
            <a:r>
              <a:rPr lang="en-US" dirty="0"/>
              <a:t>Multiply all three objects together</a:t>
            </a:r>
          </a:p>
          <a:p>
            <a:pPr marL="5715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387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F7D-61EE-924D-A96A-4FD28DA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7" y="127424"/>
            <a:ext cx="7707862" cy="488024"/>
          </a:xfrm>
        </p:spPr>
        <p:txBody>
          <a:bodyPr/>
          <a:lstStyle/>
          <a:p>
            <a:r>
              <a:rPr lang="en-US" dirty="0"/>
              <a:t>Vectors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166A-065E-5A47-9861-A3E987DC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158" y="676568"/>
            <a:ext cx="7707311" cy="4007974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Vectors are a sequence of elements of a certain type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Two types of Vectors</a:t>
            </a:r>
          </a:p>
          <a:p>
            <a:pPr marL="1428750" lvl="2" indent="-285750">
              <a:buFont typeface="Noto Sans Symbols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Atomic vectors and Lists</a:t>
            </a:r>
          </a:p>
          <a:p>
            <a:pPr marL="1428750" lvl="2" indent="-285750">
              <a:buFont typeface="Noto Sans Symbols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Atomic vectors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: All elements have the same type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1428750" lvl="2" indent="-285750">
              <a:buFont typeface="Noto Sans Symbols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Lists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: R objects which contain elements of different types, like numbers, strings, vectors, and other lists. Lists can also contain a matrix of data or a function.</a:t>
            </a:r>
          </a:p>
          <a:p>
            <a:pPr marL="1428750" lvl="2" indent="-285750">
              <a:buFont typeface="Noto Sans Symbols"/>
              <a:buChar char="•"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2239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F7D-61EE-924D-A96A-4FD28DA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7" y="127424"/>
            <a:ext cx="7707862" cy="488024"/>
          </a:xfrm>
        </p:spPr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166A-065E-5A47-9861-A3E987DC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158" y="676568"/>
            <a:ext cx="7707311" cy="4007974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We will focus mostly on atomic vectors, but will touch on lists peripherally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There are 6 atomic vector types, with 4 being most common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489598D-B0A5-984C-BFCD-F05D839A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60" y="1788352"/>
            <a:ext cx="4795364" cy="26172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9DD17-98AC-B54F-8072-CAD1E12670FE}"/>
              </a:ext>
            </a:extLst>
          </p:cNvPr>
          <p:cNvCxnSpPr/>
          <p:nvPr/>
        </p:nvCxnSpPr>
        <p:spPr>
          <a:xfrm>
            <a:off x="1870681" y="2479583"/>
            <a:ext cx="0" cy="11447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78B22F-F58A-8146-9D2B-BD3141525EB7}"/>
              </a:ext>
            </a:extLst>
          </p:cNvPr>
          <p:cNvSpPr txBox="1"/>
          <p:nvPr/>
        </p:nvSpPr>
        <p:spPr>
          <a:xfrm>
            <a:off x="459414" y="287975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05D174-1D9C-3A45-872F-B0BFA09817CC}"/>
              </a:ext>
            </a:extLst>
          </p:cNvPr>
          <p:cNvCxnSpPr>
            <a:cxnSpLocks/>
          </p:cNvCxnSpPr>
          <p:nvPr/>
        </p:nvCxnSpPr>
        <p:spPr>
          <a:xfrm>
            <a:off x="6598329" y="2386134"/>
            <a:ext cx="0" cy="61267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571583-6544-184B-9AB6-4D3E1E3B66A5}"/>
              </a:ext>
            </a:extLst>
          </p:cNvPr>
          <p:cNvSpPr txBox="1"/>
          <p:nvPr/>
        </p:nvSpPr>
        <p:spPr>
          <a:xfrm>
            <a:off x="6661917" y="2538581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considered numeric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87A985-B0EE-0543-97D2-7B2AA2D5AA51}"/>
              </a:ext>
            </a:extLst>
          </p:cNvPr>
          <p:cNvSpPr/>
          <p:nvPr/>
        </p:nvSpPr>
        <p:spPr>
          <a:xfrm>
            <a:off x="2073242" y="2404240"/>
            <a:ext cx="1158841" cy="316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559AA-2DDB-ED48-BF67-27320EF5DEBF}"/>
              </a:ext>
            </a:extLst>
          </p:cNvPr>
          <p:cNvSpPr txBox="1"/>
          <p:nvPr/>
        </p:nvSpPr>
        <p:spPr>
          <a:xfrm>
            <a:off x="0" y="4649274"/>
            <a:ext cx="3007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Modified from https://</a:t>
            </a:r>
            <a:r>
              <a:rPr lang="en-US" sz="800" dirty="0" err="1"/>
              <a:t>discdown.org</a:t>
            </a:r>
            <a:r>
              <a:rPr lang="en-US" sz="800" dirty="0"/>
              <a:t>/</a:t>
            </a:r>
            <a:r>
              <a:rPr lang="en-US" sz="800" dirty="0" err="1"/>
              <a:t>rprogramming</a:t>
            </a:r>
            <a:r>
              <a:rPr lang="en-US" sz="800" dirty="0"/>
              <a:t>/</a:t>
            </a:r>
            <a:r>
              <a:rPr lang="en-US" sz="800" dirty="0" err="1"/>
              <a:t>vectors.html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687475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 R time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Atomic Vectors – Part 1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Getting Familiar</a:t>
            </a:r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7588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15F-C3E2-7F46-9B24-E69E297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4EEB-596A-EA45-88FD-4A3E34D0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  <a:p>
            <a:endParaRPr lang="en-US" dirty="0"/>
          </a:p>
          <a:p>
            <a:pPr marL="571500" indent="-342900">
              <a:buAutoNum type="arabicParenR"/>
            </a:pPr>
            <a:r>
              <a:rPr lang="en-US" dirty="0"/>
              <a:t>Create an integer vector with 10 elements, and a character vector with 4 elements</a:t>
            </a:r>
          </a:p>
          <a:p>
            <a:pPr marL="571500" indent="-342900">
              <a:buAutoNum type="arabicParenR"/>
            </a:pPr>
            <a:r>
              <a:rPr lang="en-US" dirty="0"/>
              <a:t>Check the data type for each vector</a:t>
            </a:r>
          </a:p>
          <a:p>
            <a:pPr marL="571500" indent="-342900">
              <a:buAutoNum type="arabicParenR"/>
            </a:pPr>
            <a:r>
              <a:rPr lang="en-US" dirty="0"/>
              <a:t>Find the mean and standard deviation for the integer vector</a:t>
            </a:r>
          </a:p>
          <a:p>
            <a:pPr marL="571500" indent="-342900">
              <a:buAutoNum type="arabicParenR"/>
            </a:pPr>
            <a:r>
              <a:rPr lang="en-US" dirty="0"/>
              <a:t>Create another numerical vector and multiply it to the integer vector</a:t>
            </a:r>
          </a:p>
        </p:txBody>
      </p:sp>
    </p:spTree>
    <p:extLst>
      <p:ext uri="{BB962C8B-B14F-4D97-AF65-F5344CB8AC3E}">
        <p14:creationId xmlns:p14="http://schemas.microsoft.com/office/powerpoint/2010/main" val="91064868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D3F0-B941-C443-BDF9-8B2068E1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7" y="318779"/>
            <a:ext cx="7707862" cy="488024"/>
          </a:xfrm>
        </p:spPr>
        <p:txBody>
          <a:bodyPr/>
          <a:lstStyle/>
          <a:p>
            <a:r>
              <a:rPr lang="en-US" dirty="0"/>
              <a:t>Working with Vectors:</a:t>
            </a:r>
            <a:br>
              <a:rPr lang="en-US" dirty="0"/>
            </a:br>
            <a:r>
              <a:rPr lang="en-US" dirty="0"/>
              <a:t>	Element-wise execution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B05545-3DA7-C64F-8046-A92C79F4B3EE}"/>
              </a:ext>
            </a:extLst>
          </p:cNvPr>
          <p:cNvSpPr txBox="1">
            <a:spLocks/>
          </p:cNvSpPr>
          <p:nvPr/>
        </p:nvSpPr>
        <p:spPr>
          <a:xfrm>
            <a:off x="914158" y="676568"/>
            <a:ext cx="7707311" cy="400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R does not follow rules of matrix multiplication 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/>
              <a:t>instead, it performs the same action on each element individually</a:t>
            </a: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2DEA16-ED9C-C141-B382-EF0EDC3E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94481"/>
              </p:ext>
            </p:extLst>
          </p:nvPr>
        </p:nvGraphicFramePr>
        <p:xfrm>
          <a:off x="1288869" y="1501738"/>
          <a:ext cx="6862356" cy="3078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4247231934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497193814"/>
                    </a:ext>
                  </a:extLst>
                </a:gridCol>
                <a:gridCol w="1924596">
                  <a:extLst>
                    <a:ext uri="{9D8B030D-6E8A-4147-A177-3AD203B41FA5}">
                      <a16:colId xmlns:a16="http://schemas.microsoft.com/office/drawing/2014/main" val="1485104242"/>
                    </a:ext>
                  </a:extLst>
                </a:gridCol>
                <a:gridCol w="1715589">
                  <a:extLst>
                    <a:ext uri="{9D8B030D-6E8A-4147-A177-3AD203B41FA5}">
                      <a16:colId xmlns:a16="http://schemas.microsoft.com/office/drawing/2014/main" val="2101607770"/>
                    </a:ext>
                  </a:extLst>
                </a:gridCol>
              </a:tblGrid>
              <a:tr h="439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* 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076531"/>
                  </a:ext>
                </a:extLst>
              </a:tr>
              <a:tr h="439853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Element-wise execution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*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226352"/>
                  </a:ext>
                </a:extLst>
              </a:tr>
              <a:tr h="4398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*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603887"/>
                  </a:ext>
                </a:extLst>
              </a:tr>
              <a:tr h="4398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*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964747"/>
                  </a:ext>
                </a:extLst>
              </a:tr>
              <a:tr h="4398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*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154564"/>
                  </a:ext>
                </a:extLst>
              </a:tr>
              <a:tr h="4398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*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938140"/>
                  </a:ext>
                </a:extLst>
              </a:tr>
              <a:tr h="439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0 1 2 3 4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0.5 1.0 1.5 2.0 2.5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1 4 9 16 25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4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826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D3F0-B941-C443-BDF9-8B2068E1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3" y="50051"/>
            <a:ext cx="7707862" cy="488024"/>
          </a:xfrm>
        </p:spPr>
        <p:txBody>
          <a:bodyPr/>
          <a:lstStyle/>
          <a:p>
            <a:r>
              <a:rPr lang="en-US" dirty="0"/>
              <a:t>Vector Recycling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B05545-3DA7-C64F-8046-A92C79F4B3EE}"/>
              </a:ext>
            </a:extLst>
          </p:cNvPr>
          <p:cNvSpPr txBox="1">
            <a:spLocks/>
          </p:cNvSpPr>
          <p:nvPr/>
        </p:nvSpPr>
        <p:spPr>
          <a:xfrm>
            <a:off x="907124" y="380477"/>
            <a:ext cx="7707311" cy="400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Given two vectors of unequal lengths, R will repeat the shorter vector until it is as long as the longer vector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If the shorter vector does not divide evenly into the length of the long vector, R will return an error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2DEA16-ED9C-C141-B382-EF0EDC3E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11254"/>
              </p:ext>
            </p:extLst>
          </p:nvPr>
        </p:nvGraphicFramePr>
        <p:xfrm>
          <a:off x="1486080" y="1779661"/>
          <a:ext cx="6548848" cy="293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68">
                  <a:extLst>
                    <a:ext uri="{9D8B030D-6E8A-4147-A177-3AD203B41FA5}">
                      <a16:colId xmlns:a16="http://schemas.microsoft.com/office/drawing/2014/main" val="4247231934"/>
                    </a:ext>
                  </a:extLst>
                </a:gridCol>
                <a:gridCol w="1703697">
                  <a:extLst>
                    <a:ext uri="{9D8B030D-6E8A-4147-A177-3AD203B41FA5}">
                      <a16:colId xmlns:a16="http://schemas.microsoft.com/office/drawing/2014/main" val="497193814"/>
                    </a:ext>
                  </a:extLst>
                </a:gridCol>
                <a:gridCol w="1836671">
                  <a:extLst>
                    <a:ext uri="{9D8B030D-6E8A-4147-A177-3AD203B41FA5}">
                      <a16:colId xmlns:a16="http://schemas.microsoft.com/office/drawing/2014/main" val="1485104242"/>
                    </a:ext>
                  </a:extLst>
                </a:gridCol>
                <a:gridCol w="1637212">
                  <a:extLst>
                    <a:ext uri="{9D8B030D-6E8A-4147-A177-3AD203B41FA5}">
                      <a16:colId xmlns:a16="http://schemas.microsoft.com/office/drawing/2014/main" val="2101607770"/>
                    </a:ext>
                  </a:extLst>
                </a:gridCol>
              </a:tblGrid>
              <a:tr h="367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 – 1:2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076531"/>
                  </a:ext>
                </a:extLst>
              </a:tr>
              <a:tr h="367402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Element-wise execution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226352"/>
                  </a:ext>
                </a:extLst>
              </a:tr>
              <a:tr h="36740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2 - 2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603887"/>
                  </a:ext>
                </a:extLst>
              </a:tr>
              <a:tr h="36740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964747"/>
                  </a:ext>
                </a:extLst>
              </a:tr>
              <a:tr h="36740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4 - 2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154564"/>
                  </a:ext>
                </a:extLst>
              </a:tr>
              <a:tr h="36740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938140"/>
                  </a:ext>
                </a:extLst>
              </a:tr>
              <a:tr h="36740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6 - 2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62561"/>
                  </a:ext>
                </a:extLst>
              </a:tr>
              <a:tr h="367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1 2 3 4 5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0 0 2 2 4 4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4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90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830094" y="90450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dirty="0"/>
              <a:t>Pros and Cons of R </a:t>
            </a:r>
            <a:endParaRPr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2E4135E9-A7FC-4044-A583-F91F6DAEA08C}"/>
              </a:ext>
            </a:extLst>
          </p:cNvPr>
          <p:cNvSpPr/>
          <p:nvPr/>
        </p:nvSpPr>
        <p:spPr>
          <a:xfrm>
            <a:off x="3637280" y="4250690"/>
            <a:ext cx="1869440" cy="782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EA25F4-B31C-5648-A050-F5B2A0F313D2}"/>
              </a:ext>
            </a:extLst>
          </p:cNvPr>
          <p:cNvCxnSpPr>
            <a:cxnSpLocks/>
          </p:cNvCxnSpPr>
          <p:nvPr/>
        </p:nvCxnSpPr>
        <p:spPr>
          <a:xfrm flipV="1">
            <a:off x="776605" y="3889123"/>
            <a:ext cx="7290435" cy="64922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EF786E-28AD-8F4A-AD7E-4B2945613CB6}"/>
              </a:ext>
            </a:extLst>
          </p:cNvPr>
          <p:cNvSpPr/>
          <p:nvPr/>
        </p:nvSpPr>
        <p:spPr>
          <a:xfrm>
            <a:off x="2275840" y="324775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Massive contributions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29603-5112-D143-A868-00A6EB57DB17}"/>
              </a:ext>
            </a:extLst>
          </p:cNvPr>
          <p:cNvSpPr/>
          <p:nvPr/>
        </p:nvSpPr>
        <p:spPr>
          <a:xfrm>
            <a:off x="2173372" y="375702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CD029-5E2D-5B49-B7BC-DB3109009FB2}"/>
              </a:ext>
            </a:extLst>
          </p:cNvPr>
          <p:cNvSpPr/>
          <p:nvPr/>
        </p:nvSpPr>
        <p:spPr>
          <a:xfrm>
            <a:off x="2017652" y="71368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3B780-F36F-AE42-BED0-773F96A99025}"/>
              </a:ext>
            </a:extLst>
          </p:cNvPr>
          <p:cNvSpPr/>
          <p:nvPr/>
        </p:nvSpPr>
        <p:spPr>
          <a:xfrm>
            <a:off x="2275840" y="273848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Cross-platform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3442E8-5D3A-A944-8186-EB149D8B7B43}"/>
              </a:ext>
            </a:extLst>
          </p:cNvPr>
          <p:cNvSpPr/>
          <p:nvPr/>
        </p:nvSpPr>
        <p:spPr>
          <a:xfrm>
            <a:off x="443158" y="1229014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data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19A2EE-4B1E-7D4B-9E9E-E05042680D54}"/>
              </a:ext>
            </a:extLst>
          </p:cNvPr>
          <p:cNvSpPr/>
          <p:nvPr/>
        </p:nvSpPr>
        <p:spPr>
          <a:xfrm>
            <a:off x="1879600" y="1230593"/>
            <a:ext cx="210312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cleansing, wrangling, </a:t>
            </a:r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813B4-A4A3-854D-84AA-F8E319F403AF}"/>
              </a:ext>
            </a:extLst>
          </p:cNvPr>
          <p:cNvSpPr/>
          <p:nvPr/>
        </p:nvSpPr>
        <p:spPr>
          <a:xfrm>
            <a:off x="2854960" y="1735068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Powerful Graphics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F0AC74-9264-8940-8D7F-921F63BB350E}"/>
              </a:ext>
            </a:extLst>
          </p:cNvPr>
          <p:cNvSpPr/>
          <p:nvPr/>
        </p:nvSpPr>
        <p:spPr>
          <a:xfrm>
            <a:off x="1422400" y="2239145"/>
            <a:ext cx="188976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&amp; distributed computing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50AC1-1595-F446-8124-5545BB13EBCA}"/>
              </a:ext>
            </a:extLst>
          </p:cNvPr>
          <p:cNvSpPr/>
          <p:nvPr/>
        </p:nvSpPr>
        <p:spPr>
          <a:xfrm rot="20909278">
            <a:off x="835228" y="3377329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Community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FC558-7C24-674E-85D9-C7FCB8020197}"/>
              </a:ext>
            </a:extLst>
          </p:cNvPr>
          <p:cNvSpPr/>
          <p:nvPr/>
        </p:nvSpPr>
        <p:spPr>
          <a:xfrm rot="20935965">
            <a:off x="853352" y="2856901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compiler needed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1FE9-3528-5349-8BBC-8DFA095754CE}"/>
              </a:ext>
            </a:extLst>
          </p:cNvPr>
          <p:cNvSpPr/>
          <p:nvPr/>
        </p:nvSpPr>
        <p:spPr>
          <a:xfrm>
            <a:off x="535275" y="1730345"/>
            <a:ext cx="22250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Compatible with other programming languages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4BCC1-6FB9-6843-9515-FD3F7B631A5C}"/>
              </a:ext>
            </a:extLst>
          </p:cNvPr>
          <p:cNvSpPr/>
          <p:nvPr/>
        </p:nvSpPr>
        <p:spPr>
          <a:xfrm>
            <a:off x="600681" y="716941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 with databases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6BF6C-DC98-C045-AE09-3F1673ED2E3C}"/>
              </a:ext>
            </a:extLst>
          </p:cNvPr>
          <p:cNvSpPr/>
          <p:nvPr/>
        </p:nvSpPr>
        <p:spPr>
          <a:xfrm>
            <a:off x="3434623" y="727662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96FF-AF7A-2441-875F-DE55DF91F478}"/>
              </a:ext>
            </a:extLst>
          </p:cNvPr>
          <p:cNvSpPr/>
          <p:nvPr/>
        </p:nvSpPr>
        <p:spPr>
          <a:xfrm rot="21322996">
            <a:off x="794268" y="3943114"/>
            <a:ext cx="1361440" cy="493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Open-source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76490-54AC-904A-8C70-6D128F153BD1}"/>
              </a:ext>
            </a:extLst>
          </p:cNvPr>
          <p:cNvSpPr/>
          <p:nvPr/>
        </p:nvSpPr>
        <p:spPr>
          <a:xfrm rot="21341506">
            <a:off x="5450840" y="3536697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STEEP learning curve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67EE8E-ED04-7A40-8F60-B780C4892200}"/>
              </a:ext>
            </a:extLst>
          </p:cNvPr>
          <p:cNvSpPr/>
          <p:nvPr/>
        </p:nvSpPr>
        <p:spPr>
          <a:xfrm rot="21356941">
            <a:off x="5458811" y="2527088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quality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FF703-9BE7-4747-952E-19E35BD923D0}"/>
              </a:ext>
            </a:extLst>
          </p:cNvPr>
          <p:cNvSpPr/>
          <p:nvPr/>
        </p:nvSpPr>
        <p:spPr>
          <a:xfrm rot="21385858">
            <a:off x="5460483" y="3046809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7DCC55-A9DC-6E40-ADC1-59BEF37254EC}"/>
              </a:ext>
            </a:extLst>
          </p:cNvPr>
          <p:cNvSpPr/>
          <p:nvPr/>
        </p:nvSpPr>
        <p:spPr>
          <a:xfrm rot="364693">
            <a:off x="6848766" y="2779297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speed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01BCA-0D9D-7643-B920-0A3605151A38}"/>
              </a:ext>
            </a:extLst>
          </p:cNvPr>
          <p:cNvSpPr/>
          <p:nvPr/>
        </p:nvSpPr>
        <p:spPr>
          <a:xfrm rot="513365">
            <a:off x="6822831" y="2235309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367498-882F-314A-9AF7-C0EE0C2E0F3A}"/>
              </a:ext>
            </a:extLst>
          </p:cNvPr>
          <p:cNvSpPr/>
          <p:nvPr/>
        </p:nvSpPr>
        <p:spPr>
          <a:xfrm rot="21315801">
            <a:off x="6830144" y="3415419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dedicated support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64CB84-F8D7-F54C-A989-B4FEDCC5864D}"/>
              </a:ext>
            </a:extLst>
          </p:cNvPr>
          <p:cNvSpPr/>
          <p:nvPr/>
        </p:nvSpPr>
        <p:spPr>
          <a:xfrm rot="20466523">
            <a:off x="5597488" y="1849881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Flexible syntax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3D21A-ED8F-0142-B52C-EBA4E0EB0F04}"/>
              </a:ext>
            </a:extLst>
          </p:cNvPr>
          <p:cNvSpPr txBox="1"/>
          <p:nvPr/>
        </p:nvSpPr>
        <p:spPr>
          <a:xfrm>
            <a:off x="6812280" y="22842"/>
            <a:ext cx="2346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Modified from </a:t>
            </a:r>
          </a:p>
          <a:p>
            <a:r>
              <a:rPr lang="en-US" sz="700" dirty="0"/>
              <a:t>https://</a:t>
            </a:r>
            <a:r>
              <a:rPr lang="en-US" sz="700" dirty="0" err="1"/>
              <a:t>techvidvan.com</a:t>
            </a:r>
            <a:r>
              <a:rPr lang="en-US" sz="700" dirty="0"/>
              <a:t>/tutorials/pros-and-cons-of-r/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Atomic Vectors – Part 2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Performing actions on vectors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&amp; basic statistics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9495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15F-C3E2-7F46-9B24-E69E297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Acting on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4EEB-596A-EA45-88FD-4A3E34D0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  <a:p>
            <a:endParaRPr lang="en-US" dirty="0"/>
          </a:p>
          <a:p>
            <a:pPr marL="571500" indent="-342900">
              <a:buAutoNum type="arabicParenR"/>
            </a:pPr>
            <a:r>
              <a:rPr lang="en-US" dirty="0"/>
              <a:t>Create a numerical vector of 100 elements</a:t>
            </a:r>
          </a:p>
          <a:p>
            <a:pPr marL="571500" indent="-342900">
              <a:buAutoNum type="arabicParenR"/>
            </a:pPr>
            <a:r>
              <a:rPr lang="en-US" dirty="0"/>
              <a:t>Identify 5 descriptive statistics about your data</a:t>
            </a:r>
          </a:p>
          <a:p>
            <a:pPr marL="685800" lvl="1" indent="0">
              <a:buNone/>
            </a:pPr>
            <a:r>
              <a:rPr lang="en-US" sz="1400" dirty="0"/>
              <a:t>Extra credit if you google search your way to other stats!</a:t>
            </a:r>
          </a:p>
          <a:p>
            <a:pPr marL="571500" indent="-342900">
              <a:buAutoNum type="arabicParenR"/>
            </a:pPr>
            <a:r>
              <a:rPr lang="en-US" dirty="0"/>
              <a:t>Save a histogram of your data in your output folder</a:t>
            </a:r>
          </a:p>
        </p:txBody>
      </p:sp>
    </p:spTree>
    <p:extLst>
      <p:ext uri="{BB962C8B-B14F-4D97-AF65-F5344CB8AC3E}">
        <p14:creationId xmlns:p14="http://schemas.microsoft.com/office/powerpoint/2010/main" val="366991174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2A32-647E-FE48-9BC9-54F3FADE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DFA9-3968-CA4F-9128-0EC4C1E9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776" y="1398400"/>
            <a:ext cx="7700963" cy="2186773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We can also select elements, create subsets, or modify vectors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many ways to do this: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Built-in Functions or use functions from other packages</a:t>
            </a:r>
          </a:p>
          <a:p>
            <a:pPr marL="228600" indent="0"/>
            <a:r>
              <a:rPr lang="en-US" dirty="0"/>
              <a:t>	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Important thing to remember (especially for those knowledgeable of other languages) is that an R index begins with 1		</a:t>
            </a:r>
          </a:p>
        </p:txBody>
      </p:sp>
    </p:spTree>
    <p:extLst>
      <p:ext uri="{BB962C8B-B14F-4D97-AF65-F5344CB8AC3E}">
        <p14:creationId xmlns:p14="http://schemas.microsoft.com/office/powerpoint/2010/main" val="1876498851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Atomic Vectors – Part 3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Modifying vectors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6117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15F-C3E2-7F46-9B24-E69E297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 – Modifying vectors &amp; stats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4EEB-596A-EA45-88FD-4A3E34D0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  <a:p>
            <a:endParaRPr lang="en-US" dirty="0"/>
          </a:p>
          <a:p>
            <a:pPr marL="571500" indent="-342900">
              <a:buAutoNum type="arabicParenR"/>
            </a:pPr>
            <a:r>
              <a:rPr lang="en-US" dirty="0"/>
              <a:t>Create a numerical vector of at least 30 elements, include negative numbers</a:t>
            </a:r>
          </a:p>
          <a:p>
            <a:pPr marL="571500" indent="-342900">
              <a:buAutoNum type="arabicParenR"/>
            </a:pPr>
            <a:r>
              <a:rPr lang="en-US" dirty="0"/>
              <a:t>Subset all values greater than 0 and save them as new object</a:t>
            </a:r>
          </a:p>
          <a:p>
            <a:pPr marL="571500" indent="-342900">
              <a:buAutoNum type="arabicParenR"/>
            </a:pPr>
            <a:r>
              <a:rPr lang="en-US" dirty="0"/>
              <a:t>What is the mean, median, and variance of your new object?</a:t>
            </a:r>
          </a:p>
        </p:txBody>
      </p:sp>
    </p:spTree>
    <p:extLst>
      <p:ext uri="{BB962C8B-B14F-4D97-AF65-F5344CB8AC3E}">
        <p14:creationId xmlns:p14="http://schemas.microsoft.com/office/powerpoint/2010/main" val="318394745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F7D-61EE-924D-A96A-4FD28DA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7" y="127424"/>
            <a:ext cx="7707862" cy="488024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166A-065E-5A47-9861-A3E987DC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158" y="676568"/>
            <a:ext cx="7707311" cy="4007974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A </a:t>
            </a:r>
            <a:r>
              <a:rPr lang="en-US" b="1" dirty="0">
                <a:solidFill>
                  <a:schemeClr val="accent1"/>
                </a:solidFill>
              </a:rPr>
              <a:t>matrix</a:t>
            </a:r>
            <a:r>
              <a:rPr lang="en-US" dirty="0"/>
              <a:t> is a two-dimensional data structure. </a:t>
            </a:r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All the elements of a matrix must be of the same type (numeric, logical, character, complex). </a:t>
            </a:r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Many of the functions we used to modify and manipulate a vector are similarly used to work with a matrix.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Now we just need to account for the rows and columns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3ECD17B-D66F-7C4D-BF6B-3675C835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87" y="1299262"/>
            <a:ext cx="2350361" cy="12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65313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Matrix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5834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15F-C3E2-7F46-9B24-E69E297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– Working with a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4EEB-596A-EA45-88FD-4A3E34D0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  <a:p>
            <a:endParaRPr lang="en-US" dirty="0"/>
          </a:p>
          <a:p>
            <a:pPr marL="571500" indent="-342900">
              <a:buAutoNum type="arabicParenR"/>
            </a:pPr>
            <a:r>
              <a:rPr lang="en-US" dirty="0"/>
              <a:t>Create a numerical matrix object with 5 columns and 6 rows</a:t>
            </a:r>
          </a:p>
          <a:p>
            <a:pPr marL="571500" indent="-342900">
              <a:buAutoNum type="arabicParenR"/>
            </a:pPr>
            <a:r>
              <a:rPr lang="en-US" dirty="0"/>
              <a:t>Name the columns and rows</a:t>
            </a:r>
          </a:p>
          <a:p>
            <a:pPr marL="571500" indent="-342900">
              <a:buAutoNum type="arabicParenR"/>
            </a:pPr>
            <a:r>
              <a:rPr lang="en-US" dirty="0"/>
              <a:t>Find the mean value for your 3</a:t>
            </a:r>
            <a:r>
              <a:rPr lang="en-US" baseline="30000" dirty="0"/>
              <a:t>rd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4245104441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F7D-61EE-924D-A96A-4FD28DA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07" y="127424"/>
            <a:ext cx="7707862" cy="488024"/>
          </a:xfrm>
        </p:spPr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166A-065E-5A47-9861-A3E987DC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158" y="676568"/>
            <a:ext cx="7707311" cy="4007974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A data frame combines features of matrices and lists.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/>
              <a:t>Basically, a rectangular list where each item has the same length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/>
              <a:t>The items are the columns of the data frame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/>
              <a:t>Each column must be the same type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/>
              <a:t>Different columns can be different types</a:t>
            </a:r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095B4C8-A13C-CA4D-9047-A852F581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87" y="2386499"/>
            <a:ext cx="1620548" cy="20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46198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Data frames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087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ED1A-2770-D740-8152-31D9FE7C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Workshop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23DE8CC-FDA2-CB4F-93B6-335994AA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590" y="1285593"/>
            <a:ext cx="7857048" cy="3235816"/>
          </a:xfrm>
        </p:spPr>
        <p:txBody>
          <a:bodyPr/>
          <a:lstStyle/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Reduce the fear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Famil</a:t>
            </a:r>
            <a:r>
              <a:rPr lang="en-US" dirty="0"/>
              <a:t>iarize yourself with the console &amp; </a:t>
            </a:r>
            <a:r>
              <a:rPr lang="en-US" dirty="0" err="1"/>
              <a:t>Rstudio</a:t>
            </a:r>
            <a:endParaRPr lang="en-US" dirty="0"/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Learn basic and foundational vocabulary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Understand the basics of a function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Know where to get more packages and how to use them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Be able to find help and additional learning opportunities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E0580-C386-5B4A-993D-56CCABB0DAC6}"/>
              </a:ext>
            </a:extLst>
          </p:cNvPr>
          <p:cNvSpPr txBox="1"/>
          <p:nvPr/>
        </p:nvSpPr>
        <p:spPr>
          <a:xfrm>
            <a:off x="6960340" y="2783712"/>
            <a:ext cx="16962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Photo by </a:t>
            </a:r>
            <a:r>
              <a:rPr lang="en-US" sz="700" dirty="0">
                <a:hlinkClick r:id="rId2"/>
              </a:rPr>
              <a:t>Prateek Katyal</a:t>
            </a:r>
            <a:r>
              <a:rPr lang="en-US" sz="700" dirty="0"/>
              <a:t> on </a:t>
            </a:r>
            <a:r>
              <a:rPr lang="en-US" sz="700" dirty="0">
                <a:hlinkClick r:id="rId3"/>
              </a:rPr>
              <a:t>Unsplash</a:t>
            </a:r>
            <a:r>
              <a:rPr lang="en-US" sz="700" dirty="0"/>
              <a:t> </a:t>
            </a:r>
          </a:p>
        </p:txBody>
      </p:sp>
      <p:pic>
        <p:nvPicPr>
          <p:cNvPr id="9" name="Picture 8" descr="A picture containing text, indoor, computer&#10;&#10;Description automatically generated">
            <a:extLst>
              <a:ext uri="{FF2B5EF4-FFF2-40B4-BE49-F238E27FC236}">
                <a16:creationId xmlns:a16="http://schemas.microsoft.com/office/drawing/2014/main" id="{D4A24721-EC09-184A-96A8-8369E703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40" y="239265"/>
            <a:ext cx="1696298" cy="25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92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15F-C3E2-7F46-9B24-E69E297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– Data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4EEB-596A-EA45-88FD-4A3E34D0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  <a:p>
            <a:endParaRPr lang="en-US" dirty="0"/>
          </a:p>
          <a:p>
            <a:pPr marL="571500" indent="-342900">
              <a:buAutoNum type="arabicParenR"/>
            </a:pPr>
            <a:r>
              <a:rPr lang="en-US" dirty="0"/>
              <a:t>Create a 3 column by 5 row data frame, including a grouping variable</a:t>
            </a:r>
          </a:p>
          <a:p>
            <a:pPr marL="571500" indent="-342900">
              <a:buAutoNum type="arabicParenR"/>
            </a:pPr>
            <a:r>
              <a:rPr lang="en-US" dirty="0"/>
              <a:t>Name the columns and rows</a:t>
            </a:r>
          </a:p>
          <a:p>
            <a:pPr marL="571500" indent="-342900">
              <a:buAutoNum type="arabicParenR"/>
            </a:pPr>
            <a:r>
              <a:rPr lang="en-US" dirty="0"/>
              <a:t>Add a new column of data and create two new objects based on your grouping</a:t>
            </a:r>
          </a:p>
        </p:txBody>
      </p:sp>
    </p:spTree>
    <p:extLst>
      <p:ext uri="{BB962C8B-B14F-4D97-AF65-F5344CB8AC3E}">
        <p14:creationId xmlns:p14="http://schemas.microsoft.com/office/powerpoint/2010/main" val="18480776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Loading and exporting data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55675" y="1048452"/>
            <a:ext cx="7700962" cy="25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Lots of places to get Data</a:t>
            </a:r>
            <a:endParaRPr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Import built in 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Often used in tutorials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Import tab-delimited (.txt), comma-separated (.csv) and many more!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Some file types may require installing new packages (we’ll get to it!)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Import from websites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Can import files such as .txt or HTML</a:t>
            </a:r>
          </a:p>
          <a:p>
            <a:pPr marL="457200" lvl="2" indent="0">
              <a:buNone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cap="small" dirty="0"/>
              <a:t>Exporting data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Built in functions can help you export datasets and generated results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Installed packages can often help in making some output easier to export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22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Loading and exporting data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38172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Packages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55675" y="876176"/>
            <a:ext cx="7700962" cy="25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What is a package?</a:t>
            </a:r>
            <a:endParaRPr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 bundle of code someone else wrote, tested, and gave away.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Often designed to solve a specific problem.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May pull in functions from other packages (dependencies) or consist of a bundle of packages.</a:t>
            </a:r>
          </a:p>
          <a:p>
            <a:pPr marL="742950" lvl="2" indent="-285750">
              <a:buSzPts val="1800"/>
            </a:pPr>
            <a:r>
              <a:rPr lang="en-US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– consists of at least 8 packages</a:t>
            </a: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240;p41">
            <a:extLst>
              <a:ext uri="{FF2B5EF4-FFF2-40B4-BE49-F238E27FC236}">
                <a16:creationId xmlns:a16="http://schemas.microsoft.com/office/drawing/2014/main" id="{016CC9E5-DE8B-DC42-951E-39EEC97115FC}"/>
              </a:ext>
            </a:extLst>
          </p:cNvPr>
          <p:cNvSpPr txBox="1">
            <a:spLocks/>
          </p:cNvSpPr>
          <p:nvPr/>
        </p:nvSpPr>
        <p:spPr>
          <a:xfrm>
            <a:off x="949325" y="2901924"/>
            <a:ext cx="7700962" cy="138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cap="small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Where to get a package?</a:t>
            </a: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288925" lvl="1" indent="-288925"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There are lots of places and methods, but best to begin through the Comprehensive R Archive Network (CRAN).</a:t>
            </a:r>
          </a:p>
          <a:p>
            <a:pPr marL="746125" lvl="2" indent="-288925"/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Most people wait until their package is stable (”bug free”) before submitting, so likely to have less problems</a:t>
            </a:r>
          </a:p>
          <a:p>
            <a:pPr marL="746125" lvl="2" indent="-288925"/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Can also get from other places, like GitHub</a:t>
            </a:r>
          </a:p>
        </p:txBody>
      </p:sp>
    </p:spTree>
    <p:extLst>
      <p:ext uri="{BB962C8B-B14F-4D97-AF65-F5344CB8AC3E}">
        <p14:creationId xmlns:p14="http://schemas.microsoft.com/office/powerpoint/2010/main" val="2743281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dirty="0"/>
              <a:t>Hands-on R time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I</a:t>
            </a:r>
            <a:r>
              <a:rPr lang="en-US" sz="1200" u="none" dirty="0">
                <a:solidFill>
                  <a:srgbClr val="A4001D"/>
                </a:solidFill>
                <a:sym typeface="Arial"/>
              </a:rPr>
              <a:t>nstall &amp; load packages.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19395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dirty="0"/>
              <a:t>Using </a:t>
            </a:r>
            <a:r>
              <a:rPr lang="en-US" dirty="0" err="1"/>
              <a:t>Phyloseq</a:t>
            </a:r>
            <a:r>
              <a:rPr lang="en-US" dirty="0"/>
              <a:t> &amp; ggplot2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55675" y="876176"/>
            <a:ext cx="7700962" cy="25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Community Analysis</a:t>
            </a:r>
            <a:endParaRPr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3"/>
              </a:rPr>
              <a:t>Phyloseq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is a package that contains many functions to aid in analysis of microbial community analysis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Built-in functions call on many other stand-alone packages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Phyloseq object holds lots of data types, enabling easier access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This also helps in sharing multiple data set types for the same samples/communities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ggplot2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is a powerful visualization package that helps create publication “ready” figures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Phyloseq uses its own functions to call on ggplot2 functions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Structure of functions is very similar</a:t>
            </a: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80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dirty="0"/>
              <a:t>Hands-on R time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u="none" dirty="0">
                <a:solidFill>
                  <a:srgbClr val="A4001D"/>
                </a:solidFill>
                <a:sym typeface="Arial"/>
              </a:rPr>
              <a:t>Community analysis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83094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dirty="0"/>
              <a:t>You did it!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49325" y="1302140"/>
            <a:ext cx="7700962" cy="25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Take-aways</a:t>
            </a:r>
            <a:endParaRPr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It’s going to take time and repetition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Write notes on your script to save you time later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Lots of great packages that can help you analyze your 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Consider the source, reach out to the developers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Many papers are now publishing their R scripts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Search forums and articles to get help and ideas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Often several solutions to a problem</a:t>
            </a:r>
          </a:p>
        </p:txBody>
      </p:sp>
    </p:spTree>
    <p:extLst>
      <p:ext uri="{BB962C8B-B14F-4D97-AF65-F5344CB8AC3E}">
        <p14:creationId xmlns:p14="http://schemas.microsoft.com/office/powerpoint/2010/main" val="359666997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Just a few additional places to learn more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55675" y="908050"/>
            <a:ext cx="7700962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Stanford</a:t>
            </a:r>
            <a:endParaRPr dirty="0"/>
          </a:p>
          <a:p>
            <a:pPr marL="569912" lvl="2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 submit jobs to HPC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 Server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Stanford Libraries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SearchWorks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5"/>
              </a:rPr>
              <a:t>R data analysis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  <a:sym typeface="Arial"/>
            </a:endParaRPr>
          </a:p>
          <a:p>
            <a:pPr marL="0" lvl="1" indent="0"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From the internet</a:t>
            </a:r>
            <a:endParaRPr dirty="0"/>
          </a:p>
          <a:p>
            <a:pPr marL="569912" lvl="2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Useful R commands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Importing Data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 on commonly used built-in R datasets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marR="0" lvl="2" indent="-22542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</a:pPr>
            <a: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Lots of publications for beginners with hands-on problem sets</a:t>
            </a:r>
          </a:p>
          <a:p>
            <a:pPr marL="1027112" lvl="3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Hands-On Programming with R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Youtube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videos galore</a:t>
            </a:r>
          </a:p>
          <a:p>
            <a:pPr marL="569912" lvl="2" indent="-225424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Markdown</a:t>
            </a:r>
            <a:br>
              <a:rPr lang="en-US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</a:b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dirty="0"/>
              <a:t>Extra-credit – Google Searching Solutions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49325" y="1302140"/>
            <a:ext cx="7700962" cy="25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You have chemical </a:t>
            </a:r>
            <a:r>
              <a:rPr lang="en-US" dirty="0"/>
              <a:t>measurements for many samples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/>
              <a:t>	you want to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plotting line graphs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/>
              <a:t>		Google Search : line graphs ggplot2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3"/>
              </a:rPr>
              <a:t>First Hit</a:t>
            </a: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You need to count the number of times your chemical measurement went over a threshold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dirty="0"/>
              <a:t>	You 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want to learn about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Loops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dirty="0"/>
              <a:t> Google Search : Loops R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tx2"/>
                </a:solidFill>
                <a:hlinkClick r:id="rId4"/>
              </a:rPr>
              <a:t>third Hit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98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Course Outline	</a:t>
            </a:r>
            <a:endParaRPr dirty="0"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>
            <a:off x="949327" y="1890793"/>
            <a:ext cx="3787775" cy="277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dirty="0"/>
              <a:t>What is R?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Brief introduction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Getting started</a:t>
            </a: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4000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itchFamily="2" charset="2"/>
              <a:buChar char="§"/>
            </a:pPr>
            <a:endParaRPr sz="1800" u="none" strike="noStrike" cap="none" dirty="0">
              <a:solidFill>
                <a:srgbClr val="595959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0C9C5-4AF7-424D-A201-8B867F3C84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03362" y="908685"/>
            <a:ext cx="3779838" cy="3759042"/>
          </a:xfrm>
        </p:spPr>
        <p:txBody>
          <a:bodyPr/>
          <a:lstStyle/>
          <a:p>
            <a:pPr marL="0" lvl="0" indent="0">
              <a:buClr>
                <a:schemeClr val="lt2"/>
              </a:buClr>
              <a:buSzPts val="1800"/>
            </a:pPr>
            <a:r>
              <a:rPr lang="en-US" dirty="0"/>
              <a:t>Hands-on Lab 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Getting familiar with RStudio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Basic Commands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Objects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Vectors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Matrices &amp; Data frames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Loading and exporting datasets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Packages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Case Study: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Microbial Community Analysis via Phyloseq &amp; ggplot2</a:t>
            </a:r>
          </a:p>
        </p:txBody>
      </p:sp>
    </p:spTree>
    <p:extLst>
      <p:ext uri="{BB962C8B-B14F-4D97-AF65-F5344CB8AC3E}">
        <p14:creationId xmlns:p14="http://schemas.microsoft.com/office/powerpoint/2010/main" val="2253282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What is R?</a:t>
            </a:r>
            <a:endParaRPr dirty="0"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955675" y="908050"/>
            <a:ext cx="3781425" cy="389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sym typeface="Arial"/>
              </a:rPr>
              <a:t>Created in 1996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A system for statistical analyses and graphics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 software and a language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Based on the S language</a:t>
            </a: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2"/>
          </p:nvPr>
        </p:nvSpPr>
        <p:spPr>
          <a:xfrm>
            <a:off x="4876800" y="908050"/>
            <a:ext cx="37798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sym typeface="Arial"/>
              </a:rPr>
              <a:t>Interpreted language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All commands entered are directly ex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ecuted, you do not have to build a complete program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Dynamic programming language, R automatically interprets your code as your run it.</a:t>
            </a:r>
          </a:p>
          <a:p>
            <a:pPr marL="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u="none" strike="noStrike" cap="none" dirty="0">
              <a:solidFill>
                <a:srgbClr val="595959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/>
          <a:srcRect/>
          <a:stretch/>
        </p:blipFill>
        <p:spPr>
          <a:xfrm>
            <a:off x="1068070" y="2767800"/>
            <a:ext cx="2969882" cy="160893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D3F0-B941-C443-BDF9-8B2068E1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3" y="50051"/>
            <a:ext cx="7707862" cy="488024"/>
          </a:xfrm>
        </p:spPr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A0B4-A069-864E-80E5-2747CA32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573" y="492341"/>
            <a:ext cx="7857048" cy="3759042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You can access R directly from your terminal or its GUI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/>
              <a:t>Today we will use RStudio</a:t>
            </a:r>
          </a:p>
          <a:p>
            <a:pPr marL="1428750" lvl="2" indent="-285750"/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This provides you with a more user-friendly interface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92374-0F05-914F-97AA-CF8B0E43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6" y="1319092"/>
            <a:ext cx="8006768" cy="38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446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Staying Organized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49325" y="975869"/>
            <a:ext cx="7700962" cy="25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R Projects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H</a:t>
            </a:r>
            <a: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elps in keeping files organized by projects or analysis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Helps make work easy to share and reproduce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Opening a project file (.</a:t>
            </a:r>
            <a:r>
              <a:rPr lang="en-US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Rproj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) directly and it will automatically start an </a:t>
            </a:r>
            <a:r>
              <a:rPr lang="en-US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Rstudio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session and tell your computer that the relevant files are in the same folder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cap="small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cap="small" dirty="0"/>
              <a:t>Commenting</a:t>
            </a:r>
            <a:endParaRPr lang="en-US" dirty="0"/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Be generous in your use of comments!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Describe what you are doing in your words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Add the links to webpages you grabbed code from or found use full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Consider commenting on why something didn’t work rather than deleting all of the code, or comment the solution</a:t>
            </a:r>
            <a:b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</a:b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59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1603375" y="1538287"/>
            <a:ext cx="295433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u="none" dirty="0">
                <a:solidFill>
                  <a:schemeClr val="dk1"/>
                </a:solidFill>
                <a:sym typeface="Arial"/>
              </a:rPr>
              <a:t>Hands-on R time</a:t>
            </a:r>
            <a:endParaRPr dirty="0"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1603375" y="2571750"/>
            <a:ext cx="2954337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Getting familiar with RStudio</a:t>
            </a:r>
            <a:endParaRPr dirty="0"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665662" y="1535112"/>
            <a:ext cx="1951037" cy="195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15F-C3E2-7F46-9B24-E69E2978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Calculator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4EEB-596A-EA45-88FD-4A3E34D0C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  <a:p>
            <a:endParaRPr lang="en-US" dirty="0"/>
          </a:p>
          <a:p>
            <a:pPr marL="571500" indent="-342900">
              <a:buAutoNum type="arabicParenR"/>
            </a:pPr>
            <a:r>
              <a:rPr lang="en-US" dirty="0"/>
              <a:t>Choose a number and add 10 to it</a:t>
            </a:r>
          </a:p>
          <a:p>
            <a:pPr marL="571500" indent="-342900">
              <a:buAutoNum type="arabicParenR"/>
            </a:pPr>
            <a:r>
              <a:rPr lang="en-US" dirty="0"/>
              <a:t>Multiply the result by 3</a:t>
            </a:r>
          </a:p>
          <a:p>
            <a:pPr marL="571500" indent="-342900">
              <a:buAutoNum type="arabicParenR"/>
            </a:pPr>
            <a:r>
              <a:rPr lang="en-US" dirty="0"/>
              <a:t>Subtract 6 from the answer</a:t>
            </a:r>
          </a:p>
          <a:p>
            <a:pPr marL="571500" indent="-342900">
              <a:buAutoNum type="arabicParenR"/>
            </a:pPr>
            <a:r>
              <a:rPr lang="en-US" dirty="0"/>
              <a:t>Divide that answer by 2</a:t>
            </a:r>
          </a:p>
          <a:p>
            <a:pPr marL="5715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467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1965</Words>
  <Application>Microsoft Macintosh PowerPoint</Application>
  <PresentationFormat>On-screen Show (16:9)</PresentationFormat>
  <Paragraphs>339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Calibri</vt:lpstr>
      <vt:lpstr>Arial</vt:lpstr>
      <vt:lpstr>Wingdings</vt:lpstr>
      <vt:lpstr>Noto Sans Symbols</vt:lpstr>
      <vt:lpstr>Noto Sans</vt:lpstr>
      <vt:lpstr>Source Sans Pro</vt:lpstr>
      <vt:lpstr>Source Sans Pro SemiBold</vt:lpstr>
      <vt:lpstr>1_SU_Preso_16x9_v6</vt:lpstr>
      <vt:lpstr>3_SU_Preso_16x9_v6</vt:lpstr>
      <vt:lpstr>2_SU_Preso_16x9_v6</vt:lpstr>
      <vt:lpstr>5_SU_Preso_16x9_v6</vt:lpstr>
      <vt:lpstr>3_SU_Template_TopBar</vt:lpstr>
      <vt:lpstr>R an Introduction</vt:lpstr>
      <vt:lpstr>Pros and Cons of R </vt:lpstr>
      <vt:lpstr>Goals of this Workshop</vt:lpstr>
      <vt:lpstr>Course Outline </vt:lpstr>
      <vt:lpstr>What is R?</vt:lpstr>
      <vt:lpstr>How to get started</vt:lpstr>
      <vt:lpstr>Staying Organized</vt:lpstr>
      <vt:lpstr>Hands-on R time</vt:lpstr>
      <vt:lpstr>Exercise 1 - Calculator</vt:lpstr>
      <vt:lpstr>Objects in R</vt:lpstr>
      <vt:lpstr>Functions and Operators in R</vt:lpstr>
      <vt:lpstr>Hands-on R time</vt:lpstr>
      <vt:lpstr>Exercise 2 - Objects</vt:lpstr>
      <vt:lpstr>Vectors in R</vt:lpstr>
      <vt:lpstr>Atomic Vectors</vt:lpstr>
      <vt:lpstr>Hands-on R time</vt:lpstr>
      <vt:lpstr>Exercise 3 – Vectors</vt:lpstr>
      <vt:lpstr>Working with Vectors:  Element-wise execution</vt:lpstr>
      <vt:lpstr>Vector Recycling</vt:lpstr>
      <vt:lpstr>Hands-on</vt:lpstr>
      <vt:lpstr>Exercise 4 – Acting on vectors</vt:lpstr>
      <vt:lpstr>Manipulating vectors</vt:lpstr>
      <vt:lpstr>Hands-on</vt:lpstr>
      <vt:lpstr>Exercise 5 – Modifying vectors &amp; stats</vt:lpstr>
      <vt:lpstr>Matrix</vt:lpstr>
      <vt:lpstr>Hands-on</vt:lpstr>
      <vt:lpstr>Exercise 6 – Working with a matrix</vt:lpstr>
      <vt:lpstr>Data Frames</vt:lpstr>
      <vt:lpstr>Hands-on</vt:lpstr>
      <vt:lpstr>Exercise 7 – Data frames</vt:lpstr>
      <vt:lpstr>Loading and exporting data</vt:lpstr>
      <vt:lpstr>Hands-on</vt:lpstr>
      <vt:lpstr>Packages</vt:lpstr>
      <vt:lpstr>Hands-on R time</vt:lpstr>
      <vt:lpstr>Using Phyloseq &amp; ggplot2</vt:lpstr>
      <vt:lpstr>Hands-on R time</vt:lpstr>
      <vt:lpstr>You did it!</vt:lpstr>
      <vt:lpstr>Just a few additional places to learn more</vt:lpstr>
      <vt:lpstr>Extra-credit – Google Searching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 Introduction</dc:title>
  <cp:lastModifiedBy>Alma Elizabeth Parada</cp:lastModifiedBy>
  <cp:revision>68</cp:revision>
  <dcterms:modified xsi:type="dcterms:W3CDTF">2022-02-11T17:32:20Z</dcterms:modified>
</cp:coreProperties>
</file>