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3" r:id="rId1"/>
    <p:sldMasterId id="2147483664" r:id="rId2"/>
    <p:sldMasterId id="2147483666" r:id="rId3"/>
    <p:sldMasterId id="2147483668" r:id="rId4"/>
  </p:sldMasterIdLst>
  <p:notesMasterIdLst>
    <p:notesMasterId r:id="rId13"/>
  </p:notesMasterIdLst>
  <p:sldIdLst>
    <p:sldId id="256" r:id="rId5"/>
    <p:sldId id="257" r:id="rId6"/>
    <p:sldId id="288" r:id="rId7"/>
    <p:sldId id="284" r:id="rId8"/>
    <p:sldId id="259" r:id="rId9"/>
    <p:sldId id="270" r:id="rId10"/>
    <p:sldId id="272" r:id="rId11"/>
    <p:sldId id="264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Noto Sans" panose="020B0502040504020204" pitchFamily="34" charset="0"/>
      <p:regular r:id="rId18"/>
      <p:bold r:id="rId19"/>
      <p:italic r:id="rId20"/>
      <p:boldItalic r:id="rId21"/>
    </p:embeddedFont>
    <p:embeddedFont>
      <p:font typeface="Noto Sans Symbols" pitchFamily="2" charset="0"/>
      <p:regular r:id="rId22"/>
    </p:embeddedFont>
    <p:embeddedFont>
      <p:font typeface="Source Sans Pro" panose="020B0503030403020204" pitchFamily="34" charset="0"/>
      <p:regular r:id="rId23"/>
      <p:bold r:id="rId24"/>
      <p:italic r:id="rId25"/>
      <p:boldItalic r:id="rId26"/>
    </p:embeddedFont>
    <p:embeddedFont>
      <p:font typeface="Source Sans Pro SemiBold" panose="020B0503030403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127"/>
  </p:normalViewPr>
  <p:slideViewPr>
    <p:cSldViewPr snapToGrid="0" snapToObjects="1">
      <p:cViewPr varScale="1">
        <p:scale>
          <a:sx n="117" d="100"/>
          <a:sy n="117" d="100"/>
        </p:scale>
        <p:origin x="17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8.fntdata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1.fntdata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 dirty="0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>
              <a:buSzPts val="1200"/>
              <a:buFont typeface="Calibri"/>
              <a:buNone/>
            </a:pPr>
            <a:fld id="{00000000-1234-1234-1234-123412341234}" type="slidenum">
              <a:rPr lang="en-US" sz="1200" smtClean="0"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  <a:buFont typeface="Calibri"/>
                <a:buNone/>
              </a:pPr>
              <a:t>‹#›</a:t>
            </a:fld>
            <a:endParaRPr lang="en-US" dirty="0"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 panose="020B0604020202020204" pitchFamily="34" charset="0"/>
        <a:ea typeface="Noto Sans" panose="020B0502040504020204" pitchFamily="34" charset="0"/>
        <a:cs typeface="Arial" panose="020B0604020202020204" pitchFamily="34" charset="0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4" name="Google Shape;16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" name="Google Shape;1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" name="Google Shape;1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8517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4" name="Google Shape;1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7" name="Google Shape;23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0966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7" name="Google Shape;23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457200" y="1792517"/>
            <a:ext cx="8229600" cy="618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>
                <a:solidFill>
                  <a:schemeClr val="dk1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1603375" y="3599022"/>
            <a:ext cx="6059488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1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0" i="0" cap="none">
                <a:solidFill>
                  <a:srgbClr val="595959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36"/>
              <a:buNone/>
              <a:defRPr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2"/>
          </p:nvPr>
        </p:nvSpPr>
        <p:spPr>
          <a:xfrm>
            <a:off x="457200" y="2410990"/>
            <a:ext cx="8229600" cy="461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lvl="0" algn="ctr">
              <a:spcBef>
                <a:spcPts val="420"/>
              </a:spcBef>
              <a:spcAft>
                <a:spcPts val="0"/>
              </a:spcAft>
              <a:buSzPts val="2100"/>
              <a:buNone/>
              <a:defRPr sz="2100" b="0" i="0" cap="small">
                <a:solidFill>
                  <a:srgbClr val="A4001D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36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>
                <a:solidFill>
                  <a:schemeClr val="lt2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955677" y="908685"/>
            <a:ext cx="7700963" cy="375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5186" algn="l">
              <a:spcBef>
                <a:spcPts val="360"/>
              </a:spcBef>
              <a:spcAft>
                <a:spcPts val="0"/>
              </a:spcAft>
              <a:buSzPts val="1836"/>
              <a:buChar char="›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1434977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>
                <a:solidFill>
                  <a:schemeClr val="lt2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955677" y="908685"/>
            <a:ext cx="7700963" cy="375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5186" algn="l">
              <a:spcBef>
                <a:spcPts val="360"/>
              </a:spcBef>
              <a:spcAft>
                <a:spcPts val="0"/>
              </a:spcAft>
              <a:buSzPts val="1836"/>
              <a:buChar char="›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>
                <a:solidFill>
                  <a:schemeClr val="lt2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1"/>
          </p:nvPr>
        </p:nvSpPr>
        <p:spPr>
          <a:xfrm>
            <a:off x="949327" y="908685"/>
            <a:ext cx="3787775" cy="375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5186" algn="l">
              <a:spcBef>
                <a:spcPts val="360"/>
              </a:spcBef>
              <a:spcAft>
                <a:spcPts val="0"/>
              </a:spcAft>
              <a:buSzPts val="1836"/>
              <a:buChar char="›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2"/>
          </p:nvPr>
        </p:nvSpPr>
        <p:spPr>
          <a:xfrm>
            <a:off x="4876800" y="908685"/>
            <a:ext cx="3779838" cy="375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5186" algn="l">
              <a:spcBef>
                <a:spcPts val="360"/>
              </a:spcBef>
              <a:spcAft>
                <a:spcPts val="0"/>
              </a:spcAft>
              <a:buSzPts val="1836"/>
              <a:buChar char="›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>
                <a:solidFill>
                  <a:schemeClr val="lt2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3" name="Google Shape;63;p12"/>
          <p:cNvSpPr txBox="1">
            <a:spLocks noGrp="1"/>
          </p:cNvSpPr>
          <p:nvPr>
            <p:ph type="body" idx="1"/>
          </p:nvPr>
        </p:nvSpPr>
        <p:spPr>
          <a:xfrm>
            <a:off x="955677" y="908685"/>
            <a:ext cx="7700963" cy="375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 b="0" i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5186" algn="l">
              <a:spcBef>
                <a:spcPts val="360"/>
              </a:spcBef>
              <a:spcAft>
                <a:spcPts val="0"/>
              </a:spcAft>
              <a:buSzPts val="1836"/>
              <a:buChar char="›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5743515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>
                <a:solidFill>
                  <a:schemeClr val="lt2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3" name="Google Shape;63;p12"/>
          <p:cNvSpPr txBox="1">
            <a:spLocks noGrp="1"/>
          </p:cNvSpPr>
          <p:nvPr>
            <p:ph type="body" idx="1"/>
          </p:nvPr>
        </p:nvSpPr>
        <p:spPr>
          <a:xfrm>
            <a:off x="955677" y="908685"/>
            <a:ext cx="7700963" cy="375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 b="0" i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5186" algn="l">
              <a:spcBef>
                <a:spcPts val="360"/>
              </a:spcBef>
              <a:spcAft>
                <a:spcPts val="0"/>
              </a:spcAft>
              <a:buSzPts val="1836"/>
              <a:buChar char="›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4806950"/>
            <a:ext cx="9155112" cy="342900"/>
          </a:xfrm>
          <a:prstGeom prst="rect">
            <a:avLst/>
          </a:prstGeom>
          <a:solidFill>
            <a:srgbClr val="8C1515"/>
          </a:solidFill>
          <a:ln w="9525" cap="flat" cmpd="sng">
            <a:solidFill>
              <a:srgbClr val="8C151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5400" dir="2700000">
              <a:srgbClr val="808080">
                <a:alpha val="5960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1" name="Google Shape;11;p1" title="Stanford University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949325" y="358775"/>
            <a:ext cx="7707312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9pPr>
          </a:lstStyle>
          <a:p>
            <a:endParaRPr dirty="0"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949325" y="903287"/>
            <a:ext cx="7707312" cy="3763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5186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36"/>
              <a:buFont typeface="Source Sans Pro"/>
              <a:buChar char="›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–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82" r:id="rId2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/>
        </p:nvSpPr>
        <p:spPr>
          <a:xfrm>
            <a:off x="0" y="0"/>
            <a:ext cx="457200" cy="5149850"/>
          </a:xfrm>
          <a:prstGeom prst="rect">
            <a:avLst/>
          </a:prstGeom>
          <a:solidFill>
            <a:srgbClr val="8C1515"/>
          </a:solidFill>
          <a:ln w="9525" cap="flat" cmpd="sng">
            <a:solidFill>
              <a:srgbClr val="8C151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0" name="Google Shape;20;p3" title="Stanford Universit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21525" y="4856163"/>
            <a:ext cx="1546225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949325" y="358775"/>
            <a:ext cx="7707312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9pPr>
          </a:lstStyle>
          <a:p>
            <a:endParaRPr dirty="0"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949325" y="903287"/>
            <a:ext cx="7707312" cy="3763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5186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36"/>
              <a:buFont typeface="Source Sans Pro"/>
              <a:buChar char="›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–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/>
        </p:nvSpPr>
        <p:spPr>
          <a:xfrm>
            <a:off x="0" y="0"/>
            <a:ext cx="457200" cy="5149850"/>
          </a:xfrm>
          <a:prstGeom prst="rect">
            <a:avLst/>
          </a:prstGeom>
          <a:solidFill>
            <a:srgbClr val="8C1515"/>
          </a:solidFill>
          <a:ln w="9525" cap="flat" cmpd="sng">
            <a:solidFill>
              <a:srgbClr val="8C151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7" name="Google Shape;37;p7" title="Stanford University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1525" y="4856163"/>
            <a:ext cx="1546225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7"/>
          <p:cNvSpPr txBox="1"/>
          <p:nvPr/>
        </p:nvSpPr>
        <p:spPr>
          <a:xfrm>
            <a:off x="60325" y="7937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rgbClr val="7F7F7F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  <a:sym typeface="Arial"/>
              </a:rPr>
              <a:t>‹#›</a:t>
            </a:fld>
            <a:endParaRPr b="0" i="0" dirty="0"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949325" y="358775"/>
            <a:ext cx="7707312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9pPr>
          </a:lstStyle>
          <a:p>
            <a:endParaRPr dirty="0"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949325" y="903287"/>
            <a:ext cx="7707312" cy="3763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5186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36"/>
              <a:buFont typeface="Source Sans Pro"/>
              <a:buChar char="›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–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84" r:id="rId2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/>
        </p:nvSpPr>
        <p:spPr>
          <a:xfrm>
            <a:off x="-11112" y="0"/>
            <a:ext cx="9155112" cy="34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8C151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8" name="Google Shape;58;p11" title="Stanford Universit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21525" y="4856163"/>
            <a:ext cx="1546225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1"/>
          <p:cNvSpPr txBox="1">
            <a:spLocks noGrp="1"/>
          </p:cNvSpPr>
          <p:nvPr>
            <p:ph type="title"/>
          </p:nvPr>
        </p:nvSpPr>
        <p:spPr>
          <a:xfrm>
            <a:off x="949325" y="358775"/>
            <a:ext cx="7707312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9pPr>
          </a:lstStyle>
          <a:p>
            <a:endParaRPr dirty="0"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949325" y="903287"/>
            <a:ext cx="7707312" cy="3763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SzPts val="1400"/>
              <a:buNone/>
              <a:defRPr sz="1600" b="0" i="0" u="none" strike="noStrike" cap="small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5186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36"/>
              <a:buFont typeface="Source Sans Pro"/>
              <a:buChar char="›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–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s/photos/motivation?utm_source=unsplash&amp;utm_medium=referral&amp;utm_content=creditCopyText" TargetMode="External"/><Relationship Id="rId2" Type="http://schemas.openxmlformats.org/officeDocument/2006/relationships/hyperlink" Target="https://unsplash.com/@prateekkatyal?utm_source=unsplash&amp;utm_medium=referral&amp;utm_content=creditCopyText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thda.com/english/wiki/r-built-in-data-sets" TargetMode="External"/><Relationship Id="rId3" Type="http://schemas.openxmlformats.org/officeDocument/2006/relationships/hyperlink" Target="https://www.sherlock.stanford.edu/docs/software/using/R/" TargetMode="External"/><Relationship Id="rId7" Type="http://schemas.openxmlformats.org/officeDocument/2006/relationships/hyperlink" Target="https://www.statmethods.net/input/importingdata.html" TargetMode="External"/><Relationship Id="rId12" Type="http://schemas.openxmlformats.org/officeDocument/2006/relationships/hyperlink" Target="https://rmarkdown.rstudio.com/lesson-1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sites.calvin.edu/scofield/courses/m143/materials/RcmdsFromClass.pdf" TargetMode="External"/><Relationship Id="rId11" Type="http://schemas.openxmlformats.org/officeDocument/2006/relationships/hyperlink" Target="https://www.youtube.com/results?search_query=r+tutorials+for+beginners" TargetMode="External"/><Relationship Id="rId5" Type="http://schemas.openxmlformats.org/officeDocument/2006/relationships/hyperlink" Target="https://searchworks.stanford.edu/catalog?utf8=%E2%9C%93&amp;search_field=search&amp;q=R+data+analysis" TargetMode="External"/><Relationship Id="rId10" Type="http://schemas.openxmlformats.org/officeDocument/2006/relationships/hyperlink" Target="https://bookdown.org/dli/rguide/" TargetMode="External"/><Relationship Id="rId4" Type="http://schemas.openxmlformats.org/officeDocument/2006/relationships/hyperlink" Target="https://login.sherlock.stanford.edu/pun/sys/dashboard" TargetMode="External"/><Relationship Id="rId9" Type="http://schemas.openxmlformats.org/officeDocument/2006/relationships/hyperlink" Target="https://rstudio-education.github.io/hop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3"/>
          <p:cNvSpPr txBox="1">
            <a:spLocks noGrp="1"/>
          </p:cNvSpPr>
          <p:nvPr>
            <p:ph type="ctrTitle"/>
          </p:nvPr>
        </p:nvSpPr>
        <p:spPr>
          <a:xfrm>
            <a:off x="457200" y="1952625"/>
            <a:ext cx="8229600" cy="61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u="none" dirty="0">
                <a:solidFill>
                  <a:schemeClr val="dk1"/>
                </a:solidFill>
                <a:sym typeface="Arial"/>
              </a:rPr>
              <a:t>R an Introduction</a:t>
            </a:r>
            <a:endParaRPr dirty="0"/>
          </a:p>
        </p:txBody>
      </p:sp>
      <p:sp>
        <p:nvSpPr>
          <p:cNvPr id="167" name="Google Shape;167;p33"/>
          <p:cNvSpPr txBox="1">
            <a:spLocks noGrp="1"/>
          </p:cNvSpPr>
          <p:nvPr>
            <p:ph type="body" idx="1"/>
          </p:nvPr>
        </p:nvSpPr>
        <p:spPr>
          <a:xfrm>
            <a:off x="1603375" y="3344862"/>
            <a:ext cx="6059487" cy="58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 u="none" dirty="0">
                <a:solidFill>
                  <a:srgbClr val="595959"/>
                </a:solidFill>
                <a:sym typeface="Arial"/>
              </a:rPr>
              <a:t>Alma Parada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u="none" dirty="0">
                <a:solidFill>
                  <a:srgbClr val="595959"/>
                </a:solidFill>
                <a:sym typeface="Arial"/>
              </a:rPr>
              <a:t>October 25, 2022</a:t>
            </a:r>
            <a:endParaRPr dirty="0"/>
          </a:p>
        </p:txBody>
      </p:sp>
      <p:sp>
        <p:nvSpPr>
          <p:cNvPr id="168" name="Google Shape;168;p33"/>
          <p:cNvSpPr txBox="1">
            <a:spLocks noGrp="1"/>
          </p:cNvSpPr>
          <p:nvPr>
            <p:ph type="subTitle" idx="2"/>
          </p:nvPr>
        </p:nvSpPr>
        <p:spPr>
          <a:xfrm>
            <a:off x="457200" y="2571750"/>
            <a:ext cx="82296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 dirty="0"/>
              <a:t>A friendly beginning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>
            <a:spLocks noGrp="1"/>
          </p:cNvSpPr>
          <p:nvPr>
            <p:ph type="title"/>
          </p:nvPr>
        </p:nvSpPr>
        <p:spPr>
          <a:xfrm>
            <a:off x="830094" y="90450"/>
            <a:ext cx="7707312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rPr lang="en-US" dirty="0"/>
              <a:t>Pros and Cons of R </a:t>
            </a:r>
            <a:endParaRPr dirty="0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2E4135E9-A7FC-4044-A583-F91F6DAEA08C}"/>
              </a:ext>
            </a:extLst>
          </p:cNvPr>
          <p:cNvSpPr/>
          <p:nvPr/>
        </p:nvSpPr>
        <p:spPr>
          <a:xfrm>
            <a:off x="3637280" y="4250690"/>
            <a:ext cx="1869440" cy="78232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8EA25F4-B31C-5648-A050-F5B2A0F313D2}"/>
              </a:ext>
            </a:extLst>
          </p:cNvPr>
          <p:cNvCxnSpPr>
            <a:cxnSpLocks/>
          </p:cNvCxnSpPr>
          <p:nvPr/>
        </p:nvCxnSpPr>
        <p:spPr>
          <a:xfrm flipV="1">
            <a:off x="776605" y="3889123"/>
            <a:ext cx="7290435" cy="649222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7EF786E-28AD-8F4A-AD7E-4B2945613CB6}"/>
              </a:ext>
            </a:extLst>
          </p:cNvPr>
          <p:cNvSpPr/>
          <p:nvPr/>
        </p:nvSpPr>
        <p:spPr>
          <a:xfrm>
            <a:off x="2275840" y="3247750"/>
            <a:ext cx="1361440" cy="4889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Massive contributions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229603-5112-D143-A868-00A6EB57DB17}"/>
              </a:ext>
            </a:extLst>
          </p:cNvPr>
          <p:cNvSpPr/>
          <p:nvPr/>
        </p:nvSpPr>
        <p:spPr>
          <a:xfrm>
            <a:off x="2173372" y="3757020"/>
            <a:ext cx="1361440" cy="4889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Statistics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7CD029-5E2D-5B49-B7BC-DB3109009FB2}"/>
              </a:ext>
            </a:extLst>
          </p:cNvPr>
          <p:cNvSpPr/>
          <p:nvPr/>
        </p:nvSpPr>
        <p:spPr>
          <a:xfrm>
            <a:off x="2017652" y="713680"/>
            <a:ext cx="1361440" cy="4889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Software development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73B780-F36F-AE42-BED0-773F96A99025}"/>
              </a:ext>
            </a:extLst>
          </p:cNvPr>
          <p:cNvSpPr/>
          <p:nvPr/>
        </p:nvSpPr>
        <p:spPr>
          <a:xfrm>
            <a:off x="2275840" y="2738480"/>
            <a:ext cx="1361440" cy="4889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Cross-platform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3442E8-5D3A-A944-8186-EB149D8B7B43}"/>
              </a:ext>
            </a:extLst>
          </p:cNvPr>
          <p:cNvSpPr/>
          <p:nvPr/>
        </p:nvSpPr>
        <p:spPr>
          <a:xfrm>
            <a:off x="443158" y="1229014"/>
            <a:ext cx="1361440" cy="4889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Various data types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19A2EE-4B1E-7D4B-9E9E-E05042680D54}"/>
              </a:ext>
            </a:extLst>
          </p:cNvPr>
          <p:cNvSpPr/>
          <p:nvPr/>
        </p:nvSpPr>
        <p:spPr>
          <a:xfrm>
            <a:off x="1879600" y="1230593"/>
            <a:ext cx="2103120" cy="4889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cleansing, wrangling, </a:t>
            </a:r>
            <a:r>
              <a:rPr lang="en-US" dirty="0" err="1"/>
              <a:t>webscraping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813B4-A4A3-854D-84AA-F8E319F403AF}"/>
              </a:ext>
            </a:extLst>
          </p:cNvPr>
          <p:cNvSpPr/>
          <p:nvPr/>
        </p:nvSpPr>
        <p:spPr>
          <a:xfrm>
            <a:off x="2854960" y="1735068"/>
            <a:ext cx="1361440" cy="4889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Powerful Graphics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F0AC74-9264-8940-8D7F-921F63BB350E}"/>
              </a:ext>
            </a:extLst>
          </p:cNvPr>
          <p:cNvSpPr/>
          <p:nvPr/>
        </p:nvSpPr>
        <p:spPr>
          <a:xfrm>
            <a:off x="1422400" y="2239145"/>
            <a:ext cx="1889760" cy="4889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Parallel &amp; distributed computing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7D50AC1-1595-F446-8124-5545BB13EBCA}"/>
              </a:ext>
            </a:extLst>
          </p:cNvPr>
          <p:cNvSpPr/>
          <p:nvPr/>
        </p:nvSpPr>
        <p:spPr>
          <a:xfrm rot="20909278">
            <a:off x="835228" y="3377329"/>
            <a:ext cx="1361440" cy="4889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Active Community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3FC558-7C24-674E-85D9-C7FCB8020197}"/>
              </a:ext>
            </a:extLst>
          </p:cNvPr>
          <p:cNvSpPr/>
          <p:nvPr/>
        </p:nvSpPr>
        <p:spPr>
          <a:xfrm rot="20935965">
            <a:off x="853352" y="2856901"/>
            <a:ext cx="1361440" cy="4889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compiler needed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1C1FE9-3528-5349-8BBC-8DFA095754CE}"/>
              </a:ext>
            </a:extLst>
          </p:cNvPr>
          <p:cNvSpPr/>
          <p:nvPr/>
        </p:nvSpPr>
        <p:spPr>
          <a:xfrm>
            <a:off x="535275" y="1730345"/>
            <a:ext cx="2225040" cy="4889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Compatible with other programming languages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6D4BCC1-6FB9-6843-9515-FD3F7B631A5C}"/>
              </a:ext>
            </a:extLst>
          </p:cNvPr>
          <p:cNvSpPr/>
          <p:nvPr/>
        </p:nvSpPr>
        <p:spPr>
          <a:xfrm>
            <a:off x="600681" y="716941"/>
            <a:ext cx="1361440" cy="4889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Interact with databases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D6BF6C-DC98-C045-AE09-3F1673ED2E3C}"/>
              </a:ext>
            </a:extLst>
          </p:cNvPr>
          <p:cNvSpPr/>
          <p:nvPr/>
        </p:nvSpPr>
        <p:spPr>
          <a:xfrm>
            <a:off x="3434623" y="727662"/>
            <a:ext cx="1361440" cy="4889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3796FF-AF7A-2441-875F-DE55DF91F478}"/>
              </a:ext>
            </a:extLst>
          </p:cNvPr>
          <p:cNvSpPr/>
          <p:nvPr/>
        </p:nvSpPr>
        <p:spPr>
          <a:xfrm rot="21322996">
            <a:off x="794268" y="3943114"/>
            <a:ext cx="1361440" cy="4937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Open-source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CC76490-54AC-904A-8C70-6D128F153BD1}"/>
              </a:ext>
            </a:extLst>
          </p:cNvPr>
          <p:cNvSpPr/>
          <p:nvPr/>
        </p:nvSpPr>
        <p:spPr>
          <a:xfrm rot="21341506">
            <a:off x="4719641" y="2466731"/>
            <a:ext cx="2052393" cy="158642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STEEP learning curve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67EE8E-ED04-7A40-8F60-B780C4892200}"/>
              </a:ext>
            </a:extLst>
          </p:cNvPr>
          <p:cNvSpPr/>
          <p:nvPr/>
        </p:nvSpPr>
        <p:spPr>
          <a:xfrm rot="21356941">
            <a:off x="5458811" y="2527088"/>
            <a:ext cx="1361440" cy="4889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Package quality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FFF703-9BE7-4747-952E-19E35BD923D0}"/>
              </a:ext>
            </a:extLst>
          </p:cNvPr>
          <p:cNvSpPr/>
          <p:nvPr/>
        </p:nvSpPr>
        <p:spPr>
          <a:xfrm rot="21385858">
            <a:off x="5460483" y="3046809"/>
            <a:ext cx="1361440" cy="4889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 management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37DCC55-A9DC-6E40-ADC1-59BEF37254EC}"/>
              </a:ext>
            </a:extLst>
          </p:cNvPr>
          <p:cNvSpPr/>
          <p:nvPr/>
        </p:nvSpPr>
        <p:spPr>
          <a:xfrm rot="364693">
            <a:off x="6848766" y="2779297"/>
            <a:ext cx="1361440" cy="4889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Slow speed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101BCA-0D9D-7643-B920-0A3605151A38}"/>
              </a:ext>
            </a:extLst>
          </p:cNvPr>
          <p:cNvSpPr/>
          <p:nvPr/>
        </p:nvSpPr>
        <p:spPr>
          <a:xfrm rot="513365">
            <a:off x="6822831" y="2235309"/>
            <a:ext cx="1361440" cy="4889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Security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9367498-882F-314A-9AF7-C0EE0C2E0F3A}"/>
              </a:ext>
            </a:extLst>
          </p:cNvPr>
          <p:cNvSpPr/>
          <p:nvPr/>
        </p:nvSpPr>
        <p:spPr>
          <a:xfrm rot="21315801">
            <a:off x="6830144" y="3415419"/>
            <a:ext cx="1361440" cy="4889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dedicated support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764CB84-F8D7-F54C-A989-B4FEDCC5864D}"/>
              </a:ext>
            </a:extLst>
          </p:cNvPr>
          <p:cNvSpPr/>
          <p:nvPr/>
        </p:nvSpPr>
        <p:spPr>
          <a:xfrm rot="20466523">
            <a:off x="5597488" y="1849881"/>
            <a:ext cx="1361440" cy="4889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Flexible syntax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23D21A-ED8F-0142-B52C-EBA4E0EB0F04}"/>
              </a:ext>
            </a:extLst>
          </p:cNvPr>
          <p:cNvSpPr txBox="1"/>
          <p:nvPr/>
        </p:nvSpPr>
        <p:spPr>
          <a:xfrm>
            <a:off x="6812280" y="22842"/>
            <a:ext cx="23469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/>
              <a:t>Modified from </a:t>
            </a:r>
          </a:p>
          <a:p>
            <a:r>
              <a:rPr lang="en-US" sz="700" dirty="0"/>
              <a:t>https://</a:t>
            </a:r>
            <a:r>
              <a:rPr lang="en-US" sz="700" dirty="0" err="1"/>
              <a:t>techvidvan.com</a:t>
            </a:r>
            <a:r>
              <a:rPr lang="en-US" sz="700" dirty="0"/>
              <a:t>/tutorials/pros-and-cons-of-r/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DED1A-2770-D740-8152-31D9FE7C9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this Workshop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23DE8CC-FDA2-CB4F-93B6-335994AA8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9590" y="1285593"/>
            <a:ext cx="7857048" cy="3235816"/>
          </a:xfrm>
        </p:spPr>
        <p:txBody>
          <a:bodyPr/>
          <a:lstStyle/>
          <a:p>
            <a:pPr marL="571500" indent="-342900">
              <a:buClr>
                <a:schemeClr val="lt2"/>
              </a:buClr>
              <a:buSzPts val="1800"/>
              <a:buFont typeface="+mj-lt"/>
              <a:buAutoNum type="arabicPeriod"/>
            </a:pPr>
            <a:r>
              <a:rPr lang="en-US" dirty="0"/>
              <a:t>Reduce the fear of starting</a:t>
            </a:r>
          </a:p>
          <a:p>
            <a:pPr marL="571500" indent="-342900">
              <a:buClr>
                <a:schemeClr val="lt2"/>
              </a:buClr>
              <a:buSzPts val="1800"/>
              <a:buFont typeface="+mj-lt"/>
              <a:buAutoNum type="arabicPeriod"/>
            </a:pPr>
            <a:endParaRPr lang="en-US" dirty="0"/>
          </a:p>
          <a:p>
            <a:pPr marL="571500" indent="-342900">
              <a:buClr>
                <a:schemeClr val="lt2"/>
              </a:buClr>
              <a:buSzPts val="1800"/>
              <a:buFont typeface="+mj-lt"/>
              <a:buAutoNum type="arabicPeriod"/>
            </a:pPr>
            <a:endParaRPr lang="en-US" dirty="0"/>
          </a:p>
          <a:p>
            <a:pPr marL="571500" indent="-342900">
              <a:buClr>
                <a:schemeClr val="lt2"/>
              </a:buClr>
              <a:buSzPts val="1800"/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Famil</a:t>
            </a:r>
            <a:r>
              <a:rPr lang="en-US" dirty="0"/>
              <a:t>iarize yourself with the console &amp; </a:t>
            </a:r>
            <a:r>
              <a:rPr lang="en-US" dirty="0" err="1"/>
              <a:t>Rstudio</a:t>
            </a:r>
            <a:endParaRPr lang="en-US" dirty="0"/>
          </a:p>
          <a:p>
            <a:pPr marL="571500" indent="-342900">
              <a:buClr>
                <a:schemeClr val="lt2"/>
              </a:buClr>
              <a:buSzPts val="1800"/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Learn basic and foundational vocabulary</a:t>
            </a:r>
          </a:p>
          <a:p>
            <a:pPr marL="571500" indent="-342900">
              <a:buClr>
                <a:schemeClr val="lt2"/>
              </a:buClr>
              <a:buSzPts val="1800"/>
              <a:buFont typeface="+mj-lt"/>
              <a:buAutoNum type="arabicPeriod"/>
            </a:pPr>
            <a:r>
              <a:rPr lang="en-US" dirty="0"/>
              <a:t>Understand the basics of a function</a:t>
            </a:r>
          </a:p>
          <a:p>
            <a:pPr marL="571500" indent="-342900">
              <a:buClr>
                <a:schemeClr val="lt2"/>
              </a:buClr>
              <a:buSzPts val="1800"/>
              <a:buFont typeface="+mj-lt"/>
              <a:buAutoNum type="arabicPeriod"/>
            </a:pPr>
            <a:r>
              <a:rPr lang="en-US" dirty="0"/>
              <a:t>Know where to get more packages</a:t>
            </a:r>
          </a:p>
          <a:p>
            <a:pPr marL="571500" indent="-342900">
              <a:buClr>
                <a:schemeClr val="lt2"/>
              </a:buClr>
              <a:buSzPts val="1800"/>
              <a:buFont typeface="+mj-lt"/>
              <a:buAutoNum type="arabicPeriod"/>
            </a:pPr>
            <a:r>
              <a:rPr lang="en-US" dirty="0"/>
              <a:t>Be able to find help and additional learning opportunities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9E0580-C386-5B4A-993D-56CCABB0DAC6}"/>
              </a:ext>
            </a:extLst>
          </p:cNvPr>
          <p:cNvSpPr txBox="1"/>
          <p:nvPr/>
        </p:nvSpPr>
        <p:spPr>
          <a:xfrm>
            <a:off x="6960340" y="2783712"/>
            <a:ext cx="16962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Photo by </a:t>
            </a:r>
            <a:r>
              <a:rPr lang="en-US" sz="700" dirty="0">
                <a:hlinkClick r:id="rId2"/>
              </a:rPr>
              <a:t>Prateek Katyal</a:t>
            </a:r>
            <a:r>
              <a:rPr lang="en-US" sz="700" dirty="0"/>
              <a:t> on </a:t>
            </a:r>
            <a:r>
              <a:rPr lang="en-US" sz="700" dirty="0">
                <a:hlinkClick r:id="rId3"/>
              </a:rPr>
              <a:t>Unsplash</a:t>
            </a:r>
            <a:r>
              <a:rPr lang="en-US" sz="700" dirty="0"/>
              <a:t> </a:t>
            </a:r>
          </a:p>
        </p:txBody>
      </p:sp>
      <p:pic>
        <p:nvPicPr>
          <p:cNvPr id="9" name="Picture 8" descr="A picture containing text, indoor, computer&#10;&#10;Description automatically generated">
            <a:extLst>
              <a:ext uri="{FF2B5EF4-FFF2-40B4-BE49-F238E27FC236}">
                <a16:creationId xmlns:a16="http://schemas.microsoft.com/office/drawing/2014/main" id="{D4A24721-EC09-184A-96A8-8369E70335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0340" y="239265"/>
            <a:ext cx="1696298" cy="254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4927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rPr lang="en-US" sz="2400" u="none" dirty="0">
                <a:solidFill>
                  <a:schemeClr val="lt2"/>
                </a:solidFill>
                <a:sym typeface="Arial"/>
              </a:rPr>
              <a:t>Course Outline	</a:t>
            </a:r>
            <a:endParaRPr dirty="0"/>
          </a:p>
        </p:txBody>
      </p:sp>
      <p:sp>
        <p:nvSpPr>
          <p:cNvPr id="174" name="Google Shape;174;p34"/>
          <p:cNvSpPr txBox="1">
            <a:spLocks noGrp="1"/>
          </p:cNvSpPr>
          <p:nvPr>
            <p:ph type="body" idx="1"/>
          </p:nvPr>
        </p:nvSpPr>
        <p:spPr>
          <a:xfrm>
            <a:off x="949327" y="1890793"/>
            <a:ext cx="3787775" cy="2776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rPr lang="en-US" dirty="0"/>
              <a:t>What is R?</a:t>
            </a:r>
            <a:endParaRPr dirty="0"/>
          </a:p>
          <a:p>
            <a:pPr marL="288925" marR="0" lvl="1" indent="-2889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Brief introduction</a:t>
            </a:r>
          </a:p>
          <a:p>
            <a:pPr marL="288925" marR="0" lvl="1" indent="-2889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Getting started</a:t>
            </a:r>
            <a:endParaRPr dirty="0"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</a:endParaRPr>
          </a:p>
          <a:p>
            <a:pPr marL="4000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Wingdings" pitchFamily="2" charset="2"/>
              <a:buChar char="§"/>
            </a:pPr>
            <a:endParaRPr sz="1800" u="none" strike="noStrike" cap="none" dirty="0">
              <a:solidFill>
                <a:srgbClr val="595959"/>
              </a:solidFill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40C9C5-4AF7-424D-A201-8B867F3C84B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303362" y="908685"/>
            <a:ext cx="3779838" cy="3759042"/>
          </a:xfrm>
        </p:spPr>
        <p:txBody>
          <a:bodyPr/>
          <a:lstStyle/>
          <a:p>
            <a:pPr marL="0" lvl="0" indent="0">
              <a:buClr>
                <a:schemeClr val="lt2"/>
              </a:buClr>
              <a:buSzPts val="1800"/>
            </a:pPr>
            <a:r>
              <a:rPr lang="en-US" dirty="0"/>
              <a:t>Hands-on Lab </a:t>
            </a:r>
          </a:p>
          <a:p>
            <a:pPr marL="288925" lvl="1" indent="-288925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Getting familiar with </a:t>
            </a:r>
            <a:r>
              <a:rPr lang="en-US" dirty="0" err="1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Rstudio</a:t>
            </a:r>
            <a:endParaRPr lang="en-US" dirty="0"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</a:endParaRPr>
          </a:p>
          <a:p>
            <a:pPr marL="288925" lvl="1" indent="-288925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Basic Commands</a:t>
            </a:r>
          </a:p>
          <a:p>
            <a:pPr marL="288925" lvl="1" indent="-288925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Objects</a:t>
            </a:r>
          </a:p>
          <a:p>
            <a:pPr marL="288925" lvl="1" indent="-288925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Packages</a:t>
            </a:r>
          </a:p>
          <a:p>
            <a:pPr marL="288925" lvl="1" indent="-288925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Loading and exporting datasets</a:t>
            </a:r>
          </a:p>
          <a:p>
            <a:pPr marL="288925" lvl="1" indent="-288925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Vectors</a:t>
            </a:r>
          </a:p>
          <a:p>
            <a:pPr marL="288925" lvl="1" indent="-288925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Repetitive Tasks (Loops)</a:t>
            </a:r>
          </a:p>
          <a:p>
            <a:pPr marL="288925" lvl="1" indent="-288925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Matrices &amp; Data frames</a:t>
            </a:r>
          </a:p>
        </p:txBody>
      </p:sp>
    </p:spTree>
    <p:extLst>
      <p:ext uri="{BB962C8B-B14F-4D97-AF65-F5344CB8AC3E}">
        <p14:creationId xmlns:p14="http://schemas.microsoft.com/office/powerpoint/2010/main" val="225328294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>
            <a:spLocks noGrp="1"/>
          </p:cNvSpPr>
          <p:nvPr>
            <p:ph type="title"/>
          </p:nvPr>
        </p:nvSpPr>
        <p:spPr>
          <a:xfrm>
            <a:off x="949325" y="358775"/>
            <a:ext cx="7707312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rPr lang="en-US" sz="2400" u="none" dirty="0">
                <a:solidFill>
                  <a:schemeClr val="lt2"/>
                </a:solidFill>
                <a:sym typeface="Arial"/>
              </a:rPr>
              <a:t>What is R?</a:t>
            </a:r>
            <a:endParaRPr dirty="0"/>
          </a:p>
        </p:txBody>
      </p:sp>
      <p:sp>
        <p:nvSpPr>
          <p:cNvPr id="187" name="Google Shape;187;p36"/>
          <p:cNvSpPr txBox="1">
            <a:spLocks noGrp="1"/>
          </p:cNvSpPr>
          <p:nvPr>
            <p:ph type="body" idx="1"/>
          </p:nvPr>
        </p:nvSpPr>
        <p:spPr>
          <a:xfrm>
            <a:off x="955675" y="908050"/>
            <a:ext cx="3781425" cy="389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rPr lang="en-US" sz="1800" u="none" strike="noStrike" cap="none" dirty="0">
                <a:solidFill>
                  <a:schemeClr val="dk1"/>
                </a:solidFill>
                <a:sym typeface="Arial"/>
              </a:rPr>
              <a:t>Created in 1996</a:t>
            </a:r>
            <a:endParaRPr dirty="0"/>
          </a:p>
          <a:p>
            <a:pPr marL="288925" marR="0" lvl="1" indent="-2889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u="none" strike="noStrike" cap="none" dirty="0">
                <a:solidFill>
                  <a:srgbClr val="595959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  <a:sym typeface="Arial"/>
              </a:rPr>
              <a:t>A system for statistical analyses and graphics</a:t>
            </a:r>
          </a:p>
          <a:p>
            <a:pPr marL="288925" marR="0" lvl="1" indent="-2889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A software and a language</a:t>
            </a:r>
          </a:p>
          <a:p>
            <a:pPr marL="288925" marR="0" lvl="1" indent="-2889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Based on the S language</a:t>
            </a:r>
            <a:endParaRPr dirty="0"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Google Shape;188;p36"/>
          <p:cNvSpPr txBox="1">
            <a:spLocks noGrp="1"/>
          </p:cNvSpPr>
          <p:nvPr>
            <p:ph type="body" idx="2"/>
          </p:nvPr>
        </p:nvSpPr>
        <p:spPr>
          <a:xfrm>
            <a:off x="4876800" y="908050"/>
            <a:ext cx="3779837" cy="37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rPr lang="en-US" sz="1800" u="none" strike="noStrike" cap="none" dirty="0">
                <a:solidFill>
                  <a:schemeClr val="dk1"/>
                </a:solidFill>
                <a:sym typeface="Arial"/>
              </a:rPr>
              <a:t>Interpreted language</a:t>
            </a:r>
            <a:endParaRPr dirty="0"/>
          </a:p>
          <a:p>
            <a:pPr marL="288925" marR="0" lvl="1" indent="-2889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u="none" strike="noStrike" cap="none" dirty="0">
                <a:solidFill>
                  <a:srgbClr val="595959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  <a:sym typeface="Arial"/>
              </a:rPr>
              <a:t>Y</a:t>
            </a:r>
            <a:r>
              <a:rPr lang="en-US" dirty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ou do not have to build a complete program</a:t>
            </a:r>
          </a:p>
          <a:p>
            <a:pPr marL="288925" lvl="1" indent="-288925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</a:endParaRPr>
          </a:p>
          <a:p>
            <a:pPr marL="288925" lvl="1" indent="-288925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Dynamic programming language</a:t>
            </a:r>
          </a:p>
          <a:p>
            <a:pPr marL="746125" lvl="2" indent="-288925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R automatically interprets your code as your run it</a:t>
            </a:r>
          </a:p>
          <a:p>
            <a:pPr marL="0" marR="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sz="1800" u="none" strike="noStrike" cap="none" dirty="0">
              <a:solidFill>
                <a:srgbClr val="595959"/>
              </a:solidFill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  <a:sym typeface="Arial"/>
            </a:endParaRPr>
          </a:p>
        </p:txBody>
      </p:sp>
      <p:pic>
        <p:nvPicPr>
          <p:cNvPr id="189" name="Google Shape;189;p36"/>
          <p:cNvPicPr preferRelativeResize="0"/>
          <p:nvPr/>
        </p:nvPicPr>
        <p:blipFill>
          <a:blip r:embed="rId3"/>
          <a:srcRect/>
          <a:stretch/>
        </p:blipFill>
        <p:spPr>
          <a:xfrm>
            <a:off x="1068070" y="2767800"/>
            <a:ext cx="2969882" cy="1608938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8D3F0-B941-C443-BDF9-8B2068E14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573" y="50051"/>
            <a:ext cx="7707862" cy="488024"/>
          </a:xfrm>
        </p:spPr>
        <p:txBody>
          <a:bodyPr/>
          <a:lstStyle/>
          <a:p>
            <a:r>
              <a:rPr lang="en-US" dirty="0"/>
              <a:t>How to get started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3A0B4-A069-864E-80E5-2747CA324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6573" y="492341"/>
            <a:ext cx="7857048" cy="3759042"/>
          </a:xfrm>
        </p:spPr>
        <p:txBody>
          <a:bodyPr/>
          <a:lstStyle/>
          <a:p>
            <a:pPr marL="514350" indent="-285750">
              <a:buClr>
                <a:schemeClr val="lt2"/>
              </a:buClr>
              <a:buSzPts val="1800"/>
              <a:buFont typeface="Noto Sans Symbols"/>
              <a:buChar char="•"/>
            </a:pPr>
            <a:r>
              <a:rPr lang="en-US" dirty="0"/>
              <a:t>You can access R directly from your terminal or its GUI</a:t>
            </a:r>
          </a:p>
          <a:p>
            <a:pPr marL="971550" lvl="1" indent="-285750">
              <a:buFont typeface="Noto Sans Symbols"/>
              <a:buChar char="•"/>
            </a:pPr>
            <a:r>
              <a:rPr lang="en-US" dirty="0"/>
              <a:t>Today we will use RStudio</a:t>
            </a:r>
          </a:p>
          <a:p>
            <a:pPr marL="1428750" lvl="2" indent="-285750"/>
            <a:r>
              <a:rPr lang="en-US" dirty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This provides you with a more user-friendly interface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F92374-0F05-914F-97AA-CF8B0E438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16" y="1319092"/>
            <a:ext cx="8006768" cy="381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554469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1"/>
          <p:cNvSpPr txBox="1">
            <a:spLocks noGrp="1"/>
          </p:cNvSpPr>
          <p:nvPr>
            <p:ph type="title"/>
          </p:nvPr>
        </p:nvSpPr>
        <p:spPr>
          <a:xfrm>
            <a:off x="949325" y="358775"/>
            <a:ext cx="7707312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rPr lang="en-US" sz="2400" u="none" dirty="0">
                <a:solidFill>
                  <a:schemeClr val="lt2"/>
                </a:solidFill>
                <a:sym typeface="Arial"/>
              </a:rPr>
              <a:t>Staying Organized</a:t>
            </a:r>
            <a:endParaRPr dirty="0"/>
          </a:p>
        </p:txBody>
      </p:sp>
      <p:sp>
        <p:nvSpPr>
          <p:cNvPr id="240" name="Google Shape;240;p41"/>
          <p:cNvSpPr txBox="1">
            <a:spLocks noGrp="1"/>
          </p:cNvSpPr>
          <p:nvPr>
            <p:ph type="body" idx="1"/>
          </p:nvPr>
        </p:nvSpPr>
        <p:spPr>
          <a:xfrm>
            <a:off x="949325" y="975869"/>
            <a:ext cx="7700962" cy="2539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u="none" strike="noStrike" cap="small" dirty="0">
                <a:solidFill>
                  <a:schemeClr val="dk1"/>
                </a:solidFill>
                <a:sym typeface="Arial"/>
              </a:rPr>
              <a:t>R Projects</a:t>
            </a:r>
            <a:endParaRPr dirty="0"/>
          </a:p>
          <a:p>
            <a:pPr marL="288925" marR="0" lvl="1" indent="-2889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H</a:t>
            </a:r>
            <a:r>
              <a:rPr lang="en-US" sz="1800" u="none" strike="noStrike" cap="none" dirty="0">
                <a:solidFill>
                  <a:srgbClr val="595959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  <a:sym typeface="Arial"/>
              </a:rPr>
              <a:t>elps in keeping files organized by projects or analysis</a:t>
            </a:r>
          </a:p>
          <a:p>
            <a:pPr marL="288925" marR="0" lvl="1" indent="-2889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u="none" strike="noStrike" cap="none" dirty="0">
                <a:solidFill>
                  <a:srgbClr val="595959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  <a:sym typeface="Arial"/>
              </a:rPr>
              <a:t>Helps make work easy to share and reproduce</a:t>
            </a:r>
          </a:p>
          <a:p>
            <a:pPr marL="288925" marR="0" lvl="1" indent="-2889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Opening a project file (.</a:t>
            </a:r>
            <a:r>
              <a:rPr lang="en-US" dirty="0" err="1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Rproj</a:t>
            </a:r>
            <a:r>
              <a:rPr lang="en-US" dirty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) directly and it will automatically start an </a:t>
            </a:r>
            <a:r>
              <a:rPr lang="en-US" dirty="0" err="1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Rstudio</a:t>
            </a:r>
            <a:r>
              <a:rPr lang="en-US" dirty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 session and tell your computer that the relevant files are in the same folder</a:t>
            </a:r>
          </a:p>
          <a:p>
            <a:pPr marL="0" marR="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cap="small" dirty="0"/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600"/>
            </a:pPr>
            <a:r>
              <a:rPr lang="en-US" cap="small" dirty="0"/>
              <a:t>Commenting</a:t>
            </a:r>
            <a:endParaRPr lang="en-US" dirty="0"/>
          </a:p>
          <a:p>
            <a:pPr marL="288925" lvl="1" indent="-288925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Be generous in your use of comments!</a:t>
            </a:r>
          </a:p>
          <a:p>
            <a:pPr marL="746125" lvl="2" indent="-28892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Describe what you are doing in your words</a:t>
            </a:r>
          </a:p>
          <a:p>
            <a:pPr marL="746125" lvl="2" indent="-28892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Add the links to webpages you grabbed code from or found use full</a:t>
            </a:r>
          </a:p>
          <a:p>
            <a:pPr marL="746125" lvl="2" indent="-28892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Consider commenting on why something didn’t work rather than deleting all nonfunctional code, or comment the solution</a:t>
            </a:r>
            <a:br>
              <a:rPr lang="en-US" sz="1800" u="none" strike="noStrike" cap="none" dirty="0">
                <a:solidFill>
                  <a:srgbClr val="595959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  <a:sym typeface="Arial"/>
              </a:rPr>
            </a:br>
            <a:endParaRPr dirty="0"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6592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1"/>
          <p:cNvSpPr txBox="1">
            <a:spLocks noGrp="1"/>
          </p:cNvSpPr>
          <p:nvPr>
            <p:ph type="title"/>
          </p:nvPr>
        </p:nvSpPr>
        <p:spPr>
          <a:xfrm>
            <a:off x="949325" y="358775"/>
            <a:ext cx="7707312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rPr lang="en-US" sz="2400" u="none" dirty="0">
                <a:solidFill>
                  <a:schemeClr val="lt2"/>
                </a:solidFill>
                <a:sym typeface="Arial"/>
              </a:rPr>
              <a:t>Just a few additional places to learn more</a:t>
            </a:r>
            <a:endParaRPr dirty="0"/>
          </a:p>
        </p:txBody>
      </p:sp>
      <p:sp>
        <p:nvSpPr>
          <p:cNvPr id="240" name="Google Shape;240;p41"/>
          <p:cNvSpPr txBox="1">
            <a:spLocks noGrp="1"/>
          </p:cNvSpPr>
          <p:nvPr>
            <p:ph type="body" idx="1"/>
          </p:nvPr>
        </p:nvSpPr>
        <p:spPr>
          <a:xfrm>
            <a:off x="955675" y="908050"/>
            <a:ext cx="7700962" cy="37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u="none" strike="noStrike" cap="small" dirty="0">
                <a:solidFill>
                  <a:schemeClr val="dk1"/>
                </a:solidFill>
                <a:sym typeface="Arial"/>
              </a:rPr>
              <a:t>Stanford</a:t>
            </a:r>
            <a:endParaRPr sz="1400" dirty="0"/>
          </a:p>
          <a:p>
            <a:pPr marL="569912" lvl="2" indent="-225424"/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Can submit jobs to HPC </a:t>
            </a:r>
            <a:endParaRPr lang="en-US" sz="1600" dirty="0">
              <a:solidFill>
                <a:schemeClr val="tx2"/>
              </a:solidFill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</a:endParaRPr>
          </a:p>
          <a:p>
            <a:pPr marL="569912" lvl="2" indent="-225424"/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RStudio Server</a:t>
            </a:r>
            <a:endParaRPr lang="en-US" sz="1600" dirty="0">
              <a:solidFill>
                <a:schemeClr val="tx2"/>
              </a:solidFill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</a:endParaRPr>
          </a:p>
          <a:p>
            <a:pPr marL="569912" lvl="2" indent="-225424"/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Stanford Libraries </a:t>
            </a:r>
            <a:r>
              <a:rPr lang="en-US" sz="1600" dirty="0" err="1">
                <a:solidFill>
                  <a:schemeClr val="tx2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SearchWorks</a:t>
            </a: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</a:rPr>
              <a:t> – </a:t>
            </a: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  <a:hlinkClick r:id="rId5"/>
              </a:rPr>
              <a:t>R data analysis</a:t>
            </a:r>
            <a:endParaRPr lang="en-US" sz="1600" dirty="0">
              <a:solidFill>
                <a:schemeClr val="tx2"/>
              </a:solidFill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</a:endParaRPr>
          </a:p>
          <a:p>
            <a:pPr marL="0" lvl="1" indent="0">
              <a:buNone/>
            </a:pPr>
            <a:endParaRPr lang="en-US" sz="1400" u="none" strike="noStrike" cap="small" dirty="0">
              <a:solidFill>
                <a:schemeClr val="dk1"/>
              </a:solidFill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  <a:sym typeface="Arial"/>
            </a:endParaRPr>
          </a:p>
          <a:p>
            <a:pPr marL="0" lvl="1" indent="0">
              <a:buNone/>
            </a:pPr>
            <a:r>
              <a:rPr lang="en-US" sz="1400" u="none" strike="noStrike" cap="small" dirty="0">
                <a:solidFill>
                  <a:schemeClr val="dk1"/>
                </a:solidFill>
                <a:sym typeface="Arial"/>
              </a:rPr>
              <a:t>From the internet</a:t>
            </a:r>
            <a:endParaRPr sz="1600" dirty="0"/>
          </a:p>
          <a:p>
            <a:pPr marL="569912" lvl="2" indent="-225424"/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Useful R commands</a:t>
            </a:r>
            <a:endParaRPr lang="en-US" sz="1600" dirty="0">
              <a:solidFill>
                <a:schemeClr val="tx2"/>
              </a:solidFill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</a:endParaRPr>
          </a:p>
          <a:p>
            <a:pPr marL="569912" lvl="2" indent="-225424"/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Importing Data</a:t>
            </a:r>
            <a:endParaRPr lang="en-US" sz="1600" dirty="0">
              <a:solidFill>
                <a:schemeClr val="tx2"/>
              </a:solidFill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</a:endParaRPr>
          </a:p>
          <a:p>
            <a:pPr marL="569912" lvl="2" indent="-225424"/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 on commonly used built-in R datasets</a:t>
            </a:r>
            <a:endParaRPr lang="en-US" sz="1600" dirty="0">
              <a:solidFill>
                <a:schemeClr val="tx2"/>
              </a:solidFill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</a:endParaRPr>
          </a:p>
          <a:p>
            <a:pPr marL="569912" marR="0" lvl="2" indent="-22542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36"/>
              <a:buFont typeface="Source Sans Pro"/>
              <a:buChar char="›"/>
            </a:pPr>
            <a:r>
              <a:rPr lang="en-US" sz="1600" u="none" strike="noStrike" cap="none" dirty="0">
                <a:solidFill>
                  <a:srgbClr val="595959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  <a:sym typeface="Arial"/>
              </a:rPr>
              <a:t>Lots of publications for beginners with hands-on problem sets</a:t>
            </a:r>
          </a:p>
          <a:p>
            <a:pPr marL="1027112" lvl="3" indent="-225424"/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Hands-On Programming with R</a:t>
            </a:r>
            <a:endParaRPr lang="en-US" sz="1600" dirty="0">
              <a:solidFill>
                <a:schemeClr val="tx2"/>
              </a:solidFill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</a:endParaRPr>
          </a:p>
          <a:p>
            <a:pPr marL="1027112" lvl="3" indent="-225424"/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  <a:hlinkClick r:id="rId10"/>
              </a:rPr>
              <a:t>Basic R Guide for NSC Statistics</a:t>
            </a:r>
            <a:endParaRPr lang="en-US" sz="1600" dirty="0">
              <a:solidFill>
                <a:schemeClr val="tx2"/>
              </a:solidFill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</a:endParaRPr>
          </a:p>
          <a:p>
            <a:pPr marL="569912" lvl="2" indent="-225424"/>
            <a:r>
              <a:rPr lang="en-US" sz="1600" dirty="0" err="1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  <a:hlinkClick r:id="rId11"/>
              </a:rPr>
              <a:t>Youtube</a:t>
            </a:r>
            <a:r>
              <a:rPr lang="en-US" sz="1600" dirty="0"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  <a:hlinkClick r:id="rId11"/>
              </a:rPr>
              <a:t> videos galore</a:t>
            </a:r>
            <a:endParaRPr lang="en-US" sz="1600" dirty="0"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</a:endParaRPr>
          </a:p>
          <a:p>
            <a:pPr marL="569912" lvl="2" indent="-225424"/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 Markdown</a:t>
            </a:r>
            <a:br>
              <a:rPr lang="en-US" sz="1600" u="none" strike="noStrike" cap="none" dirty="0">
                <a:solidFill>
                  <a:srgbClr val="595959"/>
                </a:solidFill>
                <a:latin typeface="Arial" panose="020B0604020202020204" pitchFamily="34" charset="0"/>
                <a:ea typeface="Noto Sans" panose="020B0502040504020204" pitchFamily="34" charset="0"/>
                <a:cs typeface="Arial" panose="020B0604020202020204" pitchFamily="34" charset="0"/>
                <a:sym typeface="Arial"/>
              </a:rPr>
            </a:br>
            <a:endParaRPr sz="1600" dirty="0">
              <a:latin typeface="Arial" panose="020B0604020202020204" pitchFamily="34" charset="0"/>
              <a:ea typeface="Noto Sans" panose="020B05020405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U_Preso_16x9_v6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SU_Preso_16x9_v6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SU_Preso_16x9_v6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SU_Template_TopBar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7045</TotalTime>
  <Words>401</Words>
  <Application>Microsoft Macintosh PowerPoint</Application>
  <PresentationFormat>On-screen Show (16:9)</PresentationFormat>
  <Paragraphs>91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Source Sans Pro SemiBold</vt:lpstr>
      <vt:lpstr>Wingdings</vt:lpstr>
      <vt:lpstr>Noto Sans Symbols</vt:lpstr>
      <vt:lpstr>Source Sans Pro</vt:lpstr>
      <vt:lpstr>Noto Sans</vt:lpstr>
      <vt:lpstr>Calibri</vt:lpstr>
      <vt:lpstr>1_SU_Preso_16x9_v6</vt:lpstr>
      <vt:lpstr>3_SU_Preso_16x9_v6</vt:lpstr>
      <vt:lpstr>5_SU_Preso_16x9_v6</vt:lpstr>
      <vt:lpstr>3_SU_Template_TopBar</vt:lpstr>
      <vt:lpstr>R an Introduction</vt:lpstr>
      <vt:lpstr>Pros and Cons of R </vt:lpstr>
      <vt:lpstr>Goals of this Workshop</vt:lpstr>
      <vt:lpstr>Course Outline </vt:lpstr>
      <vt:lpstr>What is R?</vt:lpstr>
      <vt:lpstr>How to get started</vt:lpstr>
      <vt:lpstr>Staying Organized</vt:lpstr>
      <vt:lpstr>Just a few additional places to learn more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an Introduction</dc:title>
  <cp:lastModifiedBy>Alma Elizabeth Parada</cp:lastModifiedBy>
  <cp:revision>102</cp:revision>
  <dcterms:modified xsi:type="dcterms:W3CDTF">2022-10-25T17:27:12Z</dcterms:modified>
</cp:coreProperties>
</file>