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10"/>
  </p:notesMasterIdLst>
  <p:handoutMasterIdLst>
    <p:handoutMasterId r:id="rId11"/>
  </p:handoutMasterIdLst>
  <p:sldIdLst>
    <p:sldId id="304" r:id="rId3"/>
    <p:sldId id="338" r:id="rId4"/>
    <p:sldId id="335" r:id="rId5"/>
    <p:sldId id="336" r:id="rId6"/>
    <p:sldId id="337" r:id="rId7"/>
    <p:sldId id="339" r:id="rId8"/>
    <p:sldId id="340" r:id="rId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charset="0"/>
        <a:ea typeface="ＭＳ Ｐゴシック" charset="-128"/>
        <a:cs typeface="+mn-cs"/>
      </a:defRPr>
    </a:lvl1pPr>
    <a:lvl2pPr marL="457200" algn="l" defTabSz="457200" rtl="0" fontAlgn="base">
      <a:spcBef>
        <a:spcPct val="0"/>
      </a:spcBef>
      <a:spcAft>
        <a:spcPct val="0"/>
      </a:spcAft>
      <a:defRPr kern="1200">
        <a:solidFill>
          <a:schemeClr val="tx1"/>
        </a:solidFill>
        <a:latin typeface="Source Sans Pro" charset="0"/>
        <a:ea typeface="ＭＳ Ｐゴシック" charset="-128"/>
        <a:cs typeface="+mn-cs"/>
      </a:defRPr>
    </a:lvl2pPr>
    <a:lvl3pPr marL="914400" algn="l" defTabSz="457200" rtl="0" fontAlgn="base">
      <a:spcBef>
        <a:spcPct val="0"/>
      </a:spcBef>
      <a:spcAft>
        <a:spcPct val="0"/>
      </a:spcAft>
      <a:defRPr kern="1200">
        <a:solidFill>
          <a:schemeClr val="tx1"/>
        </a:solidFill>
        <a:latin typeface="Source Sans Pro"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Source Sans Pro"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Source Sans Pro" charset="0"/>
        <a:ea typeface="ＭＳ Ｐゴシック" charset="-128"/>
        <a:cs typeface="+mn-cs"/>
      </a:defRPr>
    </a:lvl5pPr>
    <a:lvl6pPr marL="2286000" algn="l" defTabSz="914400" rtl="0" eaLnBrk="1" latinLnBrk="0" hangingPunct="1">
      <a:defRPr kern="1200">
        <a:solidFill>
          <a:schemeClr val="tx1"/>
        </a:solidFill>
        <a:latin typeface="Source Sans Pro" charset="0"/>
        <a:ea typeface="ＭＳ Ｐゴシック" charset="-128"/>
        <a:cs typeface="+mn-cs"/>
      </a:defRPr>
    </a:lvl6pPr>
    <a:lvl7pPr marL="2743200" algn="l" defTabSz="914400" rtl="0" eaLnBrk="1" latinLnBrk="0" hangingPunct="1">
      <a:defRPr kern="1200">
        <a:solidFill>
          <a:schemeClr val="tx1"/>
        </a:solidFill>
        <a:latin typeface="Source Sans Pro" charset="0"/>
        <a:ea typeface="ＭＳ Ｐゴシック" charset="-128"/>
        <a:cs typeface="+mn-cs"/>
      </a:defRPr>
    </a:lvl7pPr>
    <a:lvl8pPr marL="3200400" algn="l" defTabSz="914400" rtl="0" eaLnBrk="1" latinLnBrk="0" hangingPunct="1">
      <a:defRPr kern="1200">
        <a:solidFill>
          <a:schemeClr val="tx1"/>
        </a:solidFill>
        <a:latin typeface="Source Sans Pro" charset="0"/>
        <a:ea typeface="ＭＳ Ｐゴシック" charset="-128"/>
        <a:cs typeface="+mn-cs"/>
      </a:defRPr>
    </a:lvl8pPr>
    <a:lvl9pPr marL="3657600" algn="l" defTabSz="914400" rtl="0" eaLnBrk="1" latinLnBrk="0" hangingPunct="1">
      <a:defRPr kern="1200">
        <a:solidFill>
          <a:schemeClr val="tx1"/>
        </a:solidFill>
        <a:latin typeface="Source Sans Pro" charset="0"/>
        <a:ea typeface="ＭＳ Ｐゴシック"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C1515"/>
    <a:srgbClr val="D6DDD3"/>
    <a:srgbClr val="EDE8DD"/>
    <a:srgbClr val="C2B7A1"/>
    <a:srgbClr val="918873"/>
    <a:srgbClr val="3C3623"/>
    <a:srgbClr val="D0A760"/>
    <a:srgbClr val="434A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92"/>
    <p:restoredTop sz="91599"/>
  </p:normalViewPr>
  <p:slideViewPr>
    <p:cSldViewPr snapToGrid="0" snapToObjects="1">
      <p:cViewPr>
        <p:scale>
          <a:sx n="105" d="100"/>
          <a:sy n="105" d="100"/>
        </p:scale>
        <p:origin x="2000" y="4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25A56131-978E-6F46-B695-C24CA6F95CEC}" type="datetimeFigureOut">
              <a:rPr lang="en-US" altLang="en-US"/>
              <a:pPr/>
              <a:t>4/16/19</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5408A552-E222-B546-A3F1-2F5AD49ED1DC}" type="slidenum">
              <a:rPr lang="en-US" altLang="en-US"/>
              <a:pPr/>
              <a:t>‹#›</a:t>
            </a:fld>
            <a:endParaRPr lang="en-US" altLang="en-US"/>
          </a:p>
        </p:txBody>
      </p:sp>
    </p:spTree>
    <p:extLst>
      <p:ext uri="{BB962C8B-B14F-4D97-AF65-F5344CB8AC3E}">
        <p14:creationId xmlns:p14="http://schemas.microsoft.com/office/powerpoint/2010/main" val="1784321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E4785127-E2ED-E449-A744-55F3404258D7}" type="datetimeFigureOut">
              <a:rPr lang="en-US" altLang="en-US"/>
              <a:pPr/>
              <a:t>4/16/19</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6643400D-78C8-2348-9206-581FAA5B5BCB}" type="slidenum">
              <a:rPr lang="en-US" altLang="en-US"/>
              <a:pPr/>
              <a:t>‹#›</a:t>
            </a:fld>
            <a:endParaRPr lang="en-US" altLang="en-US"/>
          </a:p>
        </p:txBody>
      </p:sp>
    </p:spTree>
    <p:extLst>
      <p:ext uri="{BB962C8B-B14F-4D97-AF65-F5344CB8AC3E}">
        <p14:creationId xmlns:p14="http://schemas.microsoft.com/office/powerpoint/2010/main" val="17868861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3400D-78C8-2348-9206-581FAA5B5BCB}" type="slidenum">
              <a:rPr lang="en-US" altLang="en-US" smtClean="0"/>
              <a:pPr/>
              <a:t>1</a:t>
            </a:fld>
            <a:endParaRPr lang="en-US" altLang="en-US"/>
          </a:p>
        </p:txBody>
      </p:sp>
    </p:spTree>
    <p:extLst>
      <p:ext uri="{BB962C8B-B14F-4D97-AF65-F5344CB8AC3E}">
        <p14:creationId xmlns:p14="http://schemas.microsoft.com/office/powerpoint/2010/main" val="314704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3400D-78C8-2348-9206-581FAA5B5BCB}" type="slidenum">
              <a:rPr lang="en-US" altLang="en-US" smtClean="0"/>
              <a:pPr/>
              <a:t>2</a:t>
            </a:fld>
            <a:endParaRPr lang="en-US" altLang="en-US"/>
          </a:p>
        </p:txBody>
      </p:sp>
    </p:spTree>
    <p:extLst>
      <p:ext uri="{BB962C8B-B14F-4D97-AF65-F5344CB8AC3E}">
        <p14:creationId xmlns:p14="http://schemas.microsoft.com/office/powerpoint/2010/main" val="145112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3400D-78C8-2348-9206-581FAA5B5BCB}" type="slidenum">
              <a:rPr lang="en-US" altLang="en-US" smtClean="0"/>
              <a:pPr/>
              <a:t>3</a:t>
            </a:fld>
            <a:endParaRPr lang="en-US" altLang="en-US"/>
          </a:p>
        </p:txBody>
      </p:sp>
    </p:spTree>
    <p:extLst>
      <p:ext uri="{BB962C8B-B14F-4D97-AF65-F5344CB8AC3E}">
        <p14:creationId xmlns:p14="http://schemas.microsoft.com/office/powerpoint/2010/main" val="2576204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3400D-78C8-2348-9206-581FAA5B5BCB}" type="slidenum">
              <a:rPr lang="en-US" altLang="en-US" smtClean="0"/>
              <a:pPr/>
              <a:t>4</a:t>
            </a:fld>
            <a:endParaRPr lang="en-US" altLang="en-US"/>
          </a:p>
        </p:txBody>
      </p:sp>
    </p:spTree>
    <p:extLst>
      <p:ext uri="{BB962C8B-B14F-4D97-AF65-F5344CB8AC3E}">
        <p14:creationId xmlns:p14="http://schemas.microsoft.com/office/powerpoint/2010/main" val="3826168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3400D-78C8-2348-9206-581FAA5B5BCB}" type="slidenum">
              <a:rPr lang="en-US" altLang="en-US" smtClean="0"/>
              <a:pPr/>
              <a:t>5</a:t>
            </a:fld>
            <a:endParaRPr lang="en-US" altLang="en-US"/>
          </a:p>
        </p:txBody>
      </p:sp>
    </p:spTree>
    <p:extLst>
      <p:ext uri="{BB962C8B-B14F-4D97-AF65-F5344CB8AC3E}">
        <p14:creationId xmlns:p14="http://schemas.microsoft.com/office/powerpoint/2010/main" val="232588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3400D-78C8-2348-9206-581FAA5B5BCB}" type="slidenum">
              <a:rPr lang="en-US" altLang="en-US" smtClean="0"/>
              <a:pPr/>
              <a:t>6</a:t>
            </a:fld>
            <a:endParaRPr lang="en-US" altLang="en-US"/>
          </a:p>
        </p:txBody>
      </p:sp>
    </p:spTree>
    <p:extLst>
      <p:ext uri="{BB962C8B-B14F-4D97-AF65-F5344CB8AC3E}">
        <p14:creationId xmlns:p14="http://schemas.microsoft.com/office/powerpoint/2010/main" val="99734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43400D-78C8-2348-9206-581FAA5B5BCB}" type="slidenum">
              <a:rPr lang="en-US" altLang="en-US" smtClean="0"/>
              <a:pPr/>
              <a:t>7</a:t>
            </a:fld>
            <a:endParaRPr lang="en-US" altLang="en-US"/>
          </a:p>
        </p:txBody>
      </p:sp>
    </p:spTree>
    <p:extLst>
      <p:ext uri="{BB962C8B-B14F-4D97-AF65-F5344CB8AC3E}">
        <p14:creationId xmlns:p14="http://schemas.microsoft.com/office/powerpoint/2010/main" val="2460463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0" y="4806950"/>
            <a:ext cx="9155113" cy="3429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6" name="Picture 14" title="Stanford University"/>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2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22257449"/>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p:cNvSpPr/>
          <p:nvPr/>
        </p:nvSpPr>
        <p:spPr>
          <a:xfrm>
            <a:off x="0" y="4806950"/>
            <a:ext cx="9155113" cy="3429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7" name="Picture 14" title="Stanford University"/>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cstate="screen">
              <a:extLst>
                <a:ext uri="{28A0092B-C50C-407E-A947-70E740481C1C}">
                  <a14:useLocalDpi xmlns:a14="http://schemas.microsoft.com/office/drawing/2010/main"/>
                </a:ext>
              </a:extLst>
            </a:blip>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96072228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7453077"/>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charset="0"/>
                <a:ea typeface="ＭＳ Ｐゴシック" charset="-128"/>
              </a:defRPr>
            </a:lvl1pPr>
            <a:lvl2pPr marL="742950" indent="-285750" eaLnBrk="0" hangingPunct="0">
              <a:defRPr sz="2400">
                <a:solidFill>
                  <a:schemeClr val="tx1"/>
                </a:solidFill>
                <a:latin typeface="Source Sans Pro" charset="0"/>
                <a:ea typeface="ＭＳ Ｐゴシック" charset="-128"/>
              </a:defRPr>
            </a:lvl2pPr>
            <a:lvl3pPr marL="1143000" indent="-228600" eaLnBrk="0" hangingPunct="0">
              <a:defRPr sz="2400">
                <a:solidFill>
                  <a:schemeClr val="tx1"/>
                </a:solidFill>
                <a:latin typeface="Source Sans Pro" charset="0"/>
                <a:ea typeface="ＭＳ Ｐゴシック" charset="-128"/>
              </a:defRPr>
            </a:lvl3pPr>
            <a:lvl4pPr marL="1600200" indent="-228600" eaLnBrk="0" hangingPunct="0">
              <a:defRPr sz="2400">
                <a:solidFill>
                  <a:schemeClr val="tx1"/>
                </a:solidFill>
                <a:latin typeface="Source Sans Pro" charset="0"/>
                <a:ea typeface="ＭＳ Ｐゴシック" charset="-128"/>
              </a:defRPr>
            </a:lvl4pPr>
            <a:lvl5pPr marL="2057400" indent="-228600" eaLnBrk="0" hangingPunct="0">
              <a:defRPr sz="2400">
                <a:solidFill>
                  <a:schemeClr val="tx1"/>
                </a:solidFill>
                <a:latin typeface="Source Sans Pro"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Source Sans Pro"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Source Sans Pro"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Source Sans Pro"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Source Sans Pro" charset="0"/>
                <a:ea typeface="ＭＳ Ｐゴシック" charset="-128"/>
              </a:defRPr>
            </a:lvl9pPr>
          </a:lstStyle>
          <a:p>
            <a:pPr algn="ctr" eaLnBrk="1" hangingPunct="1"/>
            <a:fld id="{7D2D2ADA-C83D-9140-B640-9194062A5398}" type="slidenum">
              <a:rPr lang="en-US" altLang="en-US" sz="1000">
                <a:solidFill>
                  <a:srgbClr val="7F7F7F"/>
                </a:solidFill>
                <a:latin typeface="Arial" charset="0"/>
              </a:rPr>
              <a:pPr algn="ctr" eaLnBrk="1" hangingPunct="1"/>
              <a:t>‹#›</a:t>
            </a:fld>
            <a:endParaRPr lang="en-US" altLang="en-US" sz="1000">
              <a:solidFill>
                <a:srgbClr val="7F7F7F"/>
              </a:solidFill>
              <a:latin typeface="Arial"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47322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747619"/>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554774"/>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18449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p:nvSpPr>
        <p:spPr>
          <a:xfrm>
            <a:off x="0" y="4806950"/>
            <a:ext cx="9155113" cy="3429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6" name="Picture 14" title="Stanford University"/>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cstate="screen">
              <a:extLst>
                <a:ext uri="{28A0092B-C50C-407E-A947-70E740481C1C}">
                  <a14:useLocalDpi xmlns:a14="http://schemas.microsoft.com/office/drawing/2010/main"/>
                </a:ext>
              </a:extLst>
            </a:blip>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82856303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36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normAutofit/>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489486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36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dirty="0"/>
              <a:t>Click to edit Master text styles</a:t>
            </a:r>
          </a:p>
        </p:txBody>
      </p:sp>
    </p:spTree>
    <p:extLst>
      <p:ext uri="{BB962C8B-B14F-4D97-AF65-F5344CB8AC3E}">
        <p14:creationId xmlns:p14="http://schemas.microsoft.com/office/powerpoint/2010/main" val="93402156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charset="0"/>
                <a:ea typeface="ＭＳ Ｐゴシック" charset="-128"/>
              </a:defRPr>
            </a:lvl1pPr>
            <a:lvl2pPr marL="742950" indent="-285750" eaLnBrk="0" hangingPunct="0">
              <a:defRPr sz="2400">
                <a:solidFill>
                  <a:schemeClr val="tx1"/>
                </a:solidFill>
                <a:latin typeface="Source Sans Pro" charset="0"/>
                <a:ea typeface="ＭＳ Ｐゴシック" charset="-128"/>
              </a:defRPr>
            </a:lvl2pPr>
            <a:lvl3pPr marL="1143000" indent="-228600" eaLnBrk="0" hangingPunct="0">
              <a:defRPr sz="2400">
                <a:solidFill>
                  <a:schemeClr val="tx1"/>
                </a:solidFill>
                <a:latin typeface="Source Sans Pro" charset="0"/>
                <a:ea typeface="ＭＳ Ｐゴシック" charset="-128"/>
              </a:defRPr>
            </a:lvl3pPr>
            <a:lvl4pPr marL="1600200" indent="-228600" eaLnBrk="0" hangingPunct="0">
              <a:defRPr sz="2400">
                <a:solidFill>
                  <a:schemeClr val="tx1"/>
                </a:solidFill>
                <a:latin typeface="Source Sans Pro" charset="0"/>
                <a:ea typeface="ＭＳ Ｐゴシック" charset="-128"/>
              </a:defRPr>
            </a:lvl4pPr>
            <a:lvl5pPr marL="2057400" indent="-228600" eaLnBrk="0" hangingPunct="0">
              <a:defRPr sz="2400">
                <a:solidFill>
                  <a:schemeClr val="tx1"/>
                </a:solidFill>
                <a:latin typeface="Source Sans Pro"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Source Sans Pro"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Source Sans Pro"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Source Sans Pro"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Source Sans Pro" charset="0"/>
                <a:ea typeface="ＭＳ Ｐゴシック" charset="-128"/>
              </a:defRPr>
            </a:lvl9pPr>
          </a:lstStyle>
          <a:p>
            <a:pPr algn="ctr" eaLnBrk="1" hangingPunct="1"/>
            <a:fld id="{2072E5AA-EE7E-7C40-910C-D9D70DB622C5}" type="slidenum">
              <a:rPr lang="en-US" altLang="en-US" sz="1000">
                <a:solidFill>
                  <a:srgbClr val="7F7F7F"/>
                </a:solidFill>
                <a:latin typeface="Arial" charset="0"/>
              </a:rPr>
              <a:pPr algn="ctr" eaLnBrk="1" hangingPunct="1"/>
              <a:t>‹#›</a:t>
            </a:fld>
            <a:endParaRPr lang="en-US" altLang="en-US" sz="1000">
              <a:solidFill>
                <a:srgbClr val="7F7F7F"/>
              </a:solidFill>
              <a:latin typeface="Arial"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3600">
                <a:solidFill>
                  <a:schemeClr val="bg2"/>
                </a:solidFill>
              </a:defRPr>
            </a:lvl1pPr>
          </a:lstStyle>
          <a:p>
            <a:r>
              <a:rPr lang="en-US" dirty="0"/>
              <a:t>Click to edit Master title style</a:t>
            </a:r>
          </a:p>
        </p:txBody>
      </p:sp>
      <p:sp>
        <p:nvSpPr>
          <p:cNvPr id="14" name="Content Placeholder 13"/>
          <p:cNvSpPr>
            <a:spLocks noGrp="1"/>
          </p:cNvSpPr>
          <p:nvPr>
            <p:ph sz="quarter" idx="10"/>
          </p:nvPr>
        </p:nvSpPr>
        <p:spPr>
          <a:xfrm>
            <a:off x="949327" y="908685"/>
            <a:ext cx="3787775" cy="37590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2433418"/>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3600">
                <a:solidFill>
                  <a:schemeClr val="bg2"/>
                </a:solidFill>
              </a:defRPr>
            </a:lvl1pPr>
          </a:lstStyle>
          <a:p>
            <a:r>
              <a:rPr lang="en-US" dirty="0"/>
              <a:t>Click to edit Master title style</a:t>
            </a:r>
          </a:p>
        </p:txBody>
      </p:sp>
      <p:sp>
        <p:nvSpPr>
          <p:cNvPr id="12" name="Content Placeholder 11"/>
          <p:cNvSpPr>
            <a:spLocks noGrp="1"/>
          </p:cNvSpPr>
          <p:nvPr>
            <p:ph sz="quarter" idx="10"/>
          </p:nvPr>
        </p:nvSpPr>
        <p:spPr>
          <a:xfrm>
            <a:off x="948777" y="908685"/>
            <a:ext cx="7707862" cy="18166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0147077"/>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3600">
                <a:solidFill>
                  <a:schemeClr val="bg2"/>
                </a:solidFill>
              </a:defRPr>
            </a:lvl1pPr>
          </a:lstStyle>
          <a:p>
            <a:r>
              <a:rPr lang="en-US" dirty="0"/>
              <a:t>Click to edit Master title style</a:t>
            </a:r>
          </a:p>
        </p:txBody>
      </p:sp>
      <p:sp>
        <p:nvSpPr>
          <p:cNvPr id="3" name="Content Placeholder 2"/>
          <p:cNvSpPr>
            <a:spLocks noGrp="1"/>
          </p:cNvSpPr>
          <p:nvPr>
            <p:ph sz="quarter" idx="10"/>
          </p:nvPr>
        </p:nvSpPr>
        <p:spPr>
          <a:xfrm>
            <a:off x="949327" y="908685"/>
            <a:ext cx="3787775" cy="37590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48549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3600">
                <a:solidFill>
                  <a:schemeClr val="bg2"/>
                </a:solidFill>
              </a:defRPr>
            </a:lvl1pPr>
          </a:lstStyle>
          <a:p>
            <a:r>
              <a:rPr lang="en-US" dirty="0"/>
              <a:t>Click to edit Master title style</a:t>
            </a:r>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76234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4806950"/>
            <a:ext cx="9155113" cy="3429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7" name="Picture 14" title="Stanford University"/>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2422830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4" name="Text Placeholder 3"/>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charset="0"/>
              </a:defRPr>
            </a:lvl1pPr>
          </a:lstStyle>
          <a:p>
            <a:fld id="{F2B93148-3DE1-F642-B721-4F50C82A8416}" type="slidenum">
              <a:rPr lang="en-US" altLang="en-US"/>
              <a:pPr/>
              <a:t>‹#›</a:t>
            </a:fld>
            <a:endParaRPr lang="en-US" altLang="en-US"/>
          </a:p>
        </p:txBody>
      </p:sp>
      <p:sp>
        <p:nvSpPr>
          <p:cNvPr id="10" name="Rectangle 9"/>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3600" kern="1200">
          <a:solidFill>
            <a:schemeClr val="bg2"/>
          </a:solidFill>
          <a:latin typeface="Calibri" charset="0"/>
          <a:ea typeface="Calibri" charset="0"/>
          <a:cs typeface="Calibri"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charset="2"/>
        <a:defRPr sz="2800" kern="1200" spc="20">
          <a:solidFill>
            <a:schemeClr val="tx1"/>
          </a:solidFill>
          <a:latin typeface="Calibri" charset="0"/>
          <a:ea typeface="Calibri" charset="0"/>
          <a:cs typeface="Calibri" charset="0"/>
        </a:defRPr>
      </a:lvl1pPr>
      <a:lvl2pPr marL="288925" indent="-288925" algn="l" defTabSz="457200" rtl="0" eaLnBrk="1" fontAlgn="base" hangingPunct="1">
        <a:spcBef>
          <a:spcPct val="20000"/>
        </a:spcBef>
        <a:spcAft>
          <a:spcPct val="0"/>
        </a:spcAft>
        <a:buClr>
          <a:schemeClr val="bg2"/>
        </a:buClr>
        <a:buFont typeface="Wingdings" charset="2"/>
        <a:buChar char="§"/>
        <a:defRPr sz="2800" kern="1200">
          <a:solidFill>
            <a:srgbClr val="595959"/>
          </a:solidFill>
          <a:latin typeface="Calibri" charset="0"/>
          <a:ea typeface="Calibri" charset="0"/>
          <a:cs typeface="Calibri" charset="0"/>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sz="2800" kern="1200">
          <a:solidFill>
            <a:srgbClr val="595959"/>
          </a:solidFill>
          <a:latin typeface="Calibri" charset="0"/>
          <a:ea typeface="Calibri" charset="0"/>
          <a:cs typeface="Calibri" charset="0"/>
        </a:defRPr>
      </a:lvl3pPr>
      <a:lvl4pPr marL="914400" indent="-227013" algn="l" defTabSz="457200" rtl="0" eaLnBrk="1" fontAlgn="base" hangingPunct="1">
        <a:spcBef>
          <a:spcPct val="20000"/>
        </a:spcBef>
        <a:spcAft>
          <a:spcPct val="0"/>
        </a:spcAft>
        <a:buClr>
          <a:schemeClr val="bg2"/>
        </a:buClr>
        <a:buFont typeface="Arial" charset="0"/>
        <a:buChar char="•"/>
        <a:defRPr sz="2800" kern="1200">
          <a:solidFill>
            <a:srgbClr val="595959"/>
          </a:solidFill>
          <a:latin typeface="Calibri" charset="0"/>
          <a:ea typeface="Calibri" charset="0"/>
          <a:cs typeface="Calibri" charset="0"/>
        </a:defRPr>
      </a:lvl4pPr>
      <a:lvl5pPr marL="1258888" indent="-227013" algn="l" defTabSz="457200" rtl="0" eaLnBrk="1" fontAlgn="base" hangingPunct="1">
        <a:spcBef>
          <a:spcPct val="20000"/>
        </a:spcBef>
        <a:spcAft>
          <a:spcPct val="0"/>
        </a:spcAft>
        <a:buClr>
          <a:schemeClr val="bg2"/>
        </a:buClr>
        <a:buFont typeface="Source Sans Pro" charset="0"/>
        <a:buChar char="–"/>
        <a:defRPr sz="2800" kern="1200">
          <a:solidFill>
            <a:srgbClr val="595959"/>
          </a:solidFill>
          <a:latin typeface="Calibri" charset="0"/>
          <a:ea typeface="Calibri" charset="0"/>
          <a:cs typeface="Calibri"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2"/>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charset="0"/>
              </a:defRPr>
            </a:lvl1pPr>
          </a:lstStyle>
          <a:p>
            <a:fld id="{B2F09E65-3058-9B41-B2BE-9ACBE1DB3C56}" type="slidenum">
              <a:rPr lang="en-US" altLang="en-US"/>
              <a:pPr/>
              <a:t>‹#›</a:t>
            </a:fld>
            <a:endParaRPr lang="en-US" altLang="en-US"/>
          </a:p>
        </p:txBody>
      </p:sp>
      <p:sp>
        <p:nvSpPr>
          <p:cNvPr id="7" name="Rectangle 6"/>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ctrTitle"/>
          </p:nvPr>
        </p:nvSpPr>
        <p:spPr>
          <a:xfrm>
            <a:off x="371747" y="560609"/>
            <a:ext cx="8229600" cy="526736"/>
          </a:xfrm>
        </p:spPr>
        <p:txBody>
          <a:bodyPr/>
          <a:lstStyle/>
          <a:p>
            <a:pPr eaLnBrk="1" hangingPunct="1"/>
            <a:r>
              <a:rPr lang="en-US" altLang="en-US" sz="2800" b="1" dirty="0">
                <a:solidFill>
                  <a:srgbClr val="8C1515"/>
                </a:solidFill>
              </a:rPr>
              <a:t>Proposed Framework for SAMPLE DATASET Data Access</a:t>
            </a:r>
          </a:p>
        </p:txBody>
      </p:sp>
      <p:sp>
        <p:nvSpPr>
          <p:cNvPr id="11266" name="Text Placeholder 2"/>
          <p:cNvSpPr>
            <a:spLocks noGrp="1"/>
          </p:cNvSpPr>
          <p:nvPr>
            <p:ph type="body" sz="quarter" idx="18"/>
          </p:nvPr>
        </p:nvSpPr>
        <p:spPr bwMode="auto">
          <a:xfrm>
            <a:off x="1537014" y="4276544"/>
            <a:ext cx="6059488" cy="538465"/>
          </a:xfrm>
        </p:spPr>
        <p:txBody>
          <a:bodyPr numCol="1" compatLnSpc="1">
            <a:prstTxWarp prst="textNoShape">
              <a:avLst/>
            </a:prstTxWarp>
          </a:bodyPr>
          <a:lstStyle/>
          <a:p>
            <a:pPr lvl="0">
              <a:spcBef>
                <a:spcPts val="0"/>
              </a:spcBef>
            </a:pPr>
            <a:r>
              <a:rPr lang="en-US" altLang="en-US" sz="1800" b="1" dirty="0">
                <a:solidFill>
                  <a:schemeClr val="tx1">
                    <a:lumMod val="75000"/>
                    <a:lumOff val="25000"/>
                  </a:schemeClr>
                </a:solidFill>
              </a:rPr>
              <a:t>The Stanford Center for Population Health Sciences</a:t>
            </a:r>
          </a:p>
          <a:p>
            <a:pPr lvl="0">
              <a:spcBef>
                <a:spcPts val="0"/>
              </a:spcBef>
            </a:pPr>
            <a:r>
              <a:rPr lang="en-US" sz="1800" b="1" dirty="0">
                <a:solidFill>
                  <a:schemeClr val="tx1">
                    <a:lumMod val="75000"/>
                    <a:lumOff val="25000"/>
                  </a:schemeClr>
                </a:solidFill>
              </a:rPr>
              <a:t>August 20, 2018</a:t>
            </a:r>
            <a:endParaRPr lang="en-US" sz="1800" dirty="0">
              <a:solidFill>
                <a:schemeClr val="tx1">
                  <a:lumMod val="75000"/>
                  <a:lumOff val="25000"/>
                </a:schemeClr>
              </a:solidFill>
            </a:endParaRPr>
          </a:p>
        </p:txBody>
      </p:sp>
      <p:grpSp>
        <p:nvGrpSpPr>
          <p:cNvPr id="5" name="Group 4"/>
          <p:cNvGrpSpPr/>
          <p:nvPr/>
        </p:nvGrpSpPr>
        <p:grpSpPr>
          <a:xfrm>
            <a:off x="2298605" y="1339789"/>
            <a:ext cx="4375884" cy="2779594"/>
            <a:chOff x="2562224" y="2029260"/>
            <a:chExt cx="4693579" cy="3971489"/>
          </a:xfrm>
        </p:grpSpPr>
        <p:pic>
          <p:nvPicPr>
            <p:cNvPr id="6" name="Picture 5" descr="http://www.margaretwallace.com/wp-content/uploads/2011/09/vault.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562224" y="2029260"/>
              <a:ext cx="4693579" cy="39714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rot="21192412">
              <a:off x="6631935" y="3530536"/>
              <a:ext cx="369272" cy="513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ectangle 3">
            <a:extLst>
              <a:ext uri="{FF2B5EF4-FFF2-40B4-BE49-F238E27FC236}">
                <a16:creationId xmlns:a16="http://schemas.microsoft.com/office/drawing/2014/main" id="{484F6CB7-A23A-5546-B69D-62E958D3136A}"/>
              </a:ext>
            </a:extLst>
          </p:cNvPr>
          <p:cNvSpPr/>
          <p:nvPr/>
        </p:nvSpPr>
        <p:spPr>
          <a:xfrm>
            <a:off x="481263" y="172777"/>
            <a:ext cx="4572000" cy="261610"/>
          </a:xfrm>
          <a:prstGeom prst="rect">
            <a:avLst/>
          </a:prstGeom>
        </p:spPr>
        <p:txBody>
          <a:bodyPr>
            <a:spAutoFit/>
          </a:bodyPr>
          <a:lstStyle/>
          <a:p>
            <a:pPr marL="0" marR="0">
              <a:spcBef>
                <a:spcPts val="0"/>
              </a:spcBef>
              <a:spcAft>
                <a:spcPts val="0"/>
              </a:spcAft>
            </a:pPr>
            <a:r>
              <a:rPr lang="en-US" sz="1100" b="1" dirty="0">
                <a:solidFill>
                  <a:srgbClr val="C00000"/>
                </a:solidFill>
                <a:latin typeface="Arial" panose="020B0604020202020204" pitchFamily="34" charset="0"/>
                <a:ea typeface="Calibri" panose="020F0502020204030204" pitchFamily="34" charset="0"/>
                <a:cs typeface="Calibri" panose="020F0502020204030204" pitchFamily="34" charset="0"/>
              </a:rPr>
              <a:t>Appendix C</a:t>
            </a:r>
            <a:endParaRPr lang="en-US" sz="1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ctrTitle"/>
          </p:nvPr>
        </p:nvSpPr>
        <p:spPr>
          <a:xfrm>
            <a:off x="457200" y="345451"/>
            <a:ext cx="8229600" cy="526736"/>
          </a:xfrm>
        </p:spPr>
        <p:txBody>
          <a:bodyPr/>
          <a:lstStyle/>
          <a:p>
            <a:pPr eaLnBrk="1" hangingPunct="1"/>
            <a:r>
              <a:rPr lang="en-US" altLang="en-US" sz="2800" b="1" dirty="0">
                <a:solidFill>
                  <a:srgbClr val="8C1515"/>
                </a:solidFill>
              </a:rPr>
              <a:t>SAMPLE DATASET RIF Data Access</a:t>
            </a:r>
          </a:p>
        </p:txBody>
      </p:sp>
      <p:sp>
        <p:nvSpPr>
          <p:cNvPr id="2" name="Rectangle 1">
            <a:extLst>
              <a:ext uri="{FF2B5EF4-FFF2-40B4-BE49-F238E27FC236}">
                <a16:creationId xmlns:a16="http://schemas.microsoft.com/office/drawing/2014/main" id="{7496E1EB-7779-2D45-927B-1652117C7370}"/>
              </a:ext>
            </a:extLst>
          </p:cNvPr>
          <p:cNvSpPr/>
          <p:nvPr/>
        </p:nvSpPr>
        <p:spPr>
          <a:xfrm>
            <a:off x="963168" y="1341120"/>
            <a:ext cx="7583424" cy="1477328"/>
          </a:xfrm>
          <a:prstGeom prst="rect">
            <a:avLst/>
          </a:prstGeom>
        </p:spPr>
        <p:txBody>
          <a:bodyPr wrap="square">
            <a:spAutoFit/>
          </a:bodyPr>
          <a:lstStyle/>
          <a:p>
            <a:pPr marL="519113" lvl="0" indent="15875">
              <a:spcBef>
                <a:spcPts val="0"/>
              </a:spcBef>
            </a:pPr>
            <a:r>
              <a:rPr lang="en-US" b="1" dirty="0">
                <a:solidFill>
                  <a:schemeClr val="tx1">
                    <a:lumMod val="75000"/>
                    <a:lumOff val="25000"/>
                  </a:schemeClr>
                </a:solidFill>
              </a:rPr>
              <a:t>Obvious identifiers removed</a:t>
            </a:r>
          </a:p>
          <a:p>
            <a:pPr marL="519113" lvl="0" indent="15875">
              <a:spcBef>
                <a:spcPts val="0"/>
              </a:spcBef>
            </a:pPr>
            <a:r>
              <a:rPr lang="en-US" b="1" dirty="0">
                <a:solidFill>
                  <a:schemeClr val="tx1">
                    <a:lumMod val="75000"/>
                    <a:lumOff val="25000"/>
                  </a:schemeClr>
                </a:solidFill>
              </a:rPr>
              <a:t>May still contain PHI, PII, sufficiently rich to be potentially re-</a:t>
            </a:r>
            <a:r>
              <a:rPr lang="en-US" b="1" dirty="0" err="1">
                <a:solidFill>
                  <a:schemeClr val="tx1">
                    <a:lumMod val="75000"/>
                    <a:lumOff val="25000"/>
                  </a:schemeClr>
                </a:solidFill>
              </a:rPr>
              <a:t>identfiable</a:t>
            </a:r>
            <a:r>
              <a:rPr lang="en-US" b="1" dirty="0">
                <a:solidFill>
                  <a:schemeClr val="tx1">
                    <a:lumMod val="75000"/>
                    <a:lumOff val="25000"/>
                  </a:schemeClr>
                </a:solidFill>
              </a:rPr>
              <a:t> or containing other sensitive or proprietary information</a:t>
            </a:r>
          </a:p>
          <a:p>
            <a:pPr marL="519113" lvl="0" indent="15875">
              <a:spcBef>
                <a:spcPts val="0"/>
              </a:spcBef>
            </a:pPr>
            <a:r>
              <a:rPr lang="en-US" b="1" dirty="0">
                <a:solidFill>
                  <a:schemeClr val="tx1">
                    <a:lumMod val="75000"/>
                    <a:lumOff val="25000"/>
                  </a:schemeClr>
                </a:solidFill>
              </a:rPr>
              <a:t>Risk Profile: High</a:t>
            </a:r>
          </a:p>
        </p:txBody>
      </p:sp>
    </p:spTree>
    <p:extLst>
      <p:ext uri="{BB962C8B-B14F-4D97-AF65-F5344CB8AC3E}">
        <p14:creationId xmlns:p14="http://schemas.microsoft.com/office/powerpoint/2010/main" val="722302497"/>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67" y="139251"/>
            <a:ext cx="7927868" cy="488024"/>
          </a:xfrm>
        </p:spPr>
        <p:txBody>
          <a:bodyPr/>
          <a:lstStyle/>
          <a:p>
            <a:r>
              <a:rPr lang="en-US" sz="2500" dirty="0"/>
              <a:t>Data Portal - Membership Form</a:t>
            </a:r>
          </a:p>
        </p:txBody>
      </p:sp>
      <p:sp>
        <p:nvSpPr>
          <p:cNvPr id="8" name="Rectangle 7"/>
          <p:cNvSpPr/>
          <p:nvPr/>
        </p:nvSpPr>
        <p:spPr>
          <a:xfrm>
            <a:off x="701270" y="734554"/>
            <a:ext cx="5177016" cy="3362459"/>
          </a:xfrm>
          <a:prstGeom prst="rect">
            <a:avLst/>
          </a:prstGeom>
        </p:spPr>
        <p:txBody>
          <a:bodyPr wrap="square">
            <a:spAutoFit/>
          </a:bodyPr>
          <a:lstStyle/>
          <a:p>
            <a:pPr marR="0" lvl="0">
              <a:spcBef>
                <a:spcPts val="0"/>
              </a:spcBef>
              <a:spcAft>
                <a:spcPts val="300"/>
              </a:spcAft>
              <a:tabLst>
                <a:tab pos="457200" algn="l"/>
              </a:tabLs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Name (First Last)</a:t>
            </a:r>
          </a:p>
          <a:p>
            <a:pPr marL="34290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ORCID (Authenticated and linked)</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Institutional ID (authenticated with </a:t>
            </a:r>
            <a:r>
              <a:rPr lang="en-US" sz="1200" dirty="0" err="1">
                <a:latin typeface="Calibri" panose="020F0502020204030204" pitchFamily="34" charset="0"/>
                <a:ea typeface="Calibri" panose="020F0502020204030204" pitchFamily="34" charset="0"/>
                <a:cs typeface="Times New Roman" panose="02020603050405020304" pitchFamily="18" charset="0"/>
              </a:rPr>
              <a:t>InCommon</a:t>
            </a:r>
            <a:r>
              <a:rPr lang="en-US" sz="1200"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Institutional Email: (.</a:t>
            </a:r>
            <a:r>
              <a:rPr lang="en-US" sz="1200" dirty="0" err="1">
                <a:latin typeface="Calibri" panose="020F0502020204030204" pitchFamily="34" charset="0"/>
                <a:ea typeface="Calibri" panose="020F0502020204030204" pitchFamily="34" charset="0"/>
                <a:cs typeface="Times New Roman" panose="02020603050405020304" pitchFamily="18" charset="0"/>
              </a:rPr>
              <a:t>gov</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edu</a:t>
            </a:r>
            <a:r>
              <a:rPr lang="en-US" sz="1200" dirty="0">
                <a:latin typeface="Calibri" panose="020F0502020204030204" pitchFamily="34" charset="0"/>
                <a:ea typeface="Calibri" panose="020F0502020204030204" pitchFamily="34" charset="0"/>
                <a:cs typeface="Times New Roman" panose="02020603050405020304" pitchFamily="18" charset="0"/>
              </a:rPr>
              <a:t>, .org </a:t>
            </a:r>
            <a:r>
              <a:rPr lang="en-US" sz="1200" dirty="0" err="1">
                <a:latin typeface="Calibri" panose="020F0502020204030204" pitchFamily="34" charset="0"/>
                <a:ea typeface="Calibri" panose="020F0502020204030204" pitchFamily="34" charset="0"/>
                <a:cs typeface="Times New Roman" panose="02020603050405020304" pitchFamily="18" charset="0"/>
              </a:rPr>
              <a:t>etc</a:t>
            </a:r>
            <a:r>
              <a:rPr lang="en-US" sz="1200"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Role/Institutional Affiliation</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Cell phone number: Used as unique ID and second way to contact.</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Alternate email:  Used as unique ID and second way to contact in case of affiliation change.</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Primary Institution</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Type of Institution</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Department/Discipline</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Current role within Organization</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Current work title</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List of publications (My NCBI, Google Scholar or similar)</a:t>
            </a:r>
          </a:p>
        </p:txBody>
      </p:sp>
    </p:spTree>
    <p:extLst>
      <p:ext uri="{BB962C8B-B14F-4D97-AF65-F5344CB8AC3E}">
        <p14:creationId xmlns:p14="http://schemas.microsoft.com/office/powerpoint/2010/main" val="132197969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67" y="139251"/>
            <a:ext cx="7927868" cy="488024"/>
          </a:xfrm>
        </p:spPr>
        <p:txBody>
          <a:bodyPr/>
          <a:lstStyle/>
          <a:p>
            <a:r>
              <a:rPr lang="en-US" sz="2400" dirty="0"/>
              <a:t>Data Access Requirements – SAMPLE DATASET High Risk Data</a:t>
            </a:r>
          </a:p>
        </p:txBody>
      </p:sp>
      <p:sp>
        <p:nvSpPr>
          <p:cNvPr id="8" name="Rectangle 7"/>
          <p:cNvSpPr/>
          <p:nvPr/>
        </p:nvSpPr>
        <p:spPr>
          <a:xfrm>
            <a:off x="618767" y="627275"/>
            <a:ext cx="8121888" cy="4393510"/>
          </a:xfrm>
          <a:prstGeom prst="rect">
            <a:avLst/>
          </a:prstGeom>
        </p:spPr>
        <p:txBody>
          <a:bodyPr wrap="square">
            <a:spAutoFit/>
          </a:bodyPr>
          <a:lstStyle/>
          <a:p>
            <a:pPr marR="0" lvl="0">
              <a:spcBef>
                <a:spcPts val="0"/>
              </a:spcBef>
              <a:spcAft>
                <a:spcPts val="300"/>
              </a:spcAft>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Suggested Requirements:</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Attestation- Conflict of Interest</a:t>
            </a:r>
            <a:r>
              <a:rPr lang="en-US" sz="1200" dirty="0">
                <a:latin typeface="Calibri" panose="020F0502020204030204" pitchFamily="34" charset="0"/>
                <a:ea typeface="Calibri" panose="020F0502020204030204" pitchFamily="34" charset="0"/>
                <a:cs typeface="Times New Roman" panose="02020603050405020304" pitchFamily="18" charset="0"/>
              </a:rPr>
              <a:t>: This ensures that the data are not accessed for business purposes. Attestation of commercial interests will trigger additional review and processes.</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Affiliation - Academic or Government</a:t>
            </a:r>
            <a:r>
              <a:rPr lang="en-US" sz="1200" dirty="0">
                <a:latin typeface="Calibri" panose="020F0502020204030204" pitchFamily="34" charset="0"/>
                <a:ea typeface="Calibri" panose="020F0502020204030204" pitchFamily="34" charset="0"/>
                <a:cs typeface="Times New Roman" panose="02020603050405020304" pitchFamily="18" charset="0"/>
              </a:rPr>
              <a:t>: This helps ensure that those accessing the data have an appropriate need to know and have been vetted by a reputable institution. You may elect to make data available to commercial entities.</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Proof of encryption</a:t>
            </a:r>
            <a:r>
              <a:rPr lang="en-US" sz="1200" dirty="0">
                <a:latin typeface="Calibri" panose="020F0502020204030204" pitchFamily="34" charset="0"/>
                <a:ea typeface="Calibri" panose="020F0502020204030204" pitchFamily="34" charset="0"/>
                <a:cs typeface="Times New Roman" panose="02020603050405020304" pitchFamily="18" charset="0"/>
              </a:rPr>
              <a:t>: This ensures that all machines used to access the data are fully encrypted. It is not permitted to download data, but this adds a second layer of protection.</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Individual Data Use Agreement</a:t>
            </a:r>
            <a:r>
              <a:rPr lang="en-US" sz="1200" dirty="0">
                <a:latin typeface="Calibri" panose="020F0502020204030204" pitchFamily="34" charset="0"/>
                <a:ea typeface="Calibri" panose="020F0502020204030204" pitchFamily="34" charset="0"/>
                <a:cs typeface="Times New Roman" panose="02020603050405020304" pitchFamily="18" charset="0"/>
              </a:rPr>
              <a:t>: This binds the user of the data to use the data for the stated purposes and agree not to share access to the data, download or mishandle the data. </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Training – PHS Security</a:t>
            </a:r>
            <a:r>
              <a:rPr lang="en-US" sz="1200" dirty="0">
                <a:latin typeface="Calibri" panose="020F0502020204030204" pitchFamily="34" charset="0"/>
                <a:ea typeface="Calibri" panose="020F0502020204030204" pitchFamily="34" charset="0"/>
                <a:cs typeface="Times New Roman" panose="02020603050405020304" pitchFamily="18" charset="0"/>
              </a:rPr>
              <a:t>: This covers respect for persons, respect for privacy, respect for confidentiality, PHI, PII, linkage, prohibition of reidentification, prohibition of data access sharing, unauthorized uses and additional security requirements. You may elect to have additional security features. 15 minutes long.</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Term Sheet: </a:t>
            </a:r>
            <a:r>
              <a:rPr lang="en-US" sz="1200" dirty="0">
                <a:latin typeface="Calibri" panose="020F0502020204030204" pitchFamily="34" charset="0"/>
                <a:ea typeface="Calibri" panose="020F0502020204030204" pitchFamily="34" charset="0"/>
                <a:cs typeface="Times New Roman" panose="02020603050405020304" pitchFamily="18" charset="0"/>
              </a:rPr>
              <a:t>Users must indicate they have read and understand the citation information, costs (if any), special limitations on data use etc.</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Study Form Approval</a:t>
            </a:r>
            <a:r>
              <a:rPr lang="en-US" sz="1200" dirty="0">
                <a:latin typeface="Calibri" panose="020F0502020204030204" pitchFamily="34" charset="0"/>
                <a:ea typeface="Calibri" panose="020F0502020204030204" pitchFamily="34" charset="0"/>
                <a:cs typeface="Times New Roman" panose="02020603050405020304" pitchFamily="18" charset="0"/>
              </a:rPr>
              <a:t>: This allows an administrator to review the intended use of the data. This also allows the data owner to track what types of projects the data are used for. </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IRB: </a:t>
            </a:r>
            <a:r>
              <a:rPr lang="en-US" sz="1200" dirty="0">
                <a:latin typeface="Calibri" panose="020F0502020204030204" pitchFamily="34" charset="0"/>
                <a:ea typeface="Calibri" panose="020F0502020204030204" pitchFamily="34" charset="0"/>
                <a:cs typeface="Times New Roman" panose="02020603050405020304" pitchFamily="18" charset="0"/>
              </a:rPr>
              <a:t>Institutional Review Board approval if applicable.</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HIPAA/CITI</a:t>
            </a:r>
            <a:r>
              <a:rPr lang="en-US" sz="1200" dirty="0">
                <a:latin typeface="Calibri" panose="020F0502020204030204" pitchFamily="34" charset="0"/>
                <a:ea typeface="Calibri" panose="020F0502020204030204" pitchFamily="34" charset="0"/>
                <a:cs typeface="Times New Roman" panose="02020603050405020304" pitchFamily="18" charset="0"/>
              </a:rPr>
              <a:t>: Whether these are required depends on the degree of deidentification that has taken place. We expect to have two tiers of high risk data where certain variables or subsets of the data require these additional trainings.</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Data Owner Project Review and Approval</a:t>
            </a:r>
            <a:r>
              <a:rPr lang="en-US" sz="1200" dirty="0">
                <a:latin typeface="Calibri" panose="020F0502020204030204" pitchFamily="34" charset="0"/>
                <a:ea typeface="Calibri" panose="020F0502020204030204" pitchFamily="34" charset="0"/>
                <a:cs typeface="Times New Roman" panose="02020603050405020304" pitchFamily="18" charset="0"/>
              </a:rPr>
              <a:t>: You may elect to review projects using your data.</a:t>
            </a:r>
          </a:p>
          <a:p>
            <a:pPr marL="800100" lvl="1" indent="-342900">
              <a:spcBef>
                <a:spcPts val="0"/>
              </a:spcBef>
              <a:spcAft>
                <a:spcPts val="300"/>
              </a:spcAft>
              <a:buFont typeface="+mj-lt"/>
              <a:buAutoNum type="arabicPeriod"/>
              <a:tabLst>
                <a:tab pos="457200" algn="l"/>
              </a:tabLst>
            </a:pP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269145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ctrTitle"/>
          </p:nvPr>
        </p:nvSpPr>
        <p:spPr>
          <a:xfrm>
            <a:off x="457200" y="233156"/>
            <a:ext cx="8229600" cy="526736"/>
          </a:xfrm>
        </p:spPr>
        <p:txBody>
          <a:bodyPr/>
          <a:lstStyle/>
          <a:p>
            <a:pPr eaLnBrk="1" hangingPunct="1"/>
            <a:r>
              <a:rPr lang="en-US" altLang="en-US" sz="2800" b="1" dirty="0">
                <a:solidFill>
                  <a:srgbClr val="8C1515"/>
                </a:solidFill>
              </a:rPr>
              <a:t>SAMPLE DATASET Data Access for Research</a:t>
            </a:r>
          </a:p>
        </p:txBody>
      </p:sp>
      <p:sp>
        <p:nvSpPr>
          <p:cNvPr id="11266" name="Text Placeholder 2"/>
          <p:cNvSpPr>
            <a:spLocks noGrp="1"/>
          </p:cNvSpPr>
          <p:nvPr>
            <p:ph type="body" sz="quarter" idx="18"/>
          </p:nvPr>
        </p:nvSpPr>
        <p:spPr bwMode="auto">
          <a:xfrm>
            <a:off x="1542256" y="1138989"/>
            <a:ext cx="6059488" cy="2005263"/>
          </a:xfrm>
        </p:spPr>
        <p:txBody>
          <a:bodyPr numCol="1" compatLnSpc="1">
            <a:prstTxWarp prst="textNoShape">
              <a:avLst/>
            </a:prstTxWarp>
          </a:bodyPr>
          <a:lstStyle/>
          <a:p>
            <a:pPr lvl="0">
              <a:spcBef>
                <a:spcPts val="0"/>
              </a:spcBef>
            </a:pPr>
            <a:r>
              <a:rPr lang="en-US" altLang="en-US" sz="1800" b="1" dirty="0">
                <a:solidFill>
                  <a:schemeClr val="tx1">
                    <a:lumMod val="75000"/>
                    <a:lumOff val="25000"/>
                  </a:schemeClr>
                </a:solidFill>
              </a:rPr>
              <a:t>Fully anonymized data</a:t>
            </a:r>
          </a:p>
          <a:p>
            <a:pPr lvl="0">
              <a:spcBef>
                <a:spcPts val="0"/>
              </a:spcBef>
            </a:pPr>
            <a:r>
              <a:rPr lang="en-US" altLang="en-US" sz="1800" b="1" dirty="0">
                <a:solidFill>
                  <a:schemeClr val="tx1">
                    <a:lumMod val="75000"/>
                    <a:lumOff val="25000"/>
                  </a:schemeClr>
                </a:solidFill>
              </a:rPr>
              <a:t>Risk Profile: Moderate</a:t>
            </a:r>
          </a:p>
          <a:p>
            <a:pPr lvl="0">
              <a:spcBef>
                <a:spcPts val="0"/>
              </a:spcBef>
            </a:pPr>
            <a:endParaRPr lang="en-US" sz="1800" b="1" dirty="0">
              <a:solidFill>
                <a:schemeClr val="tx1">
                  <a:lumMod val="75000"/>
                  <a:lumOff val="25000"/>
                </a:schemeClr>
              </a:solidFill>
            </a:endParaRPr>
          </a:p>
          <a:p>
            <a:pPr lvl="0">
              <a:spcBef>
                <a:spcPts val="0"/>
              </a:spcBef>
            </a:pPr>
            <a:r>
              <a:rPr lang="en-US" sz="1800" b="1" dirty="0">
                <a:solidFill>
                  <a:schemeClr val="tx1">
                    <a:lumMod val="75000"/>
                    <a:lumOff val="25000"/>
                  </a:schemeClr>
                </a:solidFill>
              </a:rPr>
              <a:t>Aggregated data:</a:t>
            </a:r>
          </a:p>
          <a:p>
            <a:pPr lvl="0">
              <a:spcBef>
                <a:spcPts val="0"/>
              </a:spcBef>
            </a:pPr>
            <a:r>
              <a:rPr lang="en-US" sz="1800" b="1" dirty="0">
                <a:solidFill>
                  <a:schemeClr val="tx1">
                    <a:lumMod val="75000"/>
                    <a:lumOff val="25000"/>
                  </a:schemeClr>
                </a:solidFill>
              </a:rPr>
              <a:t>Risk Profile: Low</a:t>
            </a:r>
            <a:endParaRPr lang="en-US" sz="1800" dirty="0">
              <a:solidFill>
                <a:schemeClr val="tx1">
                  <a:lumMod val="75000"/>
                  <a:lumOff val="25000"/>
                </a:schemeClr>
              </a:solidFill>
            </a:endParaRPr>
          </a:p>
        </p:txBody>
      </p:sp>
    </p:spTree>
    <p:extLst>
      <p:ext uri="{BB962C8B-B14F-4D97-AF65-F5344CB8AC3E}">
        <p14:creationId xmlns:p14="http://schemas.microsoft.com/office/powerpoint/2010/main" val="312998281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67" y="139251"/>
            <a:ext cx="7927868" cy="488024"/>
          </a:xfrm>
        </p:spPr>
        <p:txBody>
          <a:bodyPr/>
          <a:lstStyle/>
          <a:p>
            <a:r>
              <a:rPr lang="en-US" sz="2500" dirty="0"/>
              <a:t>Data Portal - Membership Form</a:t>
            </a:r>
          </a:p>
        </p:txBody>
      </p:sp>
      <p:sp>
        <p:nvSpPr>
          <p:cNvPr id="8" name="Rectangle 7"/>
          <p:cNvSpPr/>
          <p:nvPr/>
        </p:nvSpPr>
        <p:spPr>
          <a:xfrm>
            <a:off x="701270" y="734554"/>
            <a:ext cx="5177016" cy="3362459"/>
          </a:xfrm>
          <a:prstGeom prst="rect">
            <a:avLst/>
          </a:prstGeom>
        </p:spPr>
        <p:txBody>
          <a:bodyPr wrap="square">
            <a:spAutoFit/>
          </a:bodyPr>
          <a:lstStyle/>
          <a:p>
            <a:pPr marR="0" lvl="0">
              <a:spcBef>
                <a:spcPts val="0"/>
              </a:spcBef>
              <a:spcAft>
                <a:spcPts val="300"/>
              </a:spcAft>
              <a:tabLst>
                <a:tab pos="457200" algn="l"/>
              </a:tabLs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Name (First Last)</a:t>
            </a:r>
          </a:p>
          <a:p>
            <a:pPr marL="34290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ORCID (Authenticated and linked)</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Institutional ID (authenticated with </a:t>
            </a:r>
            <a:r>
              <a:rPr lang="en-US" sz="1200" dirty="0" err="1">
                <a:latin typeface="Calibri" panose="020F0502020204030204" pitchFamily="34" charset="0"/>
                <a:ea typeface="Calibri" panose="020F0502020204030204" pitchFamily="34" charset="0"/>
                <a:cs typeface="Times New Roman" panose="02020603050405020304" pitchFamily="18" charset="0"/>
              </a:rPr>
              <a:t>InCommon</a:t>
            </a:r>
            <a:r>
              <a:rPr lang="en-US" sz="1200"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Institutional Email: (.</a:t>
            </a:r>
            <a:r>
              <a:rPr lang="en-US" sz="1200" dirty="0" err="1">
                <a:latin typeface="Calibri" panose="020F0502020204030204" pitchFamily="34" charset="0"/>
                <a:ea typeface="Calibri" panose="020F0502020204030204" pitchFamily="34" charset="0"/>
                <a:cs typeface="Times New Roman" panose="02020603050405020304" pitchFamily="18" charset="0"/>
              </a:rPr>
              <a:t>gov</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edu</a:t>
            </a:r>
            <a:r>
              <a:rPr lang="en-US" sz="1200" dirty="0">
                <a:latin typeface="Calibri" panose="020F0502020204030204" pitchFamily="34" charset="0"/>
                <a:ea typeface="Calibri" panose="020F0502020204030204" pitchFamily="34" charset="0"/>
                <a:cs typeface="Times New Roman" panose="02020603050405020304" pitchFamily="18" charset="0"/>
              </a:rPr>
              <a:t>, .org </a:t>
            </a:r>
            <a:r>
              <a:rPr lang="en-US" sz="1200" dirty="0" err="1">
                <a:latin typeface="Calibri" panose="020F0502020204030204" pitchFamily="34" charset="0"/>
                <a:ea typeface="Calibri" panose="020F0502020204030204" pitchFamily="34" charset="0"/>
                <a:cs typeface="Times New Roman" panose="02020603050405020304" pitchFamily="18" charset="0"/>
              </a:rPr>
              <a:t>etc</a:t>
            </a:r>
            <a:r>
              <a:rPr lang="en-US" sz="1200"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Role/Institutional Affiliation</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Cell phone number: Used as unique ID and second way to contact.</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Alternate email:  Used as unique ID and second way to contact in case of affiliation change.</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Primary Institution</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Type of Institution</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Department/Discipline</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Current role within Organization</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Current work title</a:t>
            </a:r>
          </a:p>
          <a:p>
            <a:pPr marL="342900" marR="0" lvl="0" indent="-342900">
              <a:spcBef>
                <a:spcPts val="0"/>
              </a:spcBef>
              <a:spcAft>
                <a:spcPts val="300"/>
              </a:spcAft>
              <a:buFont typeface="+mj-lt"/>
              <a:buAutoNum type="arabicPeriod"/>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List of publications (My NCBI, Google Scholar or similar)</a:t>
            </a:r>
          </a:p>
        </p:txBody>
      </p:sp>
    </p:spTree>
    <p:extLst>
      <p:ext uri="{BB962C8B-B14F-4D97-AF65-F5344CB8AC3E}">
        <p14:creationId xmlns:p14="http://schemas.microsoft.com/office/powerpoint/2010/main" val="376945039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67" y="139251"/>
            <a:ext cx="7927868" cy="488024"/>
          </a:xfrm>
        </p:spPr>
        <p:txBody>
          <a:bodyPr/>
          <a:lstStyle/>
          <a:p>
            <a:r>
              <a:rPr lang="en-US" sz="2400" dirty="0"/>
              <a:t>Data Access Requirements – SAMPLE DATASET High Risk Data</a:t>
            </a:r>
          </a:p>
        </p:txBody>
      </p:sp>
      <p:sp>
        <p:nvSpPr>
          <p:cNvPr id="8" name="Rectangle 7"/>
          <p:cNvSpPr/>
          <p:nvPr/>
        </p:nvSpPr>
        <p:spPr>
          <a:xfrm>
            <a:off x="618767" y="627275"/>
            <a:ext cx="8121888" cy="3762568"/>
          </a:xfrm>
          <a:prstGeom prst="rect">
            <a:avLst/>
          </a:prstGeom>
        </p:spPr>
        <p:txBody>
          <a:bodyPr wrap="square">
            <a:spAutoFit/>
          </a:bodyPr>
          <a:lstStyle/>
          <a:p>
            <a:pPr marR="0" lvl="0">
              <a:spcBef>
                <a:spcPts val="0"/>
              </a:spcBef>
              <a:spcAft>
                <a:spcPts val="300"/>
              </a:spcAft>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Suggested Requirements:</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Attestation- Conflict of Interest</a:t>
            </a:r>
            <a:r>
              <a:rPr lang="en-US" sz="1200" dirty="0">
                <a:latin typeface="Calibri" panose="020F0502020204030204" pitchFamily="34" charset="0"/>
                <a:ea typeface="Calibri" panose="020F0502020204030204" pitchFamily="34" charset="0"/>
                <a:cs typeface="Times New Roman" panose="02020603050405020304" pitchFamily="18" charset="0"/>
              </a:rPr>
              <a:t>: This ensures that the data are not accessed for business purposes. Attestation of commercial interests will trigger additional review and processes.</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Affiliation - Academic or Government</a:t>
            </a:r>
            <a:r>
              <a:rPr lang="en-US" sz="1200" dirty="0">
                <a:latin typeface="Calibri" panose="020F0502020204030204" pitchFamily="34" charset="0"/>
                <a:ea typeface="Calibri" panose="020F0502020204030204" pitchFamily="34" charset="0"/>
                <a:cs typeface="Times New Roman" panose="02020603050405020304" pitchFamily="18" charset="0"/>
              </a:rPr>
              <a:t>: This helps ensure that those accessing the data have an appropriate need to know and have been vetted by a reputable institution. You may elect to make data available to commercial entities.</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Proof of encryption</a:t>
            </a:r>
            <a:r>
              <a:rPr lang="en-US" sz="1200" dirty="0">
                <a:latin typeface="Calibri" panose="020F0502020204030204" pitchFamily="34" charset="0"/>
                <a:ea typeface="Calibri" panose="020F0502020204030204" pitchFamily="34" charset="0"/>
                <a:cs typeface="Times New Roman" panose="02020603050405020304" pitchFamily="18" charset="0"/>
              </a:rPr>
              <a:t>: This ensures that all machines used to access the data are fully encrypted. It is not permitted to download data, but this adds a second layer of protection.</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Individual Data Use Agreement</a:t>
            </a:r>
            <a:r>
              <a:rPr lang="en-US" sz="1200" dirty="0">
                <a:latin typeface="Calibri" panose="020F0502020204030204" pitchFamily="34" charset="0"/>
                <a:ea typeface="Calibri" panose="020F0502020204030204" pitchFamily="34" charset="0"/>
                <a:cs typeface="Times New Roman" panose="02020603050405020304" pitchFamily="18" charset="0"/>
              </a:rPr>
              <a:t>: This binds the user of the data to use the data for the stated purposes and agree not to share access to the data, download or mishandle the data. </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Training – PHS Security</a:t>
            </a:r>
            <a:r>
              <a:rPr lang="en-US" sz="1200" dirty="0">
                <a:latin typeface="Calibri" panose="020F0502020204030204" pitchFamily="34" charset="0"/>
                <a:ea typeface="Calibri" panose="020F0502020204030204" pitchFamily="34" charset="0"/>
                <a:cs typeface="Times New Roman" panose="02020603050405020304" pitchFamily="18" charset="0"/>
              </a:rPr>
              <a:t>: This covers respect for persons, respect for privacy, respect for confidentiality, PHI, PII, linkage, prohibition of reidentification, prohibition of data access sharing, unauthorized uses and additional security requirements. You may elect to have additional security features. 15 minutes long.</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Term Sheet: </a:t>
            </a:r>
            <a:r>
              <a:rPr lang="en-US" sz="1200" dirty="0">
                <a:latin typeface="Calibri" panose="020F0502020204030204" pitchFamily="34" charset="0"/>
                <a:ea typeface="Calibri" panose="020F0502020204030204" pitchFamily="34" charset="0"/>
                <a:cs typeface="Times New Roman" panose="02020603050405020304" pitchFamily="18" charset="0"/>
              </a:rPr>
              <a:t>Users must indicate they have read and understand the citation information, costs (if any), special limitations on data use etc.</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Study Form Approval</a:t>
            </a:r>
            <a:r>
              <a:rPr lang="en-US" sz="1200" dirty="0">
                <a:latin typeface="Calibri" panose="020F0502020204030204" pitchFamily="34" charset="0"/>
                <a:ea typeface="Calibri" panose="020F0502020204030204" pitchFamily="34" charset="0"/>
                <a:cs typeface="Times New Roman" panose="02020603050405020304" pitchFamily="18" charset="0"/>
              </a:rPr>
              <a:t>: This allows an administrator to review the intended use of the data. This also allows the data owner to track what types of projects the data are used for. </a:t>
            </a:r>
          </a:p>
          <a:p>
            <a:pPr marL="800100" lvl="1" indent="-342900">
              <a:spcBef>
                <a:spcPts val="0"/>
              </a:spcBef>
              <a:spcAft>
                <a:spcPts val="3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Data Owner Project Review and Approval</a:t>
            </a:r>
            <a:r>
              <a:rPr lang="en-US" sz="1200" dirty="0">
                <a:latin typeface="Calibri" panose="020F0502020204030204" pitchFamily="34" charset="0"/>
                <a:ea typeface="Calibri" panose="020F0502020204030204" pitchFamily="34" charset="0"/>
                <a:cs typeface="Times New Roman" panose="02020603050405020304" pitchFamily="18" charset="0"/>
              </a:rPr>
              <a:t>: You may elect to review projects using your data.</a:t>
            </a:r>
          </a:p>
          <a:p>
            <a:pPr marL="800100" lvl="1" indent="-342900">
              <a:spcBef>
                <a:spcPts val="0"/>
              </a:spcBef>
              <a:spcAft>
                <a:spcPts val="300"/>
              </a:spcAft>
              <a:buFont typeface="+mj-lt"/>
              <a:buAutoNum type="arabicPeriod"/>
              <a:tabLst>
                <a:tab pos="457200" algn="l"/>
              </a:tabLst>
            </a:pP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7917302"/>
      </p:ext>
    </p:extLst>
  </p:cSld>
  <p:clrMapOvr>
    <a:masterClrMapping/>
  </p:clrMapOvr>
  <p:transition spd="slow">
    <p:fade/>
  </p:transition>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SU_Preso_16x9_v7 (1)</Template>
  <TotalTime>1296</TotalTime>
  <Words>898</Words>
  <Application>Microsoft Macintosh PowerPoint</Application>
  <PresentationFormat>On-screen Show (16:9)</PresentationFormat>
  <Paragraphs>73</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ＭＳ Ｐゴシック</vt:lpstr>
      <vt:lpstr>Arial</vt:lpstr>
      <vt:lpstr>Calibri</vt:lpstr>
      <vt:lpstr>Source Sans Pro</vt:lpstr>
      <vt:lpstr>Source Sans Pro Semibold</vt:lpstr>
      <vt:lpstr>Times New Roman</vt:lpstr>
      <vt:lpstr>Wingdings</vt:lpstr>
      <vt:lpstr>SU_Preso_16x9_v6</vt:lpstr>
      <vt:lpstr>SU_Template_TopBar</vt:lpstr>
      <vt:lpstr>Proposed Framework for SAMPLE DATASET Data Access</vt:lpstr>
      <vt:lpstr>SAMPLE DATASET RIF Data Access</vt:lpstr>
      <vt:lpstr>Data Portal - Membership Form</vt:lpstr>
      <vt:lpstr>Data Access Requirements – SAMPLE DATASET High Risk Data</vt:lpstr>
      <vt:lpstr>SAMPLE DATASET Data Access for Research</vt:lpstr>
      <vt:lpstr>Data Portal - Membership Form</vt:lpstr>
      <vt:lpstr>Data Access Requirements – SAMPLE DATASET High Risk Data</vt:lpstr>
    </vt:vector>
  </TitlesOfParts>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Guidelines</dc:title>
  <dc:creator>Lesley S. Park</dc:creator>
  <dc:description>2012 PowerPoint template redesign</dc:description>
  <cp:lastModifiedBy>Isabella Chu</cp:lastModifiedBy>
  <cp:revision>218</cp:revision>
  <dcterms:created xsi:type="dcterms:W3CDTF">2016-10-05T00:46:52Z</dcterms:created>
  <dcterms:modified xsi:type="dcterms:W3CDTF">2019-04-16T22:01:26Z</dcterms:modified>
</cp:coreProperties>
</file>