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0" r:id="rId6"/>
    <p:sldId id="266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07"/>
    <p:restoredTop sz="94643"/>
  </p:normalViewPr>
  <p:slideViewPr>
    <p:cSldViewPr snapToGrid="0" snapToObjects="1">
      <p:cViewPr>
        <p:scale>
          <a:sx n="72" d="100"/>
          <a:sy n="72" d="100"/>
        </p:scale>
        <p:origin x="8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664DD-7A1A-BE49-ADAE-2848B0C85502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7DC12-3A8B-2946-9792-90CEA980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58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7DC12-3A8B-2946-9792-90CEA980D0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F933-5793-8A4F-B77B-35AB20188D4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E208-D52B-8149-A5C0-B60E5C45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F933-5793-8A4F-B77B-35AB20188D4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E208-D52B-8149-A5C0-B60E5C45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F933-5793-8A4F-B77B-35AB20188D4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E208-D52B-8149-A5C0-B60E5C45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F933-5793-8A4F-B77B-35AB20188D4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E208-D52B-8149-A5C0-B60E5C45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F933-5793-8A4F-B77B-35AB20188D4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E208-D52B-8149-A5C0-B60E5C45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F933-5793-8A4F-B77B-35AB20188D4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E208-D52B-8149-A5C0-B60E5C45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F933-5793-8A4F-B77B-35AB20188D4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E208-D52B-8149-A5C0-B60E5C45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F933-5793-8A4F-B77B-35AB20188D4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E208-D52B-8149-A5C0-B60E5C45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F933-5793-8A4F-B77B-35AB20188D4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E208-D52B-8149-A5C0-B60E5C45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F933-5793-8A4F-B77B-35AB20188D4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E208-D52B-8149-A5C0-B60E5C45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F933-5793-8A4F-B77B-35AB20188D4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E208-D52B-8149-A5C0-B60E5C45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0F933-5793-8A4F-B77B-35AB20188D4C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9E208-D52B-8149-A5C0-B60E5C45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70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4309" y="1124262"/>
            <a:ext cx="13436021" cy="3927423"/>
            <a:chOff x="104309" y="1124262"/>
            <a:chExt cx="13436021" cy="3927423"/>
          </a:xfrm>
        </p:grpSpPr>
        <p:sp>
          <p:nvSpPr>
            <p:cNvPr id="10" name="Rectangle 9"/>
            <p:cNvSpPr/>
            <p:nvPr/>
          </p:nvSpPr>
          <p:spPr>
            <a:xfrm>
              <a:off x="104309" y="1124262"/>
              <a:ext cx="13433013" cy="3927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04359" y="1373162"/>
              <a:ext cx="2852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Adversarial Dynamics Noise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55464" y="1373162"/>
              <a:ext cx="2557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Random Dynamics Noise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9" t="10788" r="5364" b="20276"/>
            <a:stretch/>
          </p:blipFill>
          <p:spPr>
            <a:xfrm>
              <a:off x="435570" y="1703029"/>
              <a:ext cx="5178963" cy="302570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8" t="10788" r="6342" b="20276"/>
            <a:stretch/>
          </p:blipFill>
          <p:spPr>
            <a:xfrm>
              <a:off x="5727173" y="1703029"/>
              <a:ext cx="5213685" cy="302570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141489" y="4118736"/>
              <a:ext cx="4251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mtClean="0">
                  <a:latin typeface="Times New Roman" charset="0"/>
                  <a:ea typeface="Times New Roman" charset="0"/>
                  <a:cs typeface="Times New Roman" charset="0"/>
                </a:rPr>
                <a:t>(b)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2558" y="4118736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mtClean="0">
                  <a:latin typeface="Times New Roman" charset="0"/>
                  <a:ea typeface="Times New Roman" charset="0"/>
                  <a:cs typeface="Times New Roman" charset="0"/>
                </a:rPr>
                <a:t>(a)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4011758" y="3046606"/>
              <a:ext cx="324563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Avg. Performance Over 100 Rollouts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-1317828" y="3046606"/>
              <a:ext cx="324563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Avg. Performance Over 100 Rollouts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803323" y="4634985"/>
                  <a:ext cx="245413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Perturbation Frequency (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𝜙</m:t>
                      </m:r>
                    </m:oMath>
                  </a14:m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)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3323" y="4634985"/>
                  <a:ext cx="2454133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95" t="-5357" r="-746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106950" y="4634985"/>
                  <a:ext cx="245413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Perturbation Frequency (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𝜙</m:t>
                      </m:r>
                    </m:oMath>
                  </a14:m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)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6950" y="4634985"/>
                  <a:ext cx="2454133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95" t="-5357" r="-746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23" t="83770" r="49099"/>
            <a:stretch/>
          </p:blipFill>
          <p:spPr>
            <a:xfrm>
              <a:off x="10735018" y="2139843"/>
              <a:ext cx="2802304" cy="94813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22" t="83770" r="11702"/>
            <a:stretch/>
          </p:blipFill>
          <p:spPr>
            <a:xfrm>
              <a:off x="10738026" y="2939580"/>
              <a:ext cx="2802304" cy="9481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24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 flipV="1">
            <a:off x="6387354" y="1547722"/>
            <a:ext cx="90899" cy="4422772"/>
          </a:xfrm>
          <a:prstGeom prst="line">
            <a:avLst/>
          </a:prstGeom>
          <a:ln w="38100">
            <a:solidFill>
              <a:srgbClr val="008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6464806" y="5970494"/>
            <a:ext cx="4915618" cy="0"/>
          </a:xfrm>
          <a:prstGeom prst="line">
            <a:avLst/>
          </a:prstGeom>
          <a:ln w="38100">
            <a:solidFill>
              <a:srgbClr val="008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hape 434"/>
          <p:cNvSpPr/>
          <p:nvPr/>
        </p:nvSpPr>
        <p:spPr>
          <a:xfrm>
            <a:off x="8346925" y="5950484"/>
            <a:ext cx="791101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18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2000" dirty="0" smtClean="0">
                <a:solidFill>
                  <a:srgbClr val="003262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Time</a:t>
            </a:r>
            <a:endParaRPr sz="2000" dirty="0">
              <a:solidFill>
                <a:srgbClr val="003262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21104" y="4205566"/>
            <a:ext cx="5069638" cy="1009938"/>
            <a:chOff x="6221104" y="4205566"/>
            <a:chExt cx="5069638" cy="100993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333333"/>
                </a:clrFrom>
                <a:clrTo>
                  <a:srgbClr val="33333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46" t="61259" b="23010"/>
            <a:stretch/>
          </p:blipFill>
          <p:spPr>
            <a:xfrm>
              <a:off x="6221104" y="4368222"/>
              <a:ext cx="5069638" cy="847282"/>
            </a:xfrm>
            <a:prstGeom prst="rect">
              <a:avLst/>
            </a:prstGeom>
          </p:spPr>
        </p:pic>
        <p:sp>
          <p:nvSpPr>
            <p:cNvPr id="7" name="Shape 434"/>
            <p:cNvSpPr/>
            <p:nvPr/>
          </p:nvSpPr>
          <p:spPr>
            <a:xfrm>
              <a:off x="6519286" y="4205566"/>
              <a:ext cx="2342326" cy="379912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anchor="ctr">
              <a:spAutoFit/>
            </a:bodyPr>
            <a:lstStyle>
              <a:lvl1pPr>
                <a:defRPr sz="1800">
                  <a:solidFill>
                    <a:srgbClr val="232323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2000" dirty="0" smtClean="0">
                  <a:solidFill>
                    <a:srgbClr val="0080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Observation Noise</a:t>
              </a:r>
              <a:endParaRPr sz="2000" dirty="0">
                <a:solidFill>
                  <a:srgbClr val="0080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07657" y="3302648"/>
            <a:ext cx="5069638" cy="1003081"/>
            <a:chOff x="6207657" y="3302648"/>
            <a:chExt cx="5069638" cy="100308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333333"/>
                </a:clrFrom>
                <a:clrTo>
                  <a:srgbClr val="33333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46" t="41001" b="43268"/>
            <a:stretch/>
          </p:blipFill>
          <p:spPr>
            <a:xfrm>
              <a:off x="6207657" y="3458447"/>
              <a:ext cx="5069638" cy="847282"/>
            </a:xfrm>
            <a:prstGeom prst="rect">
              <a:avLst/>
            </a:prstGeom>
          </p:spPr>
        </p:pic>
        <p:sp>
          <p:nvSpPr>
            <p:cNvPr id="10" name="Shape 434"/>
            <p:cNvSpPr/>
            <p:nvPr/>
          </p:nvSpPr>
          <p:spPr>
            <a:xfrm>
              <a:off x="6518558" y="3302648"/>
              <a:ext cx="1695795" cy="291648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anchor="ctr">
              <a:spAutoFit/>
            </a:bodyPr>
            <a:lstStyle>
              <a:lvl1pPr>
                <a:defRPr sz="1800">
                  <a:solidFill>
                    <a:srgbClr val="232323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2000" smtClean="0">
                  <a:solidFill>
                    <a:srgbClr val="0080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Process </a:t>
              </a:r>
              <a:r>
                <a:rPr lang="en-US" sz="2000" dirty="0" smtClean="0">
                  <a:solidFill>
                    <a:srgbClr val="0080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Noise</a:t>
              </a:r>
              <a:endParaRPr sz="2000" dirty="0">
                <a:solidFill>
                  <a:srgbClr val="0080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07657" y="2367542"/>
            <a:ext cx="5069638" cy="986475"/>
            <a:chOff x="6207657" y="2367542"/>
            <a:chExt cx="5069638" cy="98647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333333"/>
                </a:clrFrom>
                <a:clrTo>
                  <a:srgbClr val="33333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87" t="19560" r="160" b="64709"/>
            <a:stretch/>
          </p:blipFill>
          <p:spPr>
            <a:xfrm>
              <a:off x="6207657" y="2506735"/>
              <a:ext cx="5069638" cy="847282"/>
            </a:xfrm>
            <a:prstGeom prst="rect">
              <a:avLst/>
            </a:prstGeom>
          </p:spPr>
        </p:pic>
        <p:sp>
          <p:nvSpPr>
            <p:cNvPr id="13" name="Shape 434"/>
            <p:cNvSpPr/>
            <p:nvPr/>
          </p:nvSpPr>
          <p:spPr>
            <a:xfrm>
              <a:off x="6518557" y="2367542"/>
              <a:ext cx="1979983" cy="379912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anchor="ctr">
              <a:spAutoFit/>
            </a:bodyPr>
            <a:lstStyle>
              <a:lvl1pPr>
                <a:defRPr sz="1800">
                  <a:solidFill>
                    <a:srgbClr val="232323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2000" dirty="0" smtClean="0">
                  <a:solidFill>
                    <a:srgbClr val="0080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Dynamics Noise</a:t>
              </a:r>
              <a:endParaRPr sz="2000" dirty="0">
                <a:solidFill>
                  <a:srgbClr val="0080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75655" y="1433826"/>
            <a:ext cx="5069638" cy="1062153"/>
            <a:chOff x="6175655" y="1433826"/>
            <a:chExt cx="5069638" cy="1062153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333333"/>
                </a:clrFrom>
                <a:clrTo>
                  <a:srgbClr val="33333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86" t="1943" r="761" b="82943"/>
            <a:stretch/>
          </p:blipFill>
          <p:spPr>
            <a:xfrm>
              <a:off x="6175655" y="1681922"/>
              <a:ext cx="5069638" cy="814057"/>
            </a:xfrm>
            <a:prstGeom prst="rect">
              <a:avLst/>
            </a:prstGeom>
          </p:spPr>
        </p:pic>
        <p:sp>
          <p:nvSpPr>
            <p:cNvPr id="16" name="Shape 434"/>
            <p:cNvSpPr/>
            <p:nvPr/>
          </p:nvSpPr>
          <p:spPr>
            <a:xfrm>
              <a:off x="6519286" y="1433826"/>
              <a:ext cx="1541632" cy="379912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anchor="ctr">
              <a:spAutoFit/>
            </a:bodyPr>
            <a:lstStyle>
              <a:lvl1pPr>
                <a:defRPr sz="1800">
                  <a:solidFill>
                    <a:srgbClr val="232323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2000" smtClean="0">
                  <a:solidFill>
                    <a:srgbClr val="0080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Nominal</a:t>
              </a:r>
              <a:endParaRPr sz="2000" dirty="0">
                <a:solidFill>
                  <a:srgbClr val="0080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07657" y="5069429"/>
            <a:ext cx="5069638" cy="998831"/>
            <a:chOff x="6207657" y="5069429"/>
            <a:chExt cx="5069638" cy="99883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333333"/>
                </a:clrFrom>
                <a:clrTo>
                  <a:srgbClr val="33333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87" t="82855" r="759" b="1414"/>
            <a:stretch/>
          </p:blipFill>
          <p:spPr>
            <a:xfrm>
              <a:off x="6207657" y="5220978"/>
              <a:ext cx="5069638" cy="847282"/>
            </a:xfrm>
            <a:prstGeom prst="rect">
              <a:avLst/>
            </a:prstGeom>
          </p:spPr>
        </p:pic>
        <p:sp>
          <p:nvSpPr>
            <p:cNvPr id="19" name="Shape 434"/>
            <p:cNvSpPr/>
            <p:nvPr/>
          </p:nvSpPr>
          <p:spPr>
            <a:xfrm>
              <a:off x="6519286" y="5069429"/>
              <a:ext cx="2342326" cy="379912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anchor="ctr">
              <a:spAutoFit/>
            </a:bodyPr>
            <a:lstStyle>
              <a:lvl1pPr>
                <a:defRPr sz="1800">
                  <a:solidFill>
                    <a:srgbClr val="232323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2000" dirty="0" smtClean="0">
                  <a:solidFill>
                    <a:srgbClr val="0080FF"/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>ARPL Agent</a:t>
              </a:r>
              <a:endParaRPr sz="2000" dirty="0">
                <a:solidFill>
                  <a:srgbClr val="0080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26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91"/>
          <a:stretch/>
        </p:blipFill>
        <p:spPr>
          <a:xfrm>
            <a:off x="7276652" y="2295188"/>
            <a:ext cx="838648" cy="265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lum bright="4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0"/>
          <a:stretch/>
        </p:blipFill>
        <p:spPr>
          <a:xfrm>
            <a:off x="8115300" y="2283758"/>
            <a:ext cx="2575860" cy="2654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4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0"/>
          <a:stretch/>
        </p:blipFill>
        <p:spPr>
          <a:xfrm>
            <a:off x="838200" y="1894079"/>
            <a:ext cx="4566829" cy="470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305333" y="3280229"/>
            <a:ext cx="12497333" cy="3323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4"/>
          <a:stretch/>
        </p:blipFill>
        <p:spPr>
          <a:xfrm>
            <a:off x="7871012" y="3476772"/>
            <a:ext cx="4320988" cy="29179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3" b="48942"/>
          <a:stretch/>
        </p:blipFill>
        <p:spPr>
          <a:xfrm>
            <a:off x="3550024" y="3476772"/>
            <a:ext cx="4320988" cy="2917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333" y="3476773"/>
            <a:ext cx="3855357" cy="26323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0037" y="3476773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Hopper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9677694" y="3476772"/>
            <a:ext cx="1269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Half-Cheetah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872582" y="3476772"/>
            <a:ext cx="1334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Inv</a:t>
            </a:r>
            <a:r>
              <a:rPr lang="en-US" sz="1600" dirty="0" smtClean="0"/>
              <a:t>-Pendulum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747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4309" y="1124262"/>
            <a:ext cx="13387895" cy="3927423"/>
            <a:chOff x="104309" y="1124262"/>
            <a:chExt cx="13387895" cy="3927423"/>
          </a:xfrm>
        </p:grpSpPr>
        <p:sp>
          <p:nvSpPr>
            <p:cNvPr id="10" name="Rectangle 9"/>
            <p:cNvSpPr/>
            <p:nvPr/>
          </p:nvSpPr>
          <p:spPr>
            <a:xfrm>
              <a:off x="104309" y="1124262"/>
              <a:ext cx="13387895" cy="3927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518" b="20428"/>
            <a:stretch/>
          </p:blipFill>
          <p:spPr>
            <a:xfrm>
              <a:off x="104309" y="1693565"/>
              <a:ext cx="5852160" cy="3030836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518" b="20428"/>
            <a:stretch/>
          </p:blipFill>
          <p:spPr>
            <a:xfrm>
              <a:off x="5491183" y="1693565"/>
              <a:ext cx="5852160" cy="303083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23" t="83770" r="51185" b="887"/>
            <a:stretch/>
          </p:blipFill>
          <p:spPr>
            <a:xfrm>
              <a:off x="10751060" y="2070360"/>
              <a:ext cx="2639820" cy="89636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21" t="83770" r="13250" b="-33"/>
            <a:stretch/>
          </p:blipFill>
          <p:spPr>
            <a:xfrm>
              <a:off x="10770110" y="2870096"/>
              <a:ext cx="2681730" cy="95006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719774" y="1393482"/>
              <a:ext cx="2621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Adversarial Process Noise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76745" y="1393482"/>
              <a:ext cx="2314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Random Process Noise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07084" y="1130597"/>
              <a:ext cx="23407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Inverted Pendulum</a:t>
              </a:r>
              <a:endParaRPr lang="en-US" sz="2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106950" y="4634985"/>
                  <a:ext cx="245413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Perturbation Frequency (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𝜙</m:t>
                      </m:r>
                    </m:oMath>
                  </a14:m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)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6950" y="4634985"/>
                  <a:ext cx="2454133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95" t="-5357" r="-746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803323" y="4634985"/>
                  <a:ext cx="245413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Perturbation Frequency (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𝜙</m:t>
                      </m:r>
                    </m:oMath>
                  </a14:m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)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3323" y="4634985"/>
                  <a:ext cx="2454133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95" t="-5357" r="-746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 rot="16200000">
              <a:off x="4011758" y="3046606"/>
              <a:ext cx="324563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Avg. Performance Over 100 Rollouts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-1317828" y="3046606"/>
              <a:ext cx="324563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Avg. Performance Over 100 Rollouts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2558" y="4118736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mtClean="0">
                  <a:latin typeface="Times New Roman" charset="0"/>
                  <a:ea typeface="Times New Roman" charset="0"/>
                  <a:cs typeface="Times New Roman" charset="0"/>
                </a:rPr>
                <a:t>(a)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41489" y="4118736"/>
              <a:ext cx="4251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mtClean="0">
                  <a:latin typeface="Times New Roman" charset="0"/>
                  <a:ea typeface="Times New Roman" charset="0"/>
                  <a:cs typeface="Times New Roman" charset="0"/>
                </a:rPr>
                <a:t>(b)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04309" y="1124262"/>
            <a:ext cx="13387895" cy="3927423"/>
            <a:chOff x="104309" y="1124262"/>
            <a:chExt cx="13387895" cy="3927423"/>
          </a:xfrm>
        </p:grpSpPr>
        <p:sp>
          <p:nvSpPr>
            <p:cNvPr id="10" name="Rectangle 9"/>
            <p:cNvSpPr/>
            <p:nvPr/>
          </p:nvSpPr>
          <p:spPr>
            <a:xfrm>
              <a:off x="104309" y="1124262"/>
              <a:ext cx="13387895" cy="3927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518" b="20428"/>
            <a:stretch/>
          </p:blipFill>
          <p:spPr>
            <a:xfrm>
              <a:off x="104309" y="1693565"/>
              <a:ext cx="5852160" cy="3030836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518" b="20428"/>
            <a:stretch/>
          </p:blipFill>
          <p:spPr>
            <a:xfrm>
              <a:off x="5491183" y="1693565"/>
              <a:ext cx="5852160" cy="303083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23" t="83770" r="51185" b="887"/>
            <a:stretch/>
          </p:blipFill>
          <p:spPr>
            <a:xfrm>
              <a:off x="10751060" y="2070360"/>
              <a:ext cx="2639820" cy="89636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21" t="83770" r="13250" b="-33"/>
            <a:stretch/>
          </p:blipFill>
          <p:spPr>
            <a:xfrm>
              <a:off x="10770110" y="2870096"/>
              <a:ext cx="2681730" cy="95006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106950" y="4634985"/>
                  <a:ext cx="245413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Perturbation Frequency (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𝜙</m:t>
                      </m:r>
                    </m:oMath>
                  </a14:m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)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6950" y="4634985"/>
                  <a:ext cx="2454133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95" t="-5357" r="-746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803323" y="4634985"/>
                  <a:ext cx="245413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Perturbation Frequency (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𝜙</m:t>
                      </m:r>
                    </m:oMath>
                  </a14:m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)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3323" y="4634985"/>
                  <a:ext cx="2454133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95" t="-5357" r="-746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 rot="16200000">
              <a:off x="4011758" y="3046606"/>
              <a:ext cx="324563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Avg. Performance Over 100 Rollouts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-1317828" y="3046606"/>
              <a:ext cx="324563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Avg. Performance Over 100 Rollouts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2558" y="4118736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mtClean="0">
                  <a:latin typeface="Times New Roman" charset="0"/>
                  <a:ea typeface="Times New Roman" charset="0"/>
                  <a:cs typeface="Times New Roman" charset="0"/>
                </a:rPr>
                <a:t>(a)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41489" y="4118736"/>
              <a:ext cx="4251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mtClean="0">
                  <a:latin typeface="Times New Roman" charset="0"/>
                  <a:ea typeface="Times New Roman" charset="0"/>
                  <a:cs typeface="Times New Roman" charset="0"/>
                </a:rPr>
                <a:t>(b)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82686" y="1501722"/>
              <a:ext cx="860611" cy="228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787416" y="1493594"/>
              <a:ext cx="860611" cy="228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20210" y="1355494"/>
              <a:ext cx="2621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Adversarial Process Noise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59991" y="1367706"/>
              <a:ext cx="2314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Random Process Noise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34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4309" y="1124262"/>
            <a:ext cx="13387895" cy="3927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4359" y="1393482"/>
            <a:ext cx="285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Adversarial Dynamics Noise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07084" y="1130597"/>
            <a:ext cx="23407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Inverted Pendulum</a:t>
            </a:r>
            <a:endParaRPr lang="en-US" sz="2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803323" y="4634985"/>
                <a:ext cx="24541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Perturbation Frequency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𝜙</m:t>
                    </m:r>
                  </m:oMath>
                </a14:m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  <a:endParaRPr 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323" y="4634985"/>
                <a:ext cx="2454133" cy="338554"/>
              </a:xfrm>
              <a:prstGeom prst="rect">
                <a:avLst/>
              </a:prstGeom>
              <a:blipFill rotWithShape="0">
                <a:blip r:embed="rId2"/>
                <a:stretch>
                  <a:fillRect l="-995" t="-5357" r="-74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 rot="16200000">
            <a:off x="4011758" y="3046606"/>
            <a:ext cx="324563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Avg. Performance Over 100 Rollouts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2" r="8380" b="19734"/>
          <a:stretch/>
        </p:blipFill>
        <p:spPr>
          <a:xfrm>
            <a:off x="180425" y="1674899"/>
            <a:ext cx="5361760" cy="30480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16200000">
            <a:off x="-1317828" y="3046606"/>
            <a:ext cx="324563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Avg. Performance Over 100 Rollouts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" t="10127" r="6600" b="19160"/>
          <a:stretch/>
        </p:blipFill>
        <p:spPr>
          <a:xfrm>
            <a:off x="5784802" y="1647076"/>
            <a:ext cx="5105400" cy="31036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55465" y="1393482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Random Dynamics Noise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3" t="83770" r="49099"/>
          <a:stretch/>
        </p:blipFill>
        <p:spPr>
          <a:xfrm>
            <a:off x="10711490" y="2070360"/>
            <a:ext cx="2802304" cy="9481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22" t="83770" r="11702"/>
          <a:stretch/>
        </p:blipFill>
        <p:spPr>
          <a:xfrm>
            <a:off x="10730540" y="2870097"/>
            <a:ext cx="2802304" cy="9481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06950" y="4634985"/>
                <a:ext cx="24541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Perturbation Frequency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𝜙</m:t>
                    </m:r>
                  </m:oMath>
                </a14:m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  <a:endParaRPr 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950" y="4634985"/>
                <a:ext cx="2454133" cy="338554"/>
              </a:xfrm>
              <a:prstGeom prst="rect">
                <a:avLst/>
              </a:prstGeom>
              <a:blipFill rotWithShape="0">
                <a:blip r:embed="rId2"/>
                <a:stretch>
                  <a:fillRect l="-995" t="-5357" r="-74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42558" y="4118736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latin typeface="Times New Roman" charset="0"/>
                <a:ea typeface="Times New Roman" charset="0"/>
                <a:cs typeface="Times New Roman" charset="0"/>
              </a:rPr>
              <a:t>(a)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1489" y="4118736"/>
            <a:ext cx="425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latin typeface="Times New Roman" charset="0"/>
                <a:ea typeface="Times New Roman" charset="0"/>
                <a:cs typeface="Times New Roman" charset="0"/>
              </a:rPr>
              <a:t>(b)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35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4309" y="1124262"/>
            <a:ext cx="13428535" cy="3927423"/>
            <a:chOff x="104309" y="1124262"/>
            <a:chExt cx="13428535" cy="3927423"/>
          </a:xfrm>
        </p:grpSpPr>
        <p:sp>
          <p:nvSpPr>
            <p:cNvPr id="10" name="Rectangle 9"/>
            <p:cNvSpPr/>
            <p:nvPr/>
          </p:nvSpPr>
          <p:spPr>
            <a:xfrm>
              <a:off x="104309" y="1124262"/>
              <a:ext cx="13387895" cy="3927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04359" y="1332522"/>
              <a:ext cx="2852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Adversarial Dynamics Noise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803323" y="4634985"/>
                  <a:ext cx="245413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Perturbation Frequency (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𝜙</m:t>
                      </m:r>
                    </m:oMath>
                  </a14:m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)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3323" y="4634985"/>
                  <a:ext cx="2454133" cy="3385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95" t="-5357" r="-746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 rot="16200000">
              <a:off x="4011758" y="3046606"/>
              <a:ext cx="324563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Avg. Performance Over 100 Rollouts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22" r="8380" b="19734"/>
            <a:stretch/>
          </p:blipFill>
          <p:spPr>
            <a:xfrm>
              <a:off x="180425" y="1674899"/>
              <a:ext cx="5361760" cy="304800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 rot="16200000">
              <a:off x="-1317828" y="3046606"/>
              <a:ext cx="324563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Avg. Performance Over 100 Rollouts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0" t="10127" r="6600" b="19160"/>
            <a:stretch/>
          </p:blipFill>
          <p:spPr>
            <a:xfrm>
              <a:off x="5784802" y="1647076"/>
              <a:ext cx="5105400" cy="310364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23" t="83770" r="49099"/>
            <a:stretch/>
          </p:blipFill>
          <p:spPr>
            <a:xfrm>
              <a:off x="10711490" y="2070360"/>
              <a:ext cx="2802304" cy="94813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22" t="83770" r="11702"/>
            <a:stretch/>
          </p:blipFill>
          <p:spPr>
            <a:xfrm>
              <a:off x="10730540" y="2870097"/>
              <a:ext cx="2802304" cy="94813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106950" y="4634985"/>
                  <a:ext cx="245413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Perturbation Frequency (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𝜙</m:t>
                      </m:r>
                    </m:oMath>
                  </a14:m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)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6950" y="4634985"/>
                  <a:ext cx="2454133" cy="3385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95" t="-5357" r="-746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842558" y="4118736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mtClean="0">
                  <a:latin typeface="Times New Roman" charset="0"/>
                  <a:ea typeface="Times New Roman" charset="0"/>
                  <a:cs typeface="Times New Roman" charset="0"/>
                </a:rPr>
                <a:t>(a)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41489" y="4118736"/>
              <a:ext cx="4251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mtClean="0">
                  <a:latin typeface="Times New Roman" charset="0"/>
                  <a:ea typeface="Times New Roman" charset="0"/>
                  <a:cs typeface="Times New Roman" charset="0"/>
                </a:rPr>
                <a:t>(b)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7188787" y="1507252"/>
              <a:ext cx="2316480" cy="2149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55465" y="1332522"/>
              <a:ext cx="2557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Random Dynamics Noise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96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4309" y="1124262"/>
            <a:ext cx="13433013" cy="3927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4359" y="1393482"/>
            <a:ext cx="285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Adversarial Dynamics Noise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55464" y="1393482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Random Dynamics Noise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1211" y="1130597"/>
            <a:ext cx="992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Walker</a:t>
            </a:r>
            <a:endParaRPr lang="en-US" sz="2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9" t="10788" r="5364" b="20276"/>
          <a:stretch/>
        </p:blipFill>
        <p:spPr>
          <a:xfrm>
            <a:off x="435570" y="1703029"/>
            <a:ext cx="5178963" cy="30257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8" t="10788" r="6342" b="20276"/>
          <a:stretch/>
        </p:blipFill>
        <p:spPr>
          <a:xfrm>
            <a:off x="5727173" y="1703029"/>
            <a:ext cx="5213685" cy="30257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141489" y="4118736"/>
            <a:ext cx="425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latin typeface="Times New Roman" charset="0"/>
                <a:ea typeface="Times New Roman" charset="0"/>
                <a:cs typeface="Times New Roman" charset="0"/>
              </a:rPr>
              <a:t>(b)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2558" y="4118736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latin typeface="Times New Roman" charset="0"/>
                <a:ea typeface="Times New Roman" charset="0"/>
                <a:cs typeface="Times New Roman" charset="0"/>
              </a:rPr>
              <a:t>(a)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4011758" y="3046606"/>
            <a:ext cx="324563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Avg. Performance Over 100 Rollouts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317828" y="3046606"/>
            <a:ext cx="324563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Avg. Performance Over 100 Rollouts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803323" y="4634985"/>
                <a:ext cx="24541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Perturbation Frequency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𝜙</m:t>
                    </m:r>
                  </m:oMath>
                </a14:m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  <a:endParaRPr 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323" y="4634985"/>
                <a:ext cx="2454133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995" t="-5357" r="-74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06950" y="4634985"/>
                <a:ext cx="24541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Perturbation Frequency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𝜙</m:t>
                    </m:r>
                  </m:oMath>
                </a14:m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  <a:endParaRPr 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950" y="4634985"/>
                <a:ext cx="2454133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995" t="-5357" r="-74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3" t="83770" r="49099"/>
          <a:stretch/>
        </p:blipFill>
        <p:spPr>
          <a:xfrm>
            <a:off x="10735018" y="2139843"/>
            <a:ext cx="2802304" cy="9481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22" t="83770" r="11702"/>
          <a:stretch/>
        </p:blipFill>
        <p:spPr>
          <a:xfrm>
            <a:off x="10738026" y="2939580"/>
            <a:ext cx="2802304" cy="94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3467</TotalTime>
  <Words>223</Words>
  <Application>Microsoft Macintosh PowerPoint</Application>
  <PresentationFormat>Widescreen</PresentationFormat>
  <Paragraphs>61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Calibri Light</vt:lpstr>
      <vt:lpstr>Cambria Math</vt:lpstr>
      <vt:lpstr>Helvetica Neue Light</vt:lpstr>
      <vt:lpstr>Helvetica Neue Thin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Animesh Garg</dc:creator>
  <cp:lastModifiedBy>Ajay Uday Mandlekar</cp:lastModifiedBy>
  <cp:revision>20</cp:revision>
  <dcterms:created xsi:type="dcterms:W3CDTF">2017-03-02T17:01:09Z</dcterms:created>
  <dcterms:modified xsi:type="dcterms:W3CDTF">2017-09-19T22:43:12Z</dcterms:modified>
</cp:coreProperties>
</file>