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2" r:id="rId9"/>
    <p:sldId id="263" r:id="rId10"/>
    <p:sldId id="265" r:id="rId11"/>
    <p:sldId id="267" r:id="rId12"/>
    <p:sldId id="266" r:id="rId13"/>
    <p:sldId id="269" r:id="rId14"/>
    <p:sldId id="271" r:id="rId15"/>
    <p:sldId id="272" r:id="rId16"/>
    <p:sldId id="273" r:id="rId17"/>
    <p:sldId id="275" r:id="rId18"/>
    <p:sldId id="274" r:id="rId19"/>
    <p:sldId id="268" r:id="rId20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71" autoAdjust="0"/>
    <p:restoredTop sz="94672" autoAdjust="0"/>
  </p:normalViewPr>
  <p:slideViewPr>
    <p:cSldViewPr>
      <p:cViewPr varScale="1">
        <p:scale>
          <a:sx n="110" d="100"/>
          <a:sy n="110" d="100"/>
        </p:scale>
        <p:origin x="-4458" y="-9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1" y="7115"/>
            <a:ext cx="6172200" cy="1651000"/>
          </a:xfrm>
        </p:spPr>
        <p:txBody>
          <a:bodyPr anchor="t">
            <a:noAutofit/>
          </a:bodyPr>
          <a:lstStyle>
            <a:lvl1pPr algn="l">
              <a:defRPr sz="5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4198588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1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26.04.2018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90960" y="1136576"/>
            <a:ext cx="6480720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Purpose:</a:t>
            </a:r>
          </a:p>
          <a:p>
            <a:pPr algn="just"/>
            <a:r>
              <a:rPr lang="en-US" sz="1600" dirty="0" smtClean="0"/>
              <a:t>It is a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based software template focusing on the creation of tools for systematic, similar image processing of image stacks (e.g.: CT, MRI, …). </a:t>
            </a:r>
          </a:p>
          <a:p>
            <a:endParaRPr lang="en-US" sz="2000" dirty="0" smtClean="0"/>
          </a:p>
          <a:p>
            <a:r>
              <a:rPr lang="en-US" sz="2000" dirty="0" smtClean="0"/>
              <a:t>Main 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quick creation and high grade of freedom in defining user input, image processing and result generation (</a:t>
            </a:r>
            <a:r>
              <a:rPr lang="en-US" sz="1600" dirty="0" err="1" smtClean="0"/>
              <a:t>Xls</a:t>
            </a:r>
            <a:r>
              <a:rPr lang="en-US" sz="1600" dirty="0" smtClean="0"/>
              <a:t>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similar appearance (</a:t>
            </a:r>
            <a:r>
              <a:rPr lang="en-US" sz="1600" dirty="0" err="1" smtClean="0"/>
              <a:t>Gui</a:t>
            </a:r>
            <a:r>
              <a:rPr lang="en-US" sz="1600" dirty="0" smtClean="0"/>
              <a:t>) of developed tools</a:t>
            </a:r>
          </a:p>
          <a:p>
            <a:r>
              <a:rPr lang="en-US" sz="2000" dirty="0" smtClean="0"/>
              <a:t>Additional Benefits: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undo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image zoom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segmentation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curve fitting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systematic version handling to update session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automatic session saving</a:t>
            </a:r>
          </a:p>
          <a:p>
            <a:endParaRPr lang="en-US" sz="1600" dirty="0" smtClean="0"/>
          </a:p>
          <a:p>
            <a:pPr algn="just"/>
            <a:r>
              <a:rPr lang="en-US" sz="1600" dirty="0" smtClean="0"/>
              <a:t>Image processing functions are not the focus of the framework itself. However, processing libraries or regular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functions can be used to realize processing needs.</a:t>
            </a:r>
          </a:p>
          <a:p>
            <a:endParaRPr lang="en-US" sz="2000" dirty="0" smtClean="0"/>
          </a:p>
          <a:p>
            <a:r>
              <a:rPr lang="en-US" sz="2000" dirty="0" smtClean="0"/>
              <a:t>Content:</a:t>
            </a:r>
          </a:p>
          <a:p>
            <a:pPr algn="just"/>
            <a:r>
              <a:rPr lang="en-US" sz="1600" dirty="0" smtClean="0"/>
              <a:t>The framework consists of a predefined, yet adaptable GUI, which is similar for every developed tool. Menu bar may be modified as well as GUI element callback methods. A simple class hierarchy and two configuration files separate clearly between framework and application specific parts of the </a:t>
            </a:r>
            <a:r>
              <a:rPr lang="en-US" sz="1600" dirty="0" err="1" smtClean="0"/>
              <a:t>Dicomflex</a:t>
            </a:r>
            <a:r>
              <a:rPr lang="en-US" sz="16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Adresses</a:t>
            </a:r>
            <a:r>
              <a:rPr lang="en-US" sz="2000" dirty="0" smtClean="0"/>
              <a:t> to people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have little to medium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know how object orientation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work with medical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have systematic image processing needs in the medical research setting</a:t>
            </a:r>
          </a:p>
          <a:p>
            <a:endParaRPr lang="en-US" sz="200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Dicomflex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4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4"/>
            <a:ext cx="6851509" cy="6962109"/>
          </a:xfrm>
        </p:spPr>
        <p:txBody>
          <a:bodyPr/>
          <a:lstStyle/>
          <a:p>
            <a:r>
              <a:rPr lang="de-DE"/>
              <a:t>Software </a:t>
            </a:r>
            <a:r>
              <a:rPr lang="de-DE" smtClean="0"/>
              <a:t>Workflow</a:t>
            </a:r>
            <a:r>
              <a:rPr lang="de-DE" sz="2400"/>
              <a:t/>
            </a:r>
            <a:br>
              <a:rPr lang="de-DE" sz="2400"/>
            </a:br>
            <a:r>
              <a:rPr lang="de-DE" sz="2400" smtClean="0"/>
              <a:t>GraphUpdate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/>
            </a:r>
            <a:br>
              <a:rPr lang="de-DE" sz="2400" dirty="0"/>
            </a:b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3CEE36B-E834-47B9-9ABB-E248E004CF2E}"/>
              </a:ext>
            </a:extLst>
          </p:cNvPr>
          <p:cNvSpPr txBox="1"/>
          <p:nvPr/>
        </p:nvSpPr>
        <p:spPr>
          <a:xfrm>
            <a:off x="188640" y="8136735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The graph update is commonly called by the GUI update routine from </a:t>
            </a:r>
            <a:r>
              <a:rPr lang="en-US" sz="1600" dirty="0" err="1" smtClean="0"/>
              <a:t>cControl.mTableCellSelect</a:t>
            </a:r>
            <a:r>
              <a:rPr lang="en-US" sz="1600" dirty="0" smtClean="0"/>
              <a:t>. It is directly forwarded by the </a:t>
            </a:r>
            <a:r>
              <a:rPr lang="en-US" sz="1600" dirty="0" err="1" smtClean="0"/>
              <a:t>cControl</a:t>
            </a:r>
            <a:r>
              <a:rPr lang="en-US" sz="1600" dirty="0" smtClean="0"/>
              <a:t> to the </a:t>
            </a:r>
            <a:r>
              <a:rPr lang="en-US" sz="1600" dirty="0" err="1" smtClean="0"/>
              <a:t>cControl</a:t>
            </a:r>
            <a:r>
              <a:rPr lang="en-US" sz="1600" dirty="0" smtClean="0"/>
              <a:t>-app method </a:t>
            </a:r>
            <a:r>
              <a:rPr lang="en-US" sz="1600" dirty="0" err="1" smtClean="0"/>
              <a:t>mDrawGraph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08" y="1784648"/>
            <a:ext cx="361635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205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4"/>
            <a:ext cx="6851509" cy="6962109"/>
          </a:xfrm>
        </p:spPr>
        <p:txBody>
          <a:bodyPr/>
          <a:lstStyle/>
          <a:p>
            <a:r>
              <a:rPr lang="de-DE"/>
              <a:t>Software </a:t>
            </a:r>
            <a:r>
              <a:rPr lang="de-DE" smtClean="0"/>
              <a:t>Workflow</a:t>
            </a:r>
            <a:r>
              <a:rPr lang="de-DE" sz="2400"/>
              <a:t/>
            </a:r>
            <a:br>
              <a:rPr lang="de-DE" sz="2400"/>
            </a:br>
            <a:r>
              <a:rPr lang="de-DE" sz="2400" smtClean="0"/>
              <a:t>TextUpdate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/>
            </a:r>
            <a:br>
              <a:rPr lang="de-DE" sz="2400" dirty="0"/>
            </a:b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3CEE36B-E834-47B9-9ABB-E248E004CF2E}"/>
              </a:ext>
            </a:extLst>
          </p:cNvPr>
          <p:cNvSpPr txBox="1"/>
          <p:nvPr/>
        </p:nvSpPr>
        <p:spPr>
          <a:xfrm>
            <a:off x="188640" y="8136735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The text update is commonly called by the GUI update routine from </a:t>
            </a:r>
            <a:r>
              <a:rPr lang="en-US" sz="1600" dirty="0" err="1" smtClean="0"/>
              <a:t>cControl.mTableCellSelect</a:t>
            </a:r>
            <a:r>
              <a:rPr lang="en-US" sz="1600" dirty="0" smtClean="0"/>
              <a:t>. It uses only one app-specific method from the </a:t>
            </a:r>
            <a:r>
              <a:rPr lang="en-US" sz="1600" dirty="0" err="1" smtClean="0"/>
              <a:t>cCompute</a:t>
            </a:r>
            <a:r>
              <a:rPr lang="en-US" sz="1600" dirty="0" smtClean="0"/>
              <a:t>-app class to get the string to be displayed.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08" y="1683958"/>
            <a:ext cx="3672408" cy="302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73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4"/>
            <a:ext cx="6851509" cy="6962109"/>
          </a:xfrm>
        </p:spPr>
        <p:txBody>
          <a:bodyPr/>
          <a:lstStyle/>
          <a:p>
            <a:r>
              <a:rPr lang="de-DE" dirty="0"/>
              <a:t>Software Workflow</a:t>
            </a:r>
            <a:br>
              <a:rPr lang="de-DE" dirty="0"/>
            </a:br>
            <a:r>
              <a:rPr lang="de-DE" sz="2400"/>
              <a:t>Load </a:t>
            </a:r>
            <a:r>
              <a:rPr lang="de-DE" sz="2400" smtClean="0"/>
              <a:t>Data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93CEE36B-E834-47B9-9ABB-E248E004CF2E}"/>
              </a:ext>
            </a:extLst>
          </p:cNvPr>
          <p:cNvSpPr txBox="1"/>
          <p:nvPr/>
        </p:nvSpPr>
        <p:spPr>
          <a:xfrm>
            <a:off x="167889" y="8907209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 smtClean="0"/>
              <a:t>mLoadData</a:t>
            </a:r>
            <a:r>
              <a:rPr lang="en-US" sz="1600" dirty="0" smtClean="0"/>
              <a:t> is called after program start as well after clicking the „Load data“ button of the menu bar. App-specification needs to be done in </a:t>
            </a:r>
            <a:r>
              <a:rPr lang="en-US" sz="1600" dirty="0" err="1" smtClean="0"/>
              <a:t>cCompute</a:t>
            </a:r>
            <a:r>
              <a:rPr lang="en-US" sz="1600" dirty="0" smtClean="0"/>
              <a:t>-app methods </a:t>
            </a:r>
            <a:r>
              <a:rPr lang="en-US" sz="1600" dirty="0" err="1" smtClean="0"/>
              <a:t>mGetImgPathes</a:t>
            </a:r>
            <a:r>
              <a:rPr lang="en-US" sz="1600" dirty="0" smtClean="0"/>
              <a:t> and </a:t>
            </a:r>
            <a:r>
              <a:rPr lang="en-US" sz="1600" dirty="0" err="1" smtClean="0"/>
              <a:t>mInit_oCompApp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1280592"/>
            <a:ext cx="5701307" cy="762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4"/>
            <a:ext cx="6851509" cy="6962109"/>
          </a:xfrm>
        </p:spPr>
        <p:txBody>
          <a:bodyPr/>
          <a:lstStyle/>
          <a:p>
            <a:r>
              <a:rPr lang="de-DE" dirty="0"/>
              <a:t>Software Workflow</a:t>
            </a:r>
            <a:r>
              <a:rPr lang="de-DE"/>
              <a:t/>
            </a:r>
            <a:br>
              <a:rPr lang="de-DE"/>
            </a:br>
            <a:r>
              <a:rPr lang="de-DE" sz="2400" smtClean="0"/>
              <a:t>Save Data</a:t>
            </a: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93CEE36B-E834-47B9-9ABB-E248E004CF2E}"/>
              </a:ext>
            </a:extLst>
          </p:cNvPr>
          <p:cNvSpPr txBox="1"/>
          <p:nvPr/>
        </p:nvSpPr>
        <p:spPr>
          <a:xfrm>
            <a:off x="154586" y="7545288"/>
            <a:ext cx="648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 smtClean="0"/>
              <a:t>mSaveData</a:t>
            </a:r>
            <a:r>
              <a:rPr lang="en-US" sz="1600" dirty="0" smtClean="0"/>
              <a:t> is called clicking the „Save data“ button of the menu bar. Automatic saving is repeatedly done after the time specified by the „</a:t>
            </a:r>
            <a:r>
              <a:rPr lang="en-US" sz="1600" dirty="0" err="1" smtClean="0"/>
              <a:t>datAutoSaveTime</a:t>
            </a:r>
            <a:r>
              <a:rPr lang="en-US" sz="1600" dirty="0" smtClean="0"/>
              <a:t>” value in the framework </a:t>
            </a:r>
            <a:r>
              <a:rPr lang="en-US" sz="1600" dirty="0" err="1" smtClean="0"/>
              <a:t>config</a:t>
            </a:r>
            <a:r>
              <a:rPr lang="en-US" sz="1600" dirty="0" smtClean="0"/>
              <a:t>. Additionally </a:t>
            </a:r>
            <a:r>
              <a:rPr lang="en-US" sz="1600" dirty="0" err="1" smtClean="0"/>
              <a:t>mSaveData</a:t>
            </a:r>
            <a:r>
              <a:rPr lang="en-US" sz="1600" dirty="0" smtClean="0"/>
              <a:t>   may be chosen when clicking x-close at the program window. App-specification needs to be done in </a:t>
            </a:r>
            <a:r>
              <a:rPr lang="en-US" sz="1600" dirty="0" err="1" smtClean="0"/>
              <a:t>cCompute</a:t>
            </a:r>
            <a:r>
              <a:rPr lang="en-US" sz="1600" dirty="0" smtClean="0"/>
              <a:t>-app methods </a:t>
            </a:r>
            <a:r>
              <a:rPr lang="en-US" sz="1600" dirty="0" err="1" smtClean="0"/>
              <a:t>mGetImgPathes</a:t>
            </a:r>
            <a:r>
              <a:rPr lang="en-US" sz="1600" dirty="0" smtClean="0"/>
              <a:t> and </a:t>
            </a:r>
            <a:r>
              <a:rPr lang="en-US" sz="1600" dirty="0" err="1" smtClean="0"/>
              <a:t>mInit_oCompApp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68" y="1611739"/>
            <a:ext cx="3965739" cy="542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92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4"/>
            <a:ext cx="6851509" cy="6962109"/>
          </a:xfrm>
        </p:spPr>
        <p:txBody>
          <a:bodyPr/>
          <a:lstStyle/>
          <a:p>
            <a:r>
              <a:rPr lang="de-DE" dirty="0"/>
              <a:t>Software </a:t>
            </a:r>
            <a:r>
              <a:rPr lang="de-DE" dirty="0" smtClean="0"/>
              <a:t>Workflow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err="1"/>
              <a:t>Versionhandling</a:t>
            </a:r>
            <a:r>
              <a:rPr lang="de-DE" sz="2400" dirty="0"/>
              <a:t>/</a:t>
            </a:r>
            <a:r>
              <a:rPr lang="de-DE" sz="2400" dirty="0" err="1"/>
              <a:t>SessionFile</a:t>
            </a:r>
            <a:r>
              <a:rPr lang="de-DE" sz="2400" dirty="0"/>
              <a:t> </a:t>
            </a:r>
            <a:r>
              <a:rPr lang="de-DE" sz="2400" dirty="0" smtClean="0"/>
              <a:t>Update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93CEE36B-E834-47B9-9ABB-E248E004CF2E}"/>
              </a:ext>
            </a:extLst>
          </p:cNvPr>
          <p:cNvSpPr txBox="1"/>
          <p:nvPr/>
        </p:nvSpPr>
        <p:spPr>
          <a:xfrm>
            <a:off x="116632" y="1352600"/>
            <a:ext cx="64807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Background info to Session files:</a:t>
            </a:r>
          </a:p>
          <a:p>
            <a:pPr algn="just"/>
            <a:r>
              <a:rPr lang="en-US" sz="1600" dirty="0" smtClean="0"/>
              <a:t>A session file consists of the following data:</a:t>
            </a:r>
          </a:p>
          <a:p>
            <a:pPr marL="285750" indent="-285750" algn="just" defTabSz="1258888">
              <a:buFont typeface="Arial" panose="020B0604020202020204" pitchFamily="34" charset="0"/>
              <a:buChar char="•"/>
            </a:pPr>
            <a:r>
              <a:rPr lang="en-US" sz="1600" i="1" dirty="0" err="1" smtClean="0"/>
              <a:t>saveDate</a:t>
            </a:r>
            <a:r>
              <a:rPr lang="en-US" sz="1600" dirty="0" smtClean="0"/>
              <a:t> 	- the creation date of the file</a:t>
            </a:r>
          </a:p>
          <a:p>
            <a:pPr marL="285750" indent="-285750" algn="just" defTabSz="1258888">
              <a:buFont typeface="Arial" panose="020B0604020202020204" pitchFamily="34" charset="0"/>
              <a:buChar char="•"/>
            </a:pPr>
            <a:r>
              <a:rPr lang="en-US" sz="1600" i="1" dirty="0" smtClean="0"/>
              <a:t>versions</a:t>
            </a:r>
            <a:r>
              <a:rPr lang="en-US" sz="1600" dirty="0" smtClean="0"/>
              <a:t> 	- a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with all class-names, their versions and the corresponding </a:t>
            </a:r>
            <a:r>
              <a:rPr lang="en-US" sz="1600" dirty="0" err="1" smtClean="0"/>
              <a:t>updateFcn</a:t>
            </a:r>
            <a:r>
              <a:rPr lang="en-US" sz="1600" dirty="0" smtClean="0"/>
              <a:t>, as well as the version numbers of the two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files.</a:t>
            </a:r>
          </a:p>
          <a:p>
            <a:pPr marL="285750" indent="-285750" algn="just" defTabSz="1258888">
              <a:buFont typeface="Arial" panose="020B0604020202020204" pitchFamily="34" charset="0"/>
              <a:buChar char="•"/>
            </a:pPr>
            <a:r>
              <a:rPr lang="en-US" sz="1600" i="1" dirty="0" smtClean="0"/>
              <a:t>data</a:t>
            </a:r>
            <a:r>
              <a:rPr lang="en-US" sz="1600" dirty="0" smtClean="0"/>
              <a:t> 	- a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array containing all </a:t>
            </a:r>
            <a:r>
              <a:rPr lang="en-US" sz="1600" dirty="0" err="1" smtClean="0"/>
              <a:t>oCompute</a:t>
            </a:r>
            <a:r>
              <a:rPr lang="en-US" sz="1600" dirty="0" smtClean="0"/>
              <a:t>-app elements as they where used in the application. They are disconnected from their class definition.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When changes where made to the </a:t>
            </a:r>
            <a:r>
              <a:rPr lang="en-US" sz="1600" dirty="0" err="1" smtClean="0"/>
              <a:t>Dicomflex</a:t>
            </a:r>
            <a:r>
              <a:rPr lang="en-US" sz="1600" dirty="0" smtClean="0"/>
              <a:t> (</a:t>
            </a:r>
            <a:r>
              <a:rPr lang="en-US" sz="1600" dirty="0" err="1" smtClean="0"/>
              <a:t>cControl</a:t>
            </a:r>
            <a:r>
              <a:rPr lang="en-US" sz="1600" dirty="0" smtClean="0"/>
              <a:t>, </a:t>
            </a:r>
            <a:r>
              <a:rPr lang="en-US" sz="1600" dirty="0" err="1" smtClean="0"/>
              <a:t>cCompute</a:t>
            </a:r>
            <a:r>
              <a:rPr lang="en-US" sz="1600" dirty="0" smtClean="0"/>
              <a:t>) and</a:t>
            </a:r>
            <a:r>
              <a:rPr lang="en-US" sz="1600" dirty="0"/>
              <a:t>/or any application (</a:t>
            </a:r>
            <a:r>
              <a:rPr lang="en-US" sz="1600" dirty="0" err="1"/>
              <a:t>cCompute</a:t>
            </a:r>
            <a:r>
              <a:rPr lang="en-US" sz="1600" dirty="0"/>
              <a:t>-app) prior session files saved with a </a:t>
            </a:r>
            <a:r>
              <a:rPr lang="en-US" sz="1600" dirty="0" err="1"/>
              <a:t>Dicomflex</a:t>
            </a:r>
            <a:r>
              <a:rPr lang="en-US" sz="1600" dirty="0"/>
              <a:t> application might not be loadable. To overcome this, we chose the following handling of session files: If loading a session file in the </a:t>
            </a:r>
            <a:r>
              <a:rPr lang="en-US" sz="1600" dirty="0" err="1"/>
              <a:t>cCompute.mInit_oComp</a:t>
            </a:r>
            <a:r>
              <a:rPr lang="en-US" sz="1600" dirty="0"/>
              <a:t>, the update to current version is called by </a:t>
            </a:r>
            <a:r>
              <a:rPr lang="en-US" sz="1600" dirty="0" err="1">
                <a:solidFill>
                  <a:srgbClr val="7030A0"/>
                </a:solidFill>
              </a:rPr>
              <a:t>oComp</a:t>
            </a:r>
            <a:r>
              <a:rPr lang="en-US" sz="1600" dirty="0">
                <a:solidFill>
                  <a:srgbClr val="7030A0"/>
                </a:solidFill>
              </a:rPr>
              <a:t> = </a:t>
            </a:r>
            <a:r>
              <a:rPr lang="en-US" sz="1600" dirty="0" err="1">
                <a:solidFill>
                  <a:srgbClr val="7030A0"/>
                </a:solidFill>
              </a:rPr>
              <a:t>oComp</a:t>
            </a:r>
            <a:r>
              <a:rPr lang="en-US" sz="1600" dirty="0">
                <a:solidFill>
                  <a:srgbClr val="7030A0"/>
                </a:solidFill>
              </a:rPr>
              <a:t>.(['</a:t>
            </a:r>
            <a:r>
              <a:rPr lang="en-US" sz="1600" dirty="0" err="1">
                <a:solidFill>
                  <a:srgbClr val="7030A0"/>
                </a:solidFill>
              </a:rPr>
              <a:t>mUpdate</a:t>
            </a:r>
            <a:r>
              <a:rPr lang="en-US" sz="1600" dirty="0">
                <a:solidFill>
                  <a:srgbClr val="7030A0"/>
                </a:solidFill>
              </a:rPr>
              <a:t>_' class(</a:t>
            </a:r>
            <a:r>
              <a:rPr lang="en-US" sz="1600" dirty="0" err="1">
                <a:solidFill>
                  <a:srgbClr val="7030A0"/>
                </a:solidFill>
              </a:rPr>
              <a:t>oComp</a:t>
            </a:r>
            <a:r>
              <a:rPr lang="en-US" sz="1600" dirty="0">
                <a:solidFill>
                  <a:srgbClr val="7030A0"/>
                </a:solidFill>
              </a:rPr>
              <a:t>)])(data, </a:t>
            </a:r>
            <a:r>
              <a:rPr lang="en-US" sz="1600" dirty="0" err="1">
                <a:solidFill>
                  <a:srgbClr val="7030A0"/>
                </a:solidFill>
              </a:rPr>
              <a:t>saveDate</a:t>
            </a:r>
            <a:r>
              <a:rPr lang="en-US" sz="1600" dirty="0" smtClean="0">
                <a:solidFill>
                  <a:srgbClr val="7030A0"/>
                </a:solidFill>
              </a:rPr>
              <a:t>);</a:t>
            </a:r>
            <a:r>
              <a:rPr lang="en-US" sz="1600" dirty="0" smtClean="0"/>
              <a:t>. Meaning, that in each </a:t>
            </a:r>
            <a:r>
              <a:rPr lang="en-US" sz="1600" dirty="0" err="1" smtClean="0"/>
              <a:t>cCompute</a:t>
            </a:r>
            <a:r>
              <a:rPr lang="en-US" sz="1600" dirty="0" smtClean="0"/>
              <a:t>-app class exists a method called </a:t>
            </a:r>
            <a:r>
              <a:rPr lang="en-US" sz="1600" dirty="0" err="1" smtClean="0"/>
              <a:t>mUpdate_cCompute</a:t>
            </a:r>
            <a:r>
              <a:rPr lang="en-US" sz="1600" i="1" dirty="0" smtClean="0"/>
              <a:t>-app</a:t>
            </a:r>
            <a:r>
              <a:rPr lang="en-US" sz="1600" dirty="0" smtClean="0"/>
              <a:t>, in which a switch-case is used to discriminate between versions of the classes used in the "old" session file. In the cases the update to the current version and the merging in the </a:t>
            </a:r>
            <a:r>
              <a:rPr lang="en-US" sz="1600" dirty="0" err="1" smtClean="0"/>
              <a:t>cCompute</a:t>
            </a:r>
            <a:r>
              <a:rPr lang="en-US" sz="1600" dirty="0" smtClean="0"/>
              <a:t>-app class as an object is done.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9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4"/>
            <a:ext cx="6851509" cy="6962109"/>
          </a:xfrm>
        </p:spPr>
        <p:txBody>
          <a:bodyPr/>
          <a:lstStyle/>
          <a:p>
            <a:r>
              <a:rPr lang="de-DE" dirty="0"/>
              <a:t>Software </a:t>
            </a:r>
            <a:r>
              <a:rPr lang="de-DE" dirty="0" smtClean="0"/>
              <a:t>Workflow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 err="1"/>
              <a:t>Versionhandling</a:t>
            </a:r>
            <a:r>
              <a:rPr lang="de-DE" sz="2400" dirty="0"/>
              <a:t>/</a:t>
            </a:r>
            <a:r>
              <a:rPr lang="de-DE" sz="2400" dirty="0" err="1"/>
              <a:t>SessionFile</a:t>
            </a:r>
            <a:r>
              <a:rPr lang="de-DE" sz="2400" dirty="0"/>
              <a:t> </a:t>
            </a:r>
            <a:r>
              <a:rPr lang="de-DE" sz="2400" dirty="0" smtClean="0"/>
              <a:t>Update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64" y="1784648"/>
            <a:ext cx="6569159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5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4"/>
            <a:ext cx="6851509" cy="6962109"/>
          </a:xfrm>
        </p:spPr>
        <p:txBody>
          <a:bodyPr/>
          <a:lstStyle/>
          <a:p>
            <a:r>
              <a:rPr lang="de-DE" dirty="0" smtClean="0"/>
              <a:t>App </a:t>
            </a:r>
            <a:r>
              <a:rPr lang="de-DE" dirty="0" err="1" smtClean="0"/>
              <a:t>Creation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err="1" smtClean="0"/>
              <a:t>overview</a:t>
            </a:r>
            <a:r>
              <a:rPr lang="de-DE" sz="2400" dirty="0"/>
              <a:t/>
            </a:r>
            <a:br>
              <a:rPr lang="de-DE" sz="2400" dirty="0"/>
            </a:b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3CEE36B-E834-47B9-9ABB-E248E004CF2E}"/>
              </a:ext>
            </a:extLst>
          </p:cNvPr>
          <p:cNvSpPr txBox="1"/>
          <p:nvPr/>
        </p:nvSpPr>
        <p:spPr>
          <a:xfrm>
            <a:off x="116632" y="1496616"/>
            <a:ext cx="66247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 create a unique, new application the following parts need to be modified: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cCompute-app.m</a:t>
            </a:r>
            <a:r>
              <a:rPr lang="en-US" sz="1600" dirty="0" smtClean="0"/>
              <a:t>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customize mandatory methods called from </a:t>
            </a:r>
            <a:r>
              <a:rPr lang="en-US" sz="1600" dirty="0" err="1" smtClean="0"/>
              <a:t>cControl</a:t>
            </a:r>
            <a:endParaRPr lang="en-U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mInit_oCompApp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mGetImg2Display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mPostPlot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mDrawGraph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mGetTextBoxLines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mTableEdit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mShowHotkeyInfo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mKeyPress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mKeyRelease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mImgAxisButtonDown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mImgAxisButtonMotion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mImgAxisButtonUp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/>
              <a:t>mUpdate_oComputeT1Mapper or </a:t>
            </a:r>
            <a:r>
              <a:rPr lang="en-US" sz="1200" dirty="0" err="1"/>
              <a:t>mUpdate_oComputeFatSegment</a:t>
            </a:r>
            <a:endParaRPr lang="en-US" sz="1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mTabDat2oCompApp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implement app specific properties and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/>
              <a:t>applicationConfig.JSON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dirty="0" smtClean="0"/>
              <a:t>use </a:t>
            </a:r>
            <a:r>
              <a:rPr lang="de-DE" sz="1600" dirty="0" err="1" smtClean="0"/>
              <a:t>ConfigApplication_template.m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err="1" smtClean="0"/>
              <a:t>creation</a:t>
            </a:r>
            <a:r>
              <a:rPr lang="de-DE" sz="1600" smtClean="0"/>
              <a:t>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6835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4"/>
            <a:ext cx="6851509" cy="6962109"/>
          </a:xfrm>
        </p:spPr>
        <p:txBody>
          <a:bodyPr/>
          <a:lstStyle/>
          <a:p>
            <a:r>
              <a:rPr lang="de-DE" dirty="0" smtClean="0"/>
              <a:t>App </a:t>
            </a:r>
            <a:r>
              <a:rPr lang="de-DE" dirty="0" err="1" smtClean="0"/>
              <a:t>Creation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err="1" smtClean="0"/>
              <a:t>cCompute-app.m</a:t>
            </a:r>
            <a:r>
              <a:rPr lang="de-DE" sz="2400" dirty="0"/>
              <a:t/>
            </a:r>
            <a:br>
              <a:rPr lang="de-DE" sz="2400" dirty="0"/>
            </a:b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3CEE36B-E834-47B9-9ABB-E248E004CF2E}"/>
              </a:ext>
            </a:extLst>
          </p:cNvPr>
          <p:cNvSpPr txBox="1"/>
          <p:nvPr/>
        </p:nvSpPr>
        <p:spPr>
          <a:xfrm>
            <a:off x="119876" y="1496616"/>
            <a:ext cx="66247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define application name. For this tutorial: </a:t>
            </a:r>
            <a:r>
              <a:rPr lang="en-US" sz="1600" i="1" dirty="0" smtClean="0"/>
              <a:t>Dummy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/>
              <a:t>make copy of </a:t>
            </a:r>
            <a:r>
              <a:rPr lang="en-US" sz="1600" dirty="0" err="1" smtClean="0"/>
              <a:t>cCompute_template.m</a:t>
            </a:r>
            <a:r>
              <a:rPr lang="en-US" sz="1600" dirty="0" smtClean="0"/>
              <a:t> and rename to </a:t>
            </a:r>
            <a:r>
              <a:rPr lang="en-US" sz="1600" dirty="0" err="1" smtClean="0"/>
              <a:t>cComputeDummy.m</a:t>
            </a:r>
            <a:endParaRPr lang="en-US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open in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and rename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 at line 1: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GB" sz="1600" dirty="0" err="1">
                <a:solidFill>
                  <a:srgbClr val="7030A0"/>
                </a:solidFill>
              </a:rPr>
              <a:t>classdef</a:t>
            </a:r>
            <a:r>
              <a:rPr lang="en-GB" sz="1600" dirty="0">
                <a:solidFill>
                  <a:srgbClr val="7030A0"/>
                </a:solidFill>
              </a:rPr>
              <a:t> </a:t>
            </a:r>
            <a:r>
              <a:rPr lang="en-GB" sz="1600" dirty="0" err="1" smtClean="0">
                <a:solidFill>
                  <a:srgbClr val="7030A0"/>
                </a:solidFill>
              </a:rPr>
              <a:t>cComputeDummy</a:t>
            </a:r>
            <a:r>
              <a:rPr lang="en-GB" sz="1600" dirty="0" smtClean="0">
                <a:solidFill>
                  <a:srgbClr val="7030A0"/>
                </a:solidFill>
              </a:rPr>
              <a:t>&lt;</a:t>
            </a:r>
            <a:r>
              <a:rPr lang="en-GB" sz="1600" dirty="0" err="1" smtClean="0">
                <a:solidFill>
                  <a:srgbClr val="7030A0"/>
                </a:solidFill>
              </a:rPr>
              <a:t>cCompute</a:t>
            </a:r>
            <a:endParaRPr lang="en-GB" sz="1600" dirty="0" smtClean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dirty="0" err="1" smtClean="0"/>
              <a:t>change</a:t>
            </a:r>
            <a:r>
              <a:rPr lang="de-DE" sz="1600" dirty="0" smtClean="0"/>
              <a:t> </a:t>
            </a:r>
            <a:r>
              <a:rPr lang="de-DE" sz="1600" dirty="0" err="1" smtClean="0"/>
              <a:t>property</a:t>
            </a:r>
            <a:r>
              <a:rPr lang="de-DE" sz="1600" dirty="0" smtClean="0"/>
              <a:t> </a:t>
            </a:r>
            <a:r>
              <a:rPr lang="de-DE" sz="1600" dirty="0" err="1" smtClean="0"/>
              <a:t>name</a:t>
            </a:r>
            <a:r>
              <a:rPr lang="de-DE" sz="1600" dirty="0"/>
              <a:t> </a:t>
            </a:r>
            <a:r>
              <a:rPr lang="en-GB" sz="1600" dirty="0" err="1" smtClean="0"/>
              <a:t>pVersion_cCompute_template</a:t>
            </a:r>
            <a:r>
              <a:rPr lang="en-GB" sz="1600" dirty="0" smtClean="0"/>
              <a:t>:</a:t>
            </a:r>
            <a:br>
              <a:rPr lang="en-GB" sz="1600" dirty="0" smtClean="0"/>
            </a:br>
            <a:r>
              <a:rPr lang="en-GB" sz="1600" dirty="0" err="1" smtClean="0">
                <a:solidFill>
                  <a:srgbClr val="7030A0"/>
                </a:solidFill>
              </a:rPr>
              <a:t>pVersion_cComputeDummy</a:t>
            </a:r>
            <a:endParaRPr lang="en-GB" sz="1600" dirty="0" smtClean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change method name of </a:t>
            </a:r>
            <a:r>
              <a:rPr lang="en-US" sz="1600" dirty="0" err="1" smtClean="0"/>
              <a:t>mUpdate_cCompute_template</a:t>
            </a:r>
            <a:r>
              <a:rPr lang="en-US" sz="1600" dirty="0" smtClean="0"/>
              <a:t> to:</a:t>
            </a:r>
            <a:r>
              <a:rPr lang="de-DE" sz="1600" dirty="0">
                <a:solidFill>
                  <a:srgbClr val="7030A0"/>
                </a:solidFill>
              </a:rPr>
              <a:t/>
            </a:r>
            <a:br>
              <a:rPr lang="de-DE" sz="1600" dirty="0">
                <a:solidFill>
                  <a:srgbClr val="7030A0"/>
                </a:solidFill>
              </a:rPr>
            </a:br>
            <a:r>
              <a:rPr lang="de-DE" sz="1600" dirty="0" err="1" smtClean="0">
                <a:solidFill>
                  <a:srgbClr val="7030A0"/>
                </a:solidFill>
              </a:rPr>
              <a:t>mUpdate_cComputeDummy</a:t>
            </a:r>
            <a:endParaRPr lang="de-DE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de-DE" sz="1600" dirty="0" err="1" smtClean="0"/>
              <a:t>change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creation</a:t>
            </a:r>
            <a:r>
              <a:rPr lang="de-DE" sz="1600" dirty="0" smtClean="0"/>
              <a:t> </a:t>
            </a:r>
            <a:r>
              <a:rPr lang="de-DE" sz="1600" dirty="0" err="1" smtClean="0"/>
              <a:t>line</a:t>
            </a:r>
            <a:r>
              <a:rPr lang="de-DE" sz="1600" dirty="0" smtClean="0"/>
              <a:t> in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loop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: </a:t>
            </a:r>
            <a:br>
              <a:rPr lang="de-DE" sz="1600" dirty="0" smtClean="0"/>
            </a:br>
            <a:r>
              <a:rPr lang="de-DE" sz="1600" dirty="0" err="1" smtClean="0">
                <a:solidFill>
                  <a:srgbClr val="7030A0"/>
                </a:solidFill>
              </a:rPr>
              <a:t>oComp</a:t>
            </a:r>
            <a:r>
              <a:rPr lang="de-DE" sz="1600" dirty="0" smtClean="0">
                <a:solidFill>
                  <a:srgbClr val="7030A0"/>
                </a:solidFill>
              </a:rPr>
              <a:t>(i) = </a:t>
            </a:r>
            <a:r>
              <a:rPr lang="de-DE" sz="1600" dirty="0" err="1" smtClean="0">
                <a:solidFill>
                  <a:srgbClr val="7030A0"/>
                </a:solidFill>
              </a:rPr>
              <a:t>cComputeDummy</a:t>
            </a:r>
            <a:r>
              <a:rPr lang="de-DE" sz="1600" dirty="0" smtClean="0">
                <a:solidFill>
                  <a:srgbClr val="7030A0"/>
                </a:solidFill>
              </a:rPr>
              <a:t>;</a:t>
            </a:r>
            <a:r>
              <a:rPr lang="de-DE" sz="1600" dirty="0" smtClean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 err="1" smtClean="0"/>
              <a:t>change</a:t>
            </a:r>
            <a:r>
              <a:rPr lang="de-DE" sz="1600" dirty="0" smtClean="0"/>
              <a:t> </a:t>
            </a:r>
            <a:r>
              <a:rPr lang="de-DE" sz="1600" dirty="0" err="1" smtClean="0"/>
              <a:t>switch</a:t>
            </a:r>
            <a:r>
              <a:rPr lang="de-DE" sz="1600" dirty="0" smtClean="0"/>
              <a:t> </a:t>
            </a:r>
            <a:r>
              <a:rPr lang="de-DE" sz="1600" dirty="0" err="1" smtClean="0"/>
              <a:t>discriminator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/>
              <a:t>:</a:t>
            </a:r>
            <a:br>
              <a:rPr lang="de-DE" sz="1600" dirty="0"/>
            </a:br>
            <a:r>
              <a:rPr lang="de-DE" sz="1600" dirty="0" err="1" smtClean="0">
                <a:solidFill>
                  <a:srgbClr val="7030A0"/>
                </a:solidFill>
              </a:rPr>
              <a:t>oCompTmp.pVersion_cComputeDummy</a:t>
            </a:r>
            <a:r>
              <a:rPr lang="de-DE" sz="1600" dirty="0" smtClean="0">
                <a:solidFill>
                  <a:srgbClr val="7030A0"/>
                </a:solidFill>
              </a:rPr>
              <a:t>;</a:t>
            </a:r>
            <a:endParaRPr lang="en-GB" sz="1600" dirty="0" smtClean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change class creation </a:t>
            </a:r>
            <a:r>
              <a:rPr lang="en-US" sz="1600" dirty="0"/>
              <a:t>method </a:t>
            </a:r>
            <a:r>
              <a:rPr lang="en-US" sz="1600" dirty="0" err="1" smtClean="0"/>
              <a:t>cCompute_template</a:t>
            </a:r>
            <a:r>
              <a:rPr lang="en-US" sz="1600" dirty="0" smtClean="0"/>
              <a:t> name to:</a:t>
            </a:r>
            <a:br>
              <a:rPr lang="en-US" sz="1600" dirty="0" smtClean="0"/>
            </a:br>
            <a:r>
              <a:rPr lang="en-US" sz="1600" dirty="0" err="1" smtClean="0">
                <a:solidFill>
                  <a:srgbClr val="7030A0"/>
                </a:solidFill>
              </a:rPr>
              <a:t>cComputeDummy</a:t>
            </a:r>
            <a:endParaRPr lang="en-US" sz="1600" dirty="0" smtClean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Insert application specific code at all points indicated with </a:t>
            </a:r>
            <a:r>
              <a:rPr lang="en-GB" sz="1600" dirty="0" smtClean="0">
                <a:solidFill>
                  <a:srgbClr val="7030A0"/>
                </a:solidFill>
              </a:rPr>
              <a:t>%-%-%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Note, that the </a:t>
            </a:r>
            <a:r>
              <a:rPr lang="en-US" sz="1600" dirty="0" err="1" smtClean="0"/>
              <a:t>cCompute_template.m</a:t>
            </a:r>
            <a:r>
              <a:rPr lang="en-US" sz="1600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uses </a:t>
            </a:r>
            <a:r>
              <a:rPr lang="en-US" sz="1600" dirty="0" err="1" smtClean="0"/>
              <a:t>sliceLocations</a:t>
            </a:r>
            <a:r>
              <a:rPr lang="en-US" sz="1600" dirty="0" smtClean="0"/>
              <a:t> value to find images and sort them to </a:t>
            </a:r>
            <a:r>
              <a:rPr lang="en-US" sz="1600" dirty="0" err="1" smtClean="0"/>
              <a:t>oComp</a:t>
            </a:r>
            <a:r>
              <a:rPr lang="en-US" sz="1600" dirty="0" smtClean="0"/>
              <a:t> objects in </a:t>
            </a:r>
            <a:r>
              <a:rPr lang="en-US" sz="1600" dirty="0" err="1" smtClean="0"/>
              <a:t>mInit_oCompApp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has some example code in commented form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use already existing </a:t>
            </a:r>
            <a:r>
              <a:rPr lang="en-US" sz="1600" dirty="0" err="1" smtClean="0"/>
              <a:t>cCompute-app.m</a:t>
            </a:r>
            <a:r>
              <a:rPr lang="en-US" sz="1600" dirty="0" smtClean="0"/>
              <a:t> files to reuse stuff (e.g. Boundary management or data fitting)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2216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5"/>
            <a:ext cx="6851509" cy="1489502"/>
          </a:xfrm>
        </p:spPr>
        <p:txBody>
          <a:bodyPr/>
          <a:lstStyle/>
          <a:p>
            <a:r>
              <a:rPr lang="de-DE" dirty="0" smtClean="0"/>
              <a:t>App </a:t>
            </a:r>
            <a:r>
              <a:rPr lang="de-DE" dirty="0" err="1" smtClean="0"/>
              <a:t>Creation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err="1" smtClean="0"/>
              <a:t>ConfigApplication_template.m</a:t>
            </a:r>
            <a:r>
              <a:rPr lang="de-DE" sz="2400" dirty="0"/>
              <a:t/>
            </a:r>
            <a:br>
              <a:rPr lang="de-DE" sz="2400" dirty="0"/>
            </a:b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550" y="4160912"/>
            <a:ext cx="4538993" cy="543834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93CEE36B-E834-47B9-9ABB-E248E004CF2E}"/>
              </a:ext>
            </a:extLst>
          </p:cNvPr>
          <p:cNvSpPr txBox="1"/>
          <p:nvPr/>
        </p:nvSpPr>
        <p:spPr>
          <a:xfrm>
            <a:off x="119876" y="1496616"/>
            <a:ext cx="66247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M</a:t>
            </a:r>
            <a:r>
              <a:rPr lang="en-US" sz="1600" dirty="0" smtClean="0"/>
              <a:t>odifications in </a:t>
            </a:r>
            <a:r>
              <a:rPr lang="en-US" sz="1600" dirty="0"/>
              <a:t>the </a:t>
            </a:r>
            <a:r>
              <a:rPr lang="en-US" sz="1600" dirty="0" err="1" smtClean="0"/>
              <a:t>ConfigApplication_template.m</a:t>
            </a:r>
            <a:r>
              <a:rPr lang="en-US" sz="1600" dirty="0"/>
              <a:t> </a:t>
            </a:r>
            <a:r>
              <a:rPr lang="en-US" sz="1600" dirty="0" smtClean="0"/>
              <a:t>are necessary in the </a:t>
            </a:r>
            <a:r>
              <a:rPr lang="en-US" sz="1600" i="1" dirty="0" smtClean="0"/>
              <a:t>mandatory app values</a:t>
            </a:r>
            <a:r>
              <a:rPr lang="en-US" sz="1600" dirty="0" smtClean="0"/>
              <a:t> section. A switch statement is used to discriminate between the different applications. To create a new </a:t>
            </a:r>
            <a:r>
              <a:rPr lang="en-US" sz="1600" err="1" smtClean="0"/>
              <a:t>config</a:t>
            </a:r>
            <a:r>
              <a:rPr lang="en-US" sz="1600" smtClean="0"/>
              <a:t> </a:t>
            </a:r>
            <a:r>
              <a:rPr lang="en-US" sz="1600" smtClean="0"/>
              <a:t>file do the following: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smtClean="0"/>
              <a:t>copy </a:t>
            </a:r>
            <a:r>
              <a:rPr lang="en-US" sz="1600" dirty="0" smtClean="0"/>
              <a:t>the _</a:t>
            </a:r>
            <a:r>
              <a:rPr lang="en-US" sz="1600" i="1" dirty="0" smtClean="0"/>
              <a:t>template</a:t>
            </a:r>
            <a:r>
              <a:rPr lang="en-US" sz="1600" dirty="0" smtClean="0"/>
              <a:t>_ case and rename it to the new application </a:t>
            </a:r>
            <a:r>
              <a:rPr lang="en-US" sz="1600" smtClean="0"/>
              <a:t>name </a:t>
            </a:r>
            <a:r>
              <a:rPr lang="en-US" sz="1600" i="1" smtClean="0"/>
              <a:t>Dummy</a:t>
            </a: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smtClean="0"/>
              <a:t>change </a:t>
            </a:r>
            <a:r>
              <a:rPr lang="en-US" sz="1600" dirty="0" smtClean="0"/>
              <a:t>the value </a:t>
            </a:r>
            <a:r>
              <a:rPr lang="en-US" sz="1600" dirty="0" err="1" smtClean="0"/>
              <a:t>cfg.applicationName</a:t>
            </a:r>
            <a:r>
              <a:rPr lang="en-US" sz="1600" dirty="0" smtClean="0"/>
              <a:t> </a:t>
            </a:r>
            <a:r>
              <a:rPr lang="en-US" sz="1600" smtClean="0"/>
              <a:t>to </a:t>
            </a:r>
            <a:r>
              <a:rPr lang="en-US" sz="1600" i="1" smtClean="0"/>
              <a:t>Dummy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de-DE" sz="1600" smtClean="0"/>
              <a:t>customize all mandatory entrys to suite your application</a:t>
            </a:r>
            <a:endParaRPr lang="en-US" sz="16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600" smtClean="0"/>
              <a:t>additional entries may </a:t>
            </a:r>
            <a:r>
              <a:rPr lang="en-US" sz="1600" dirty="0" smtClean="0"/>
              <a:t>be stored in the switch statement </a:t>
            </a:r>
            <a:r>
              <a:rPr lang="en-US" sz="1600" i="1" dirty="0" smtClean="0"/>
              <a:t>app specific</a:t>
            </a:r>
            <a:r>
              <a:rPr lang="en-US" sz="1600" dirty="0" smtClean="0"/>
              <a:t> values under the </a:t>
            </a:r>
            <a:r>
              <a:rPr lang="en-US" sz="1600" i="1" dirty="0" smtClean="0"/>
              <a:t>Dummy</a:t>
            </a:r>
            <a:r>
              <a:rPr lang="en-US" sz="1600" dirty="0" smtClean="0"/>
              <a:t> case.</a:t>
            </a:r>
            <a:endParaRPr lang="en-US" sz="1600" i="1" dirty="0" smtClean="0"/>
          </a:p>
        </p:txBody>
      </p:sp>
      <p:sp>
        <p:nvSpPr>
          <p:cNvPr id="3" name="Textfeld 2"/>
          <p:cNvSpPr txBox="1"/>
          <p:nvPr/>
        </p:nvSpPr>
        <p:spPr>
          <a:xfrm>
            <a:off x="0" y="8985448"/>
            <a:ext cx="1887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save the values to JSON file</a:t>
            </a:r>
            <a:endParaRPr lang="en-US" sz="1200"/>
          </a:p>
        </p:txBody>
      </p:sp>
      <p:cxnSp>
        <p:nvCxnSpPr>
          <p:cNvPr id="7" name="Gerade Verbindung mit Pfeil 6"/>
          <p:cNvCxnSpPr>
            <a:stCxn id="14" idx="2"/>
          </p:cNvCxnSpPr>
          <p:nvPr/>
        </p:nvCxnSpPr>
        <p:spPr>
          <a:xfrm>
            <a:off x="1052275" y="5456882"/>
            <a:ext cx="0" cy="144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0" y="7451159"/>
            <a:ext cx="1503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set additional entries</a:t>
            </a:r>
            <a:endParaRPr lang="en-US" sz="1200"/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052275" y="7728158"/>
            <a:ext cx="0" cy="1257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0" y="5529064"/>
            <a:ext cx="1560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set mandatory entries</a:t>
            </a:r>
            <a:endParaRPr lang="en-US" sz="1200"/>
          </a:p>
        </p:txBody>
      </p:sp>
      <p:sp>
        <p:nvSpPr>
          <p:cNvPr id="14" name="Textfeld 13"/>
          <p:cNvSpPr txBox="1"/>
          <p:nvPr/>
        </p:nvSpPr>
        <p:spPr>
          <a:xfrm>
            <a:off x="0" y="5179883"/>
            <a:ext cx="2104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define config file to be dreated</a:t>
            </a:r>
            <a:endParaRPr lang="en-US" sz="12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1052275" y="5889104"/>
            <a:ext cx="0" cy="1562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0" y="4304928"/>
            <a:ext cx="141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ask for storage path</a:t>
            </a:r>
            <a:endParaRPr lang="en-US" sz="1200"/>
          </a:p>
        </p:txBody>
      </p:sp>
      <p:cxnSp>
        <p:nvCxnSpPr>
          <p:cNvPr id="28" name="Gerade Verbindung mit Pfeil 27"/>
          <p:cNvCxnSpPr>
            <a:endCxn id="14" idx="0"/>
          </p:cNvCxnSpPr>
          <p:nvPr/>
        </p:nvCxnSpPr>
        <p:spPr>
          <a:xfrm>
            <a:off x="1052275" y="4581927"/>
            <a:ext cx="0" cy="5979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36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4"/>
            <a:ext cx="6851509" cy="6962109"/>
          </a:xfrm>
        </p:spPr>
        <p:txBody>
          <a:bodyPr/>
          <a:lstStyle/>
          <a:p>
            <a:r>
              <a:rPr lang="de-DE" dirty="0" smtClean="0"/>
              <a:t>App </a:t>
            </a:r>
            <a:r>
              <a:rPr lang="de-DE" dirty="0" err="1" smtClean="0"/>
              <a:t>Creation</a:t>
            </a:r>
            <a:r>
              <a:rPr lang="de-DE" dirty="0"/>
              <a:t/>
            </a:r>
            <a:br>
              <a:rPr lang="de-DE" dirty="0"/>
            </a:br>
            <a:r>
              <a:rPr lang="de-DE" sz="2400" dirty="0" err="1" smtClean="0"/>
              <a:t>Menue</a:t>
            </a:r>
            <a:r>
              <a:rPr lang="de-DE" sz="2400" dirty="0" smtClean="0"/>
              <a:t> Bar</a:t>
            </a:r>
            <a:r>
              <a:rPr lang="de-DE" sz="2400" dirty="0"/>
              <a:t/>
            </a:r>
            <a:br>
              <a:rPr lang="de-DE" sz="2400" dirty="0"/>
            </a:b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93CEE36B-E834-47B9-9ABB-E248E004CF2E}"/>
              </a:ext>
            </a:extLst>
          </p:cNvPr>
          <p:cNvSpPr txBox="1"/>
          <p:nvPr/>
        </p:nvSpPr>
        <p:spPr>
          <a:xfrm>
            <a:off x="116632" y="1352600"/>
            <a:ext cx="6480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There exist some menu bar entries defined in the framework </a:t>
            </a:r>
            <a:r>
              <a:rPr lang="en-US" sz="1600" dirty="0" err="1" smtClean="0"/>
              <a:t>config</a:t>
            </a:r>
            <a:r>
              <a:rPr lang="en-US" sz="1600" dirty="0" smtClean="0"/>
              <a:t>. Despite those it is possible to define more in the application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in a similar manner. To do so, use the </a:t>
            </a:r>
            <a:r>
              <a:rPr lang="en-US" sz="1600" dirty="0" err="1" smtClean="0"/>
              <a:t>ConfigApplication_template.m</a:t>
            </a:r>
            <a:r>
              <a:rPr lang="en-US" sz="1600" dirty="0" smtClean="0"/>
              <a:t>, in which all application </a:t>
            </a:r>
            <a:r>
              <a:rPr lang="en-US" sz="1600" dirty="0" err="1" smtClean="0"/>
              <a:t>configs</a:t>
            </a:r>
            <a:r>
              <a:rPr lang="en-US" sz="1600" dirty="0" smtClean="0"/>
              <a:t> are stored for creation of a </a:t>
            </a:r>
            <a:r>
              <a:rPr lang="en-US" sz="1600" dirty="0" err="1" smtClean="0"/>
              <a:t>config.json</a:t>
            </a:r>
            <a:r>
              <a:rPr lang="en-US" sz="1600" dirty="0" smtClean="0"/>
              <a:t> file. Each element of the </a:t>
            </a:r>
            <a:r>
              <a:rPr lang="en-US" sz="1600" dirty="0" err="1" smtClean="0"/>
              <a:t>struct</a:t>
            </a:r>
            <a:r>
              <a:rPr lang="en-US" sz="1600" dirty="0" smtClean="0"/>
              <a:t> array "menu" represents a menu bar entry. Each element contains a cell with strings called "path" defining the path of the menu bar button (e.g.:  </a:t>
            </a:r>
            <a:r>
              <a:rPr lang="en-US" sz="1600" dirty="0" smtClean="0">
                <a:solidFill>
                  <a:srgbClr val="7030A0"/>
                </a:solidFill>
              </a:rPr>
              <a:t>{'File' 'Load'} </a:t>
            </a:r>
            <a:r>
              <a:rPr lang="en-US" sz="1600" dirty="0" smtClean="0"/>
              <a:t>would create a button "Load" in the "File" menu). </a:t>
            </a:r>
            <a:r>
              <a:rPr lang="en-US" sz="1600" dirty="0"/>
              <a:t>F</a:t>
            </a:r>
            <a:r>
              <a:rPr lang="en-US" sz="1600" dirty="0" smtClean="0"/>
              <a:t>or each button exists a "callback" value stored per array element. It may directly point to a </a:t>
            </a:r>
            <a:r>
              <a:rPr lang="en-US" sz="1600" dirty="0" err="1" smtClean="0"/>
              <a:t>cCompute</a:t>
            </a:r>
            <a:r>
              <a:rPr lang="en-US" sz="1600" dirty="0" smtClean="0"/>
              <a:t> method or may be caught by the </a:t>
            </a:r>
            <a:r>
              <a:rPr lang="en-US" sz="1600" dirty="0" err="1" smtClean="0"/>
              <a:t>cControl.mMenuCallback</a:t>
            </a:r>
            <a:r>
              <a:rPr lang="en-US" sz="1600" dirty="0" smtClean="0"/>
              <a:t> method and be redirected there further.</a:t>
            </a: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" y="3927685"/>
            <a:ext cx="6703263" cy="40714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93CEE36B-E834-47B9-9ABB-E248E004CF2E}"/>
              </a:ext>
            </a:extLst>
          </p:cNvPr>
          <p:cNvSpPr txBox="1"/>
          <p:nvPr/>
        </p:nvSpPr>
        <p:spPr>
          <a:xfrm>
            <a:off x="191884" y="8121352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Menu bar entries may be created and organized therewith easily. The callbacks simply need to be computable by </a:t>
            </a:r>
            <a:r>
              <a:rPr lang="en-US" sz="1600" dirty="0" err="1" smtClean="0"/>
              <a:t>Matlab</a:t>
            </a:r>
            <a:r>
              <a:rPr lang="en-US" sz="1600" dirty="0" smtClean="0"/>
              <a:t>.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89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820273" y="2227383"/>
            <a:ext cx="5256584" cy="4248917"/>
            <a:chOff x="-435046" y="1928664"/>
            <a:chExt cx="8171639" cy="660516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5046" y="1928664"/>
              <a:ext cx="8171639" cy="6605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770525" y="4262127"/>
              <a:ext cx="2325490" cy="621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err="1">
                  <a:latin typeface="Arial" panose="020B0604020202020204" pitchFamily="34" charset="0"/>
                  <a:cs typeface="Arial" panose="020B0604020202020204" pitchFamily="34" charset="0"/>
                </a:rPr>
                <a:t>ImageArea</a:t>
              </a:r>
              <a:endParaRPr 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887190" y="7077047"/>
              <a:ext cx="1964456" cy="621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>
                  <a:latin typeface="Arial" panose="020B0604020202020204" pitchFamily="34" charset="0"/>
                  <a:cs typeface="Arial" panose="020B0604020202020204" pitchFamily="34" charset="0"/>
                </a:rPr>
                <a:t>TextArea</a:t>
              </a:r>
              <a:endParaRPr 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758948" y="4262129"/>
              <a:ext cx="2186241" cy="621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>
                  <a:latin typeface="Arial" panose="020B0604020202020204" pitchFamily="34" charset="0"/>
                  <a:cs typeface="Arial" panose="020B0604020202020204" pitchFamily="34" charset="0"/>
                </a:rPr>
                <a:t>TableArea</a:t>
              </a:r>
              <a:endParaRPr 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757702" y="7077047"/>
              <a:ext cx="2347919" cy="621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>
                  <a:latin typeface="Arial" panose="020B0604020202020204" pitchFamily="34" charset="0"/>
                  <a:cs typeface="Arial" panose="020B0604020202020204" pitchFamily="34" charset="0"/>
                </a:rPr>
                <a:t>GraphArea</a:t>
              </a:r>
              <a:endParaRPr lang="en-US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511339" y="1944634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>
                <a:latin typeface="Arial" panose="020B0604020202020204" pitchFamily="34" charset="0"/>
                <a:cs typeface="Arial" panose="020B0604020202020204" pitchFamily="34" charset="0"/>
              </a:rPr>
              <a:t>Menu Bar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mit Pfeil 15"/>
          <p:cNvCxnSpPr>
            <a:stCxn id="14" idx="1"/>
          </p:cNvCxnSpPr>
          <p:nvPr/>
        </p:nvCxnSpPr>
        <p:spPr>
          <a:xfrm flipH="1">
            <a:off x="2276873" y="2144689"/>
            <a:ext cx="1234466" cy="376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80006" y="6498263"/>
            <a:ext cx="61371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Table Area:</a:t>
            </a:r>
          </a:p>
          <a:p>
            <a:r>
              <a:rPr lang="en-US" sz="1600" dirty="0" smtClean="0"/>
              <a:t>Each table row represents an image or images of a slice. Columns may vary regarding the application and may display „slice location“ or any result data.</a:t>
            </a:r>
          </a:p>
          <a:p>
            <a:r>
              <a:rPr lang="en-US" sz="2000" dirty="0" smtClean="0"/>
              <a:t>Image Area:</a:t>
            </a:r>
          </a:p>
          <a:p>
            <a:r>
              <a:rPr lang="en-US" sz="1600" dirty="0" smtClean="0"/>
              <a:t>display of currently selected slice</a:t>
            </a:r>
          </a:p>
          <a:p>
            <a:r>
              <a:rPr lang="en-US" sz="2000" dirty="0" smtClean="0"/>
              <a:t>Graph Area:</a:t>
            </a:r>
          </a:p>
          <a:p>
            <a:r>
              <a:rPr lang="en-US" sz="1600" dirty="0" smtClean="0"/>
              <a:t>display of e.g. histograms, data values as graph, fit functions, …</a:t>
            </a:r>
          </a:p>
          <a:p>
            <a:r>
              <a:rPr lang="en-US" sz="2000" dirty="0" smtClean="0"/>
              <a:t>Text Area:</a:t>
            </a:r>
          </a:p>
          <a:p>
            <a:r>
              <a:rPr lang="en-US" sz="1600" dirty="0" smtClean="0"/>
              <a:t>any kind of text. E.g. detailed information of the selected slice.</a:t>
            </a:r>
            <a:endParaRPr lang="en-US" sz="1600" dirty="0"/>
          </a:p>
        </p:txBody>
      </p:sp>
      <p:sp>
        <p:nvSpPr>
          <p:cNvPr id="20" name="Titel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User Interface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5"/>
            <a:ext cx="6851509" cy="1651000"/>
          </a:xfrm>
        </p:spPr>
        <p:txBody>
          <a:bodyPr/>
          <a:lstStyle/>
          <a:p>
            <a:r>
              <a:rPr lang="de-DE"/>
              <a:t>Software Structure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"/>
          <a:stretch/>
        </p:blipFill>
        <p:spPr bwMode="auto">
          <a:xfrm>
            <a:off x="426398" y="2225095"/>
            <a:ext cx="5306354" cy="314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331988" y="1503275"/>
            <a:ext cx="273630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600" b="1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0649" y="5889105"/>
            <a:ext cx="63367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General Information:</a:t>
            </a:r>
          </a:p>
          <a:p>
            <a:r>
              <a:rPr lang="en-US" sz="1600" dirty="0"/>
              <a:t>Classes, methods, objects and properties are indicated by a leading prefix c, m, o and p respectively.</a:t>
            </a:r>
          </a:p>
          <a:p>
            <a:r>
              <a:rPr lang="en-US" sz="1600" dirty="0" smtClean="0"/>
              <a:t>Besides the illustrated Classes there exists a class </a:t>
            </a:r>
            <a:r>
              <a:rPr lang="en-US" sz="1600" dirty="0" err="1" smtClean="0"/>
              <a:t>cBoundary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All defined properties and methods are described in the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code files.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437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5"/>
            <a:ext cx="6851509" cy="1651000"/>
          </a:xfrm>
        </p:spPr>
        <p:txBody>
          <a:bodyPr/>
          <a:lstStyle/>
          <a:p>
            <a:r>
              <a:rPr lang="de-DE"/>
              <a:t>Software Structure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"/>
          <a:stretch/>
        </p:blipFill>
        <p:spPr bwMode="auto">
          <a:xfrm>
            <a:off x="426398" y="2225095"/>
            <a:ext cx="5306354" cy="314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331988" y="1503275"/>
            <a:ext cx="273630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600" b="1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0649" y="5889105"/>
            <a:ext cx="6336704" cy="4223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cControl</a:t>
            </a:r>
            <a:r>
              <a:rPr lang="en-US" sz="1600" dirty="0"/>
              <a:t>: it is the main framework class. It is not meant to be changed when creating a new tool. It contains methods for GUI creation and user input callback catching and their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cCompute</a:t>
            </a:r>
            <a:r>
              <a:rPr lang="en-US" sz="1600" dirty="0"/>
              <a:t>: each slice/image-data is hosted in a </a:t>
            </a:r>
            <a:r>
              <a:rPr lang="en-US" sz="1600" dirty="0" err="1"/>
              <a:t>cCompute</a:t>
            </a:r>
            <a:r>
              <a:rPr lang="en-US" sz="1600" dirty="0"/>
              <a:t> object. Thus each table row represents the data of a </a:t>
            </a:r>
            <a:r>
              <a:rPr lang="en-US" sz="1600" dirty="0" err="1"/>
              <a:t>cCompute</a:t>
            </a:r>
            <a:r>
              <a:rPr lang="en-US" sz="1600" dirty="0"/>
              <a:t> object. Besides image data and other source data it hosts generic methods (e.g.: image management, boundary/segmentation or fitting methods) or general method parts (e.g.: data loading/saving or GUI update methods) for application specific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cCompute</a:t>
            </a:r>
            <a:r>
              <a:rPr lang="en-US" sz="1600" b="1" dirty="0"/>
              <a:t>-app</a:t>
            </a:r>
            <a:r>
              <a:rPr lang="en-US" sz="1600" dirty="0"/>
              <a:t>: contains the mode specific code as well as mandatory mode specific methods called by </a:t>
            </a:r>
            <a:r>
              <a:rPr lang="en-US" sz="1600" dirty="0" err="1"/>
              <a:t>cControl</a:t>
            </a:r>
            <a:r>
              <a:rPr lang="en-US" sz="1600" dirty="0"/>
              <a:t> or </a:t>
            </a:r>
            <a:r>
              <a:rPr lang="en-US" sz="1600" dirty="0" err="1"/>
              <a:t>cCompute</a:t>
            </a:r>
            <a:r>
              <a:rPr lang="en-US" sz="1600" dirty="0"/>
              <a:t> class (e.g.: data loading/saving, GUI update/interaction methods). It is a child class of the </a:t>
            </a:r>
            <a:r>
              <a:rPr lang="en-US" sz="1600" dirty="0" err="1"/>
              <a:t>cCompute</a:t>
            </a:r>
            <a:r>
              <a:rPr lang="en-US" sz="1600" dirty="0"/>
              <a:t> class and thus has access to </a:t>
            </a:r>
            <a:r>
              <a:rPr lang="en-US" sz="1600" dirty="0" err="1"/>
              <a:t>cCompute</a:t>
            </a:r>
            <a:r>
              <a:rPr lang="en-US" sz="1600" dirty="0"/>
              <a:t> methods.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2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5"/>
            <a:ext cx="6851509" cy="1651000"/>
          </a:xfrm>
        </p:spPr>
        <p:txBody>
          <a:bodyPr/>
          <a:lstStyle/>
          <a:p>
            <a:r>
              <a:rPr lang="de-DE"/>
              <a:t>Software Structure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"/>
          <a:stretch/>
        </p:blipFill>
        <p:spPr bwMode="auto">
          <a:xfrm>
            <a:off x="426398" y="2225095"/>
            <a:ext cx="5306354" cy="314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331988" y="1503275"/>
            <a:ext cx="273630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600" b="1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60649" y="5889104"/>
            <a:ext cx="631497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Config</a:t>
            </a:r>
            <a:r>
              <a:rPr lang="en-US" sz="2400" dirty="0" smtClean="0"/>
              <a:t> files:</a:t>
            </a:r>
          </a:p>
          <a:p>
            <a:r>
              <a:rPr lang="en-US" sz="1600" dirty="0" smtClean="0"/>
              <a:t>two files in the JSON format host configuration values. They include slight GUI modification, menu bar definition and callback definitions mainly. Creation of those (</a:t>
            </a:r>
            <a:r>
              <a:rPr lang="en-US" sz="1600" dirty="0" err="1" smtClean="0"/>
              <a:t>cfg_framework.json</a:t>
            </a:r>
            <a:r>
              <a:rPr lang="en-US" sz="1600" dirty="0" smtClean="0"/>
              <a:t> and </a:t>
            </a:r>
            <a:r>
              <a:rPr lang="en-US" sz="1600" dirty="0" err="1" smtClean="0"/>
              <a:t>cfg_application</a:t>
            </a:r>
            <a:r>
              <a:rPr lang="en-US" sz="1600" dirty="0" smtClean="0"/>
              <a:t>_*.</a:t>
            </a:r>
            <a:r>
              <a:rPr lang="en-US" sz="1600" dirty="0" err="1" smtClean="0"/>
              <a:t>json</a:t>
            </a:r>
            <a:r>
              <a:rPr lang="en-US" sz="1600" dirty="0" smtClean="0"/>
              <a:t>) files is comfortably possible by using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scripts (</a:t>
            </a:r>
            <a:r>
              <a:rPr lang="en-US" sz="1600" dirty="0" err="1" smtClean="0"/>
              <a:t>ConfigFramework_template.m</a:t>
            </a:r>
            <a:r>
              <a:rPr lang="en-US" sz="1600" dirty="0" smtClean="0"/>
              <a:t> and </a:t>
            </a:r>
            <a:r>
              <a:rPr lang="en-US" sz="1600" dirty="0" err="1" smtClean="0"/>
              <a:t>ConfigApplication_template.m</a:t>
            </a:r>
            <a:r>
              <a:rPr lang="en-US" sz="1600" dirty="0" smtClean="0"/>
              <a:t>).</a:t>
            </a:r>
          </a:p>
          <a:p>
            <a:r>
              <a:rPr lang="en-US" sz="1600" dirty="0" smtClean="0"/>
              <a:t>The application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 is separated in two parts:</a:t>
            </a:r>
            <a:r>
              <a:rPr lang="de-DE" sz="1600" dirty="0" smtClean="0"/>
              <a:t> </a:t>
            </a:r>
            <a:r>
              <a:rPr lang="de-DE" sz="1600" dirty="0"/>
              <a:t>„</a:t>
            </a:r>
            <a:r>
              <a:rPr lang="en-US" sz="1600" dirty="0"/>
              <a:t> mandatory app values”</a:t>
            </a:r>
            <a:r>
              <a:rPr lang="de-DE" sz="1600" dirty="0"/>
              <a:t> and „</a:t>
            </a:r>
            <a:r>
              <a:rPr lang="en-US" sz="1600" dirty="0"/>
              <a:t>app specific values”. Description of </a:t>
            </a:r>
            <a:r>
              <a:rPr lang="en-US" sz="1600" dirty="0" smtClean="0"/>
              <a:t>entries </a:t>
            </a:r>
            <a:r>
              <a:rPr lang="en-US" sz="1600" dirty="0"/>
              <a:t>is available in the *</a:t>
            </a:r>
            <a:r>
              <a:rPr lang="en-US" sz="1600" dirty="0" err="1"/>
              <a:t>template.m</a:t>
            </a:r>
            <a:r>
              <a:rPr lang="en-US" sz="1600" dirty="0"/>
              <a:t> files.</a:t>
            </a:r>
          </a:p>
        </p:txBody>
      </p:sp>
    </p:spTree>
    <p:extLst>
      <p:ext uri="{BB962C8B-B14F-4D97-AF65-F5344CB8AC3E}">
        <p14:creationId xmlns:p14="http://schemas.microsoft.com/office/powerpoint/2010/main" val="362918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5"/>
            <a:ext cx="6851509" cy="1651000"/>
          </a:xfrm>
        </p:spPr>
        <p:txBody>
          <a:bodyPr/>
          <a:lstStyle/>
          <a:p>
            <a:r>
              <a:rPr lang="de-DE" dirty="0"/>
              <a:t>Software Workflow</a:t>
            </a:r>
            <a:r>
              <a:rPr lang="de-DE"/>
              <a:t/>
            </a:r>
            <a:br>
              <a:rPr lang="de-DE"/>
            </a:br>
            <a:r>
              <a:rPr lang="de-DE" sz="2400" smtClean="0"/>
              <a:t>Dicomflex FlowChart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52" y="1784648"/>
            <a:ext cx="4530380" cy="686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77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5"/>
            <a:ext cx="6851509" cy="1651000"/>
          </a:xfrm>
        </p:spPr>
        <p:txBody>
          <a:bodyPr/>
          <a:lstStyle/>
          <a:p>
            <a:r>
              <a:rPr lang="de-DE" dirty="0"/>
              <a:t>Software Workflow</a:t>
            </a:r>
            <a:br>
              <a:rPr lang="de-DE" dirty="0"/>
            </a:br>
            <a:r>
              <a:rPr lang="de-DE" sz="2400" dirty="0"/>
              <a:t>User </a:t>
            </a:r>
            <a:r>
              <a:rPr lang="de-DE" sz="2400"/>
              <a:t>Input Processing</a:t>
            </a:r>
            <a:endParaRPr lang="en-US" dirty="0"/>
          </a:p>
        </p:txBody>
      </p:sp>
      <p:pic>
        <p:nvPicPr>
          <p:cNvPr id="1026" name="Picture 2" descr="C:\Users\StangeR\Dropbox\UniKlinik\SoftwareStrukturPaper\Figures\Fig4_UserInterac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3" y="1640632"/>
            <a:ext cx="6827567" cy="435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68351" y="6177136"/>
            <a:ext cx="6314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All user input is caught by the </a:t>
            </a:r>
            <a:r>
              <a:rPr lang="en-US" sz="1600" dirty="0" err="1" smtClean="0"/>
              <a:t>cControl</a:t>
            </a:r>
            <a:r>
              <a:rPr lang="en-US" sz="1600" dirty="0" smtClean="0"/>
              <a:t> class. If not directly processed there (e.g. when selecting another slice in the </a:t>
            </a:r>
            <a:r>
              <a:rPr lang="en-US" sz="1600" dirty="0" err="1" smtClean="0"/>
              <a:t>TableArea</a:t>
            </a:r>
            <a:r>
              <a:rPr lang="en-US" sz="1600" dirty="0" smtClean="0"/>
              <a:t>), it is redirected to the appropriate method of the </a:t>
            </a:r>
            <a:r>
              <a:rPr lang="en-US" sz="1600" dirty="0" err="1" smtClean="0"/>
              <a:t>cCompute</a:t>
            </a:r>
            <a:r>
              <a:rPr lang="en-US" sz="1600" dirty="0" smtClean="0"/>
              <a:t> class. The called </a:t>
            </a:r>
            <a:r>
              <a:rPr lang="en-US" sz="1600" dirty="0" err="1" smtClean="0"/>
              <a:t>cCompute</a:t>
            </a:r>
            <a:r>
              <a:rPr lang="en-US" sz="1600" dirty="0" smtClean="0"/>
              <a:t> method might do some general things and might forward to the </a:t>
            </a:r>
            <a:r>
              <a:rPr lang="en-US" sz="1600" dirty="0" err="1" smtClean="0"/>
              <a:t>cCompute</a:t>
            </a:r>
            <a:r>
              <a:rPr lang="en-US" sz="1600" dirty="0" smtClean="0"/>
              <a:t>-app class. After processing the GUI-update routine is triggered by the </a:t>
            </a:r>
            <a:r>
              <a:rPr lang="en-US" sz="1600" dirty="0" err="1" smtClean="0"/>
              <a:t>cControl</a:t>
            </a:r>
            <a:r>
              <a:rPr lang="en-US" sz="1600" dirty="0" smtClean="0"/>
              <a:t>.</a:t>
            </a:r>
          </a:p>
          <a:p>
            <a:pPr algn="just"/>
            <a:r>
              <a:rPr lang="en-US" sz="1600" dirty="0" smtClean="0"/>
              <a:t>Out of framework definitions of GUI element callbacks by the </a:t>
            </a:r>
            <a:r>
              <a:rPr lang="en-US" sz="1600" dirty="0" err="1" smtClean="0"/>
              <a:t>cCompute</a:t>
            </a:r>
            <a:r>
              <a:rPr lang="en-US" sz="1600" dirty="0" smtClean="0"/>
              <a:t>-app directly to methods in </a:t>
            </a:r>
            <a:r>
              <a:rPr lang="en-US" sz="1600" dirty="0" err="1" smtClean="0"/>
              <a:t>cCompute</a:t>
            </a:r>
            <a:r>
              <a:rPr lang="en-US" sz="1600" dirty="0" smtClean="0"/>
              <a:t>-app are possible to e.g. create and control additional GUI elements available for a certain application only.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785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5"/>
            <a:ext cx="6851509" cy="1651000"/>
          </a:xfrm>
        </p:spPr>
        <p:txBody>
          <a:bodyPr/>
          <a:lstStyle/>
          <a:p>
            <a:r>
              <a:rPr lang="de-DE" dirty="0"/>
              <a:t>Software Workflow</a:t>
            </a:r>
            <a:r>
              <a:rPr lang="de-DE"/>
              <a:t/>
            </a:r>
            <a:br>
              <a:rPr lang="de-DE"/>
            </a:br>
            <a:r>
              <a:rPr lang="de-DE" sz="2400"/>
              <a:t>GUI update routine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68351" y="7257256"/>
            <a:ext cx="6314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1600" smtClean="0"/>
              <a:t>The GUI update routine may be triggered from anywhere in the Dicomflex by calling the method cControl.mTableCellSelect</a:t>
            </a:r>
            <a:endParaRPr lang="en-US" sz="11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24" y="1496616"/>
            <a:ext cx="2827824" cy="528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26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0" y="7114"/>
            <a:ext cx="6851509" cy="6962109"/>
          </a:xfrm>
        </p:spPr>
        <p:txBody>
          <a:bodyPr/>
          <a:lstStyle/>
          <a:p>
            <a:r>
              <a:rPr lang="de-DE" dirty="0"/>
              <a:t>Software Workflow</a:t>
            </a:r>
            <a:r>
              <a:rPr lang="de-DE"/>
              <a:t/>
            </a:r>
            <a:br>
              <a:rPr lang="de-DE"/>
            </a:br>
            <a:r>
              <a:rPr lang="de-DE" sz="2400" smtClean="0"/>
              <a:t>ImageUpdate</a:t>
            </a:r>
            <a:r>
              <a:rPr lang="de-DE" sz="2400" dirty="0"/>
              <a:t/>
            </a:r>
            <a:br>
              <a:rPr lang="de-DE" sz="2400" dirty="0"/>
            </a:br>
            <a:r>
              <a:rPr lang="de-DE" sz="2400" dirty="0"/>
              <a:t/>
            </a:r>
            <a:br>
              <a:rPr lang="de-DE" sz="2400" dirty="0"/>
            </a:b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93CEE36B-E834-47B9-9ABB-E248E004CF2E}"/>
              </a:ext>
            </a:extLst>
          </p:cNvPr>
          <p:cNvSpPr txBox="1"/>
          <p:nvPr/>
        </p:nvSpPr>
        <p:spPr>
          <a:xfrm>
            <a:off x="188640" y="8136735"/>
            <a:ext cx="648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/>
              <a:t>The image update is commonly called by the GUI update routine from </a:t>
            </a:r>
            <a:r>
              <a:rPr lang="en-US" sz="1600" dirty="0" err="1" smtClean="0"/>
              <a:t>cControl.mTableCellSelect</a:t>
            </a:r>
            <a:r>
              <a:rPr lang="en-US" sz="1600" dirty="0" smtClean="0"/>
              <a:t>. It is a framework method that calls two app-specific mandatory methods to be hosted in </a:t>
            </a:r>
            <a:r>
              <a:rPr lang="en-US" sz="1600" dirty="0" err="1" smtClean="0"/>
              <a:t>cCompute</a:t>
            </a:r>
            <a:r>
              <a:rPr lang="en-US" sz="1600" dirty="0" smtClean="0"/>
              <a:t>-app (mGetImg2Display and </a:t>
            </a:r>
            <a:r>
              <a:rPr lang="en-US" sz="1600" dirty="0" err="1" smtClean="0"/>
              <a:t>mPostPlot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1295185"/>
            <a:ext cx="3770550" cy="672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86947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Microsoft Office PowerPoint</Application>
  <PresentationFormat>A4-Papier (210x297 mm)</PresentationFormat>
  <Paragraphs>129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Larissa-Design</vt:lpstr>
      <vt:lpstr>The Dicomflex</vt:lpstr>
      <vt:lpstr>User Interface</vt:lpstr>
      <vt:lpstr>Software Structure</vt:lpstr>
      <vt:lpstr>Software Structure</vt:lpstr>
      <vt:lpstr>Software Structure</vt:lpstr>
      <vt:lpstr>Software Workflow Dicomflex FlowChart</vt:lpstr>
      <vt:lpstr>Software Workflow User Input Processing</vt:lpstr>
      <vt:lpstr>Software Workflow GUI update routine</vt:lpstr>
      <vt:lpstr>Software Workflow ImageUpdate  </vt:lpstr>
      <vt:lpstr>Software Workflow GraphUpdate  </vt:lpstr>
      <vt:lpstr>Software Workflow TextUpdate  </vt:lpstr>
      <vt:lpstr>Software Workflow Load Data</vt:lpstr>
      <vt:lpstr>Software Workflow Save Data</vt:lpstr>
      <vt:lpstr>Software Workflow Versionhandling/SessionFile Update</vt:lpstr>
      <vt:lpstr>Software Workflow Versionhandling/SessionFile Update</vt:lpstr>
      <vt:lpstr>App Creation overview </vt:lpstr>
      <vt:lpstr>App Creation cCompute-app.m </vt:lpstr>
      <vt:lpstr>App Creation ConfigApplication_template.m </vt:lpstr>
      <vt:lpstr>App Creation Menue Bar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Stange, Roland</dc:creator>
  <cp:lastModifiedBy>Stange, Roland</cp:lastModifiedBy>
  <cp:revision>56</cp:revision>
  <dcterms:created xsi:type="dcterms:W3CDTF">2018-04-10T08:56:19Z</dcterms:created>
  <dcterms:modified xsi:type="dcterms:W3CDTF">2018-04-26T07:43:15Z</dcterms:modified>
</cp:coreProperties>
</file>