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55E40-624B-4312-A776-B1A74A9B2D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2D9171-68C6-4F2F-89E6-FFA2A407B185}">
      <dgm:prSet/>
      <dgm:spPr/>
      <dgm:t>
        <a:bodyPr/>
        <a:lstStyle/>
        <a:p>
          <a:r>
            <a:rPr lang="en-US"/>
            <a:t>The dataset contains over 27,000 images of blood cells, split up into ones that are infected with malaria, and ones that are not.</a:t>
          </a:r>
        </a:p>
      </dgm:t>
    </dgm:pt>
    <dgm:pt modelId="{4871B8EA-52F7-4F5D-98FC-27CF8B87CA98}" type="parTrans" cxnId="{A8ABAE01-44F7-48E4-AC34-47B9CF752011}">
      <dgm:prSet/>
      <dgm:spPr/>
      <dgm:t>
        <a:bodyPr/>
        <a:lstStyle/>
        <a:p>
          <a:endParaRPr lang="en-US"/>
        </a:p>
      </dgm:t>
    </dgm:pt>
    <dgm:pt modelId="{028C2F07-25CE-434F-8E53-7C997F6BE226}" type="sibTrans" cxnId="{A8ABAE01-44F7-48E4-AC34-47B9CF752011}">
      <dgm:prSet/>
      <dgm:spPr/>
      <dgm:t>
        <a:bodyPr/>
        <a:lstStyle/>
        <a:p>
          <a:endParaRPr lang="en-US"/>
        </a:p>
      </dgm:t>
    </dgm:pt>
    <dgm:pt modelId="{00233E85-5B1C-4DD8-9EE0-8A28D1F5319A}">
      <dgm:prSet/>
      <dgm:spPr/>
      <dgm:t>
        <a:bodyPr/>
        <a:lstStyle/>
        <a:p>
          <a:r>
            <a:rPr lang="en-US"/>
            <a:t>The data originates from the official NLM website.</a:t>
          </a:r>
        </a:p>
      </dgm:t>
    </dgm:pt>
    <dgm:pt modelId="{4EEF1FFE-96D8-4129-976E-D0CCDA53A887}" type="parTrans" cxnId="{E3F35163-F9C9-4A4D-B262-8F55DA4164B8}">
      <dgm:prSet/>
      <dgm:spPr/>
      <dgm:t>
        <a:bodyPr/>
        <a:lstStyle/>
        <a:p>
          <a:endParaRPr lang="en-US"/>
        </a:p>
      </dgm:t>
    </dgm:pt>
    <dgm:pt modelId="{CEC1F8ED-A54A-4AB2-A71D-3A001A2EE905}" type="sibTrans" cxnId="{E3F35163-F9C9-4A4D-B262-8F55DA4164B8}">
      <dgm:prSet/>
      <dgm:spPr/>
      <dgm:t>
        <a:bodyPr/>
        <a:lstStyle/>
        <a:p>
          <a:endParaRPr lang="en-US"/>
        </a:p>
      </dgm:t>
    </dgm:pt>
    <dgm:pt modelId="{5EE6B674-2696-447A-91BA-978CF004BDE4}">
      <dgm:prSet/>
      <dgm:spPr/>
      <dgm:t>
        <a:bodyPr/>
        <a:lstStyle/>
        <a:p>
          <a:r>
            <a:rPr lang="en-US"/>
            <a:t>We are building a Convolutional Neural Network model to classify these images.</a:t>
          </a:r>
        </a:p>
      </dgm:t>
    </dgm:pt>
    <dgm:pt modelId="{24554324-EE55-48B7-B7C4-962133B8EADB}" type="parTrans" cxnId="{9BBC6982-281D-47AC-B0E4-DC84E8A3FA8C}">
      <dgm:prSet/>
      <dgm:spPr/>
      <dgm:t>
        <a:bodyPr/>
        <a:lstStyle/>
        <a:p>
          <a:endParaRPr lang="en-US"/>
        </a:p>
      </dgm:t>
    </dgm:pt>
    <dgm:pt modelId="{2B355EC1-BEB2-49E0-958E-8961C4DC632E}" type="sibTrans" cxnId="{9BBC6982-281D-47AC-B0E4-DC84E8A3FA8C}">
      <dgm:prSet/>
      <dgm:spPr/>
      <dgm:t>
        <a:bodyPr/>
        <a:lstStyle/>
        <a:p>
          <a:endParaRPr lang="en-US"/>
        </a:p>
      </dgm:t>
    </dgm:pt>
    <dgm:pt modelId="{81E85491-2487-4CB0-BF4A-F7386A951F9F}" type="pres">
      <dgm:prSet presAssocID="{B1755E40-624B-4312-A776-B1A74A9B2D5C}" presName="linear" presStyleCnt="0">
        <dgm:presLayoutVars>
          <dgm:animLvl val="lvl"/>
          <dgm:resizeHandles val="exact"/>
        </dgm:presLayoutVars>
      </dgm:prSet>
      <dgm:spPr/>
    </dgm:pt>
    <dgm:pt modelId="{1315B533-A2C9-40C0-8D9F-D38097AF9339}" type="pres">
      <dgm:prSet presAssocID="{DD2D9171-68C6-4F2F-89E6-FFA2A407B1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293A04-DB8B-4F99-A76F-C8926C4F64D5}" type="pres">
      <dgm:prSet presAssocID="{028C2F07-25CE-434F-8E53-7C997F6BE226}" presName="spacer" presStyleCnt="0"/>
      <dgm:spPr/>
    </dgm:pt>
    <dgm:pt modelId="{8CA7A8D3-F4E8-464E-BA74-FD20433A37CD}" type="pres">
      <dgm:prSet presAssocID="{00233E85-5B1C-4DD8-9EE0-8A28D1F531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9A6555-C86B-43BA-807C-A4DDC9BE0A31}" type="pres">
      <dgm:prSet presAssocID="{CEC1F8ED-A54A-4AB2-A71D-3A001A2EE905}" presName="spacer" presStyleCnt="0"/>
      <dgm:spPr/>
    </dgm:pt>
    <dgm:pt modelId="{70C2D9AE-F45E-4C84-82E8-04AEAE6AEB61}" type="pres">
      <dgm:prSet presAssocID="{5EE6B674-2696-447A-91BA-978CF004BDE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8ABAE01-44F7-48E4-AC34-47B9CF752011}" srcId="{B1755E40-624B-4312-A776-B1A74A9B2D5C}" destId="{DD2D9171-68C6-4F2F-89E6-FFA2A407B185}" srcOrd="0" destOrd="0" parTransId="{4871B8EA-52F7-4F5D-98FC-27CF8B87CA98}" sibTransId="{028C2F07-25CE-434F-8E53-7C997F6BE226}"/>
    <dgm:cxn modelId="{86A4B926-0CF7-4066-A4A7-A9CA07736480}" type="presOf" srcId="{B1755E40-624B-4312-A776-B1A74A9B2D5C}" destId="{81E85491-2487-4CB0-BF4A-F7386A951F9F}" srcOrd="0" destOrd="0" presId="urn:microsoft.com/office/officeart/2005/8/layout/vList2"/>
    <dgm:cxn modelId="{E3F35163-F9C9-4A4D-B262-8F55DA4164B8}" srcId="{B1755E40-624B-4312-A776-B1A74A9B2D5C}" destId="{00233E85-5B1C-4DD8-9EE0-8A28D1F5319A}" srcOrd="1" destOrd="0" parTransId="{4EEF1FFE-96D8-4129-976E-D0CCDA53A887}" sibTransId="{CEC1F8ED-A54A-4AB2-A71D-3A001A2EE905}"/>
    <dgm:cxn modelId="{9BBC6982-281D-47AC-B0E4-DC84E8A3FA8C}" srcId="{B1755E40-624B-4312-A776-B1A74A9B2D5C}" destId="{5EE6B674-2696-447A-91BA-978CF004BDE4}" srcOrd="2" destOrd="0" parTransId="{24554324-EE55-48B7-B7C4-962133B8EADB}" sibTransId="{2B355EC1-BEB2-49E0-958E-8961C4DC632E}"/>
    <dgm:cxn modelId="{091FFC84-300E-41E5-8B91-1439369F6D5B}" type="presOf" srcId="{00233E85-5B1C-4DD8-9EE0-8A28D1F5319A}" destId="{8CA7A8D3-F4E8-464E-BA74-FD20433A37CD}" srcOrd="0" destOrd="0" presId="urn:microsoft.com/office/officeart/2005/8/layout/vList2"/>
    <dgm:cxn modelId="{754FDAAB-2AA6-467B-B7AA-61F1A2426438}" type="presOf" srcId="{DD2D9171-68C6-4F2F-89E6-FFA2A407B185}" destId="{1315B533-A2C9-40C0-8D9F-D38097AF9339}" srcOrd="0" destOrd="0" presId="urn:microsoft.com/office/officeart/2005/8/layout/vList2"/>
    <dgm:cxn modelId="{16A7B4CE-0BA5-4956-8471-90D5E7E1F839}" type="presOf" srcId="{5EE6B674-2696-447A-91BA-978CF004BDE4}" destId="{70C2D9AE-F45E-4C84-82E8-04AEAE6AEB61}" srcOrd="0" destOrd="0" presId="urn:microsoft.com/office/officeart/2005/8/layout/vList2"/>
    <dgm:cxn modelId="{76F366F2-C510-4595-AEF1-C5A3D5F72E08}" type="presParOf" srcId="{81E85491-2487-4CB0-BF4A-F7386A951F9F}" destId="{1315B533-A2C9-40C0-8D9F-D38097AF9339}" srcOrd="0" destOrd="0" presId="urn:microsoft.com/office/officeart/2005/8/layout/vList2"/>
    <dgm:cxn modelId="{EAABA8CF-83DA-495F-B6B4-B8211F111859}" type="presParOf" srcId="{81E85491-2487-4CB0-BF4A-F7386A951F9F}" destId="{DD293A04-DB8B-4F99-A76F-C8926C4F64D5}" srcOrd="1" destOrd="0" presId="urn:microsoft.com/office/officeart/2005/8/layout/vList2"/>
    <dgm:cxn modelId="{1712937D-7BA9-4C26-AFEC-9540ACAE8DB5}" type="presParOf" srcId="{81E85491-2487-4CB0-BF4A-F7386A951F9F}" destId="{8CA7A8D3-F4E8-464E-BA74-FD20433A37CD}" srcOrd="2" destOrd="0" presId="urn:microsoft.com/office/officeart/2005/8/layout/vList2"/>
    <dgm:cxn modelId="{98ABBB4E-8C2C-4F1F-8076-90BBD132A99A}" type="presParOf" srcId="{81E85491-2487-4CB0-BF4A-F7386A951F9F}" destId="{339A6555-C86B-43BA-807C-A4DDC9BE0A31}" srcOrd="3" destOrd="0" presId="urn:microsoft.com/office/officeart/2005/8/layout/vList2"/>
    <dgm:cxn modelId="{33DC810F-6287-4E8A-996D-AB0A86F809BC}" type="presParOf" srcId="{81E85491-2487-4CB0-BF4A-F7386A951F9F}" destId="{70C2D9AE-F45E-4C84-82E8-04AEAE6AEB6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718FE7-1874-4D5B-A786-4093CDAA6AA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C59FE2-A248-4045-B3A0-25C688F474A4}">
      <dgm:prSet/>
      <dgm:spPr/>
      <dgm:t>
        <a:bodyPr/>
        <a:lstStyle/>
        <a:p>
          <a:r>
            <a:rPr lang="en-US" dirty="0"/>
            <a:t>In order to acquire more images for the model, we took our images and randomly altered them.</a:t>
          </a:r>
        </a:p>
      </dgm:t>
    </dgm:pt>
    <dgm:pt modelId="{841E509E-1750-4896-B447-7F7B497E893F}" type="parTrans" cxnId="{85E65EA2-F2AE-41DD-89AE-6A2A2ED285B4}">
      <dgm:prSet/>
      <dgm:spPr/>
      <dgm:t>
        <a:bodyPr/>
        <a:lstStyle/>
        <a:p>
          <a:endParaRPr lang="en-US"/>
        </a:p>
      </dgm:t>
    </dgm:pt>
    <dgm:pt modelId="{8904D260-A439-4748-BE0A-104C63FB95CF}" type="sibTrans" cxnId="{85E65EA2-F2AE-41DD-89AE-6A2A2ED285B4}">
      <dgm:prSet/>
      <dgm:spPr/>
      <dgm:t>
        <a:bodyPr/>
        <a:lstStyle/>
        <a:p>
          <a:endParaRPr lang="en-US"/>
        </a:p>
      </dgm:t>
    </dgm:pt>
    <dgm:pt modelId="{5C7BDACA-280F-4B0D-BAA2-69852FE65C48}">
      <dgm:prSet/>
      <dgm:spPr/>
      <dgm:t>
        <a:bodyPr/>
        <a:lstStyle/>
        <a:p>
          <a:r>
            <a:rPr lang="en-US" dirty="0"/>
            <a:t>This enables us to get more images without having to acquire more data.</a:t>
          </a:r>
        </a:p>
      </dgm:t>
    </dgm:pt>
    <dgm:pt modelId="{90CE3763-980C-450C-8B60-5577F4F50C1D}" type="parTrans" cxnId="{40230122-2A77-44BE-A774-1944C9EFA384}">
      <dgm:prSet/>
      <dgm:spPr/>
      <dgm:t>
        <a:bodyPr/>
        <a:lstStyle/>
        <a:p>
          <a:endParaRPr lang="en-US"/>
        </a:p>
      </dgm:t>
    </dgm:pt>
    <dgm:pt modelId="{5EC728A5-4566-4910-A020-5AE48F6FC50E}" type="sibTrans" cxnId="{40230122-2A77-44BE-A774-1944C9EFA384}">
      <dgm:prSet/>
      <dgm:spPr/>
      <dgm:t>
        <a:bodyPr/>
        <a:lstStyle/>
        <a:p>
          <a:endParaRPr lang="en-US"/>
        </a:p>
      </dgm:t>
    </dgm:pt>
    <dgm:pt modelId="{937BF873-BAA9-4FB5-8B64-61330E0C24A0}">
      <dgm:prSet/>
      <dgm:spPr/>
      <dgm:t>
        <a:bodyPr/>
        <a:lstStyle/>
        <a:p>
          <a:r>
            <a:rPr lang="en-US"/>
            <a:t>Some types of modifications were:</a:t>
          </a:r>
        </a:p>
      </dgm:t>
    </dgm:pt>
    <dgm:pt modelId="{D31642DF-F498-4D57-943F-ED4F18FB7554}" type="parTrans" cxnId="{5D9DB3DC-EFF7-4A10-B255-9C4BBE5A07B3}">
      <dgm:prSet/>
      <dgm:spPr/>
      <dgm:t>
        <a:bodyPr/>
        <a:lstStyle/>
        <a:p>
          <a:endParaRPr lang="en-US"/>
        </a:p>
      </dgm:t>
    </dgm:pt>
    <dgm:pt modelId="{F0391A17-5F54-4A59-9588-0B759562495D}" type="sibTrans" cxnId="{5D9DB3DC-EFF7-4A10-B255-9C4BBE5A07B3}">
      <dgm:prSet/>
      <dgm:spPr/>
      <dgm:t>
        <a:bodyPr/>
        <a:lstStyle/>
        <a:p>
          <a:endParaRPr lang="en-US"/>
        </a:p>
      </dgm:t>
    </dgm:pt>
    <dgm:pt modelId="{271DE9E8-F4D5-49F2-9884-07308B197103}">
      <dgm:prSet/>
      <dgm:spPr/>
      <dgm:t>
        <a:bodyPr/>
        <a:lstStyle/>
        <a:p>
          <a:r>
            <a:rPr lang="en-US"/>
            <a:t>Rotations, adjusting heights and widths, flipping the images, zooming in, etc.</a:t>
          </a:r>
        </a:p>
      </dgm:t>
    </dgm:pt>
    <dgm:pt modelId="{C881BDC1-7CBA-4D87-8705-91834E296BB2}" type="parTrans" cxnId="{CF2A71BB-7308-4357-AD39-4A2D881A1782}">
      <dgm:prSet/>
      <dgm:spPr/>
      <dgm:t>
        <a:bodyPr/>
        <a:lstStyle/>
        <a:p>
          <a:endParaRPr lang="en-US"/>
        </a:p>
      </dgm:t>
    </dgm:pt>
    <dgm:pt modelId="{A5499F73-1A4A-4490-8832-04D416C04F1B}" type="sibTrans" cxnId="{CF2A71BB-7308-4357-AD39-4A2D881A1782}">
      <dgm:prSet/>
      <dgm:spPr/>
      <dgm:t>
        <a:bodyPr/>
        <a:lstStyle/>
        <a:p>
          <a:endParaRPr lang="en-US"/>
        </a:p>
      </dgm:t>
    </dgm:pt>
    <dgm:pt modelId="{048FCB79-DD95-4C8A-AC7E-9CBDD3905ADD}" type="pres">
      <dgm:prSet presAssocID="{5B718FE7-1874-4D5B-A786-4093CDAA6AAD}" presName="outerComposite" presStyleCnt="0">
        <dgm:presLayoutVars>
          <dgm:chMax val="5"/>
          <dgm:dir/>
          <dgm:resizeHandles val="exact"/>
        </dgm:presLayoutVars>
      </dgm:prSet>
      <dgm:spPr/>
    </dgm:pt>
    <dgm:pt modelId="{6DF9A543-2AB9-47F5-9AEF-97B598D9F1AA}" type="pres">
      <dgm:prSet presAssocID="{5B718FE7-1874-4D5B-A786-4093CDAA6AAD}" presName="dummyMaxCanvas" presStyleCnt="0">
        <dgm:presLayoutVars/>
      </dgm:prSet>
      <dgm:spPr/>
    </dgm:pt>
    <dgm:pt modelId="{131FB8B9-DDD7-4AAE-903B-96058595EB3C}" type="pres">
      <dgm:prSet presAssocID="{5B718FE7-1874-4D5B-A786-4093CDAA6AAD}" presName="ThreeNodes_1" presStyleLbl="node1" presStyleIdx="0" presStyleCnt="3">
        <dgm:presLayoutVars>
          <dgm:bulletEnabled val="1"/>
        </dgm:presLayoutVars>
      </dgm:prSet>
      <dgm:spPr/>
    </dgm:pt>
    <dgm:pt modelId="{98F63F0C-3EA3-4848-A82C-2099133944D6}" type="pres">
      <dgm:prSet presAssocID="{5B718FE7-1874-4D5B-A786-4093CDAA6AAD}" presName="ThreeNodes_2" presStyleLbl="node1" presStyleIdx="1" presStyleCnt="3">
        <dgm:presLayoutVars>
          <dgm:bulletEnabled val="1"/>
        </dgm:presLayoutVars>
      </dgm:prSet>
      <dgm:spPr/>
    </dgm:pt>
    <dgm:pt modelId="{4D6C1D2A-E70D-45D9-B645-BC03740110EB}" type="pres">
      <dgm:prSet presAssocID="{5B718FE7-1874-4D5B-A786-4093CDAA6AAD}" presName="ThreeNodes_3" presStyleLbl="node1" presStyleIdx="2" presStyleCnt="3">
        <dgm:presLayoutVars>
          <dgm:bulletEnabled val="1"/>
        </dgm:presLayoutVars>
      </dgm:prSet>
      <dgm:spPr/>
    </dgm:pt>
    <dgm:pt modelId="{6EAA4EB8-24CC-4479-B046-AA1297063D98}" type="pres">
      <dgm:prSet presAssocID="{5B718FE7-1874-4D5B-A786-4093CDAA6AAD}" presName="ThreeConn_1-2" presStyleLbl="fgAccFollowNode1" presStyleIdx="0" presStyleCnt="2">
        <dgm:presLayoutVars>
          <dgm:bulletEnabled val="1"/>
        </dgm:presLayoutVars>
      </dgm:prSet>
      <dgm:spPr/>
    </dgm:pt>
    <dgm:pt modelId="{08D3C25F-F7D5-449E-B300-4809D73CB9A1}" type="pres">
      <dgm:prSet presAssocID="{5B718FE7-1874-4D5B-A786-4093CDAA6AAD}" presName="ThreeConn_2-3" presStyleLbl="fgAccFollowNode1" presStyleIdx="1" presStyleCnt="2">
        <dgm:presLayoutVars>
          <dgm:bulletEnabled val="1"/>
        </dgm:presLayoutVars>
      </dgm:prSet>
      <dgm:spPr/>
    </dgm:pt>
    <dgm:pt modelId="{3567DF58-22A3-436C-8AE9-8304E2995E60}" type="pres">
      <dgm:prSet presAssocID="{5B718FE7-1874-4D5B-A786-4093CDAA6AAD}" presName="ThreeNodes_1_text" presStyleLbl="node1" presStyleIdx="2" presStyleCnt="3">
        <dgm:presLayoutVars>
          <dgm:bulletEnabled val="1"/>
        </dgm:presLayoutVars>
      </dgm:prSet>
      <dgm:spPr/>
    </dgm:pt>
    <dgm:pt modelId="{2DEA1870-B27A-4DFB-A469-3404C3F95FEB}" type="pres">
      <dgm:prSet presAssocID="{5B718FE7-1874-4D5B-A786-4093CDAA6AAD}" presName="ThreeNodes_2_text" presStyleLbl="node1" presStyleIdx="2" presStyleCnt="3">
        <dgm:presLayoutVars>
          <dgm:bulletEnabled val="1"/>
        </dgm:presLayoutVars>
      </dgm:prSet>
      <dgm:spPr/>
    </dgm:pt>
    <dgm:pt modelId="{653C9941-63D8-43E9-9E7A-93CD26D1F770}" type="pres">
      <dgm:prSet presAssocID="{5B718FE7-1874-4D5B-A786-4093CDAA6AA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E567313-527D-4C25-B69A-2F70801FE9A6}" type="presOf" srcId="{5EC728A5-4566-4910-A020-5AE48F6FC50E}" destId="{08D3C25F-F7D5-449E-B300-4809D73CB9A1}" srcOrd="0" destOrd="0" presId="urn:microsoft.com/office/officeart/2005/8/layout/vProcess5"/>
    <dgm:cxn modelId="{CBF75618-B328-4C74-B303-B2DA817F1FCF}" type="presOf" srcId="{19C59FE2-A248-4045-B3A0-25C688F474A4}" destId="{131FB8B9-DDD7-4AAE-903B-96058595EB3C}" srcOrd="0" destOrd="0" presId="urn:microsoft.com/office/officeart/2005/8/layout/vProcess5"/>
    <dgm:cxn modelId="{40230122-2A77-44BE-A774-1944C9EFA384}" srcId="{5B718FE7-1874-4D5B-A786-4093CDAA6AAD}" destId="{5C7BDACA-280F-4B0D-BAA2-69852FE65C48}" srcOrd="1" destOrd="0" parTransId="{90CE3763-980C-450C-8B60-5577F4F50C1D}" sibTransId="{5EC728A5-4566-4910-A020-5AE48F6FC50E}"/>
    <dgm:cxn modelId="{210A3869-A34A-4981-A557-56FE959260D3}" type="presOf" srcId="{271DE9E8-F4D5-49F2-9884-07308B197103}" destId="{653C9941-63D8-43E9-9E7A-93CD26D1F770}" srcOrd="1" destOrd="1" presId="urn:microsoft.com/office/officeart/2005/8/layout/vProcess5"/>
    <dgm:cxn modelId="{77E5AC4A-C7DF-49F8-A43D-D0249586EA39}" type="presOf" srcId="{937BF873-BAA9-4FB5-8B64-61330E0C24A0}" destId="{4D6C1D2A-E70D-45D9-B645-BC03740110EB}" srcOrd="0" destOrd="0" presId="urn:microsoft.com/office/officeart/2005/8/layout/vProcess5"/>
    <dgm:cxn modelId="{36206D57-4645-4036-81EF-B0B0CEAD5975}" type="presOf" srcId="{8904D260-A439-4748-BE0A-104C63FB95CF}" destId="{6EAA4EB8-24CC-4479-B046-AA1297063D98}" srcOrd="0" destOrd="0" presId="urn:microsoft.com/office/officeart/2005/8/layout/vProcess5"/>
    <dgm:cxn modelId="{3C895B7A-41C7-4B99-855F-4B844608107E}" type="presOf" srcId="{937BF873-BAA9-4FB5-8B64-61330E0C24A0}" destId="{653C9941-63D8-43E9-9E7A-93CD26D1F770}" srcOrd="1" destOrd="0" presId="urn:microsoft.com/office/officeart/2005/8/layout/vProcess5"/>
    <dgm:cxn modelId="{19C8E481-EDE3-4209-9A63-20B24BA2D1F9}" type="presOf" srcId="{5C7BDACA-280F-4B0D-BAA2-69852FE65C48}" destId="{2DEA1870-B27A-4DFB-A469-3404C3F95FEB}" srcOrd="1" destOrd="0" presId="urn:microsoft.com/office/officeart/2005/8/layout/vProcess5"/>
    <dgm:cxn modelId="{5F792988-380E-4E7B-8E85-B0EDC1A01ED6}" type="presOf" srcId="{271DE9E8-F4D5-49F2-9884-07308B197103}" destId="{4D6C1D2A-E70D-45D9-B645-BC03740110EB}" srcOrd="0" destOrd="1" presId="urn:microsoft.com/office/officeart/2005/8/layout/vProcess5"/>
    <dgm:cxn modelId="{C2279893-D6F9-4A0E-9544-68A87A316B14}" type="presOf" srcId="{5C7BDACA-280F-4B0D-BAA2-69852FE65C48}" destId="{98F63F0C-3EA3-4848-A82C-2099133944D6}" srcOrd="0" destOrd="0" presId="urn:microsoft.com/office/officeart/2005/8/layout/vProcess5"/>
    <dgm:cxn modelId="{85E65EA2-F2AE-41DD-89AE-6A2A2ED285B4}" srcId="{5B718FE7-1874-4D5B-A786-4093CDAA6AAD}" destId="{19C59FE2-A248-4045-B3A0-25C688F474A4}" srcOrd="0" destOrd="0" parTransId="{841E509E-1750-4896-B447-7F7B497E893F}" sibTransId="{8904D260-A439-4748-BE0A-104C63FB95CF}"/>
    <dgm:cxn modelId="{CF2A71BB-7308-4357-AD39-4A2D881A1782}" srcId="{937BF873-BAA9-4FB5-8B64-61330E0C24A0}" destId="{271DE9E8-F4D5-49F2-9884-07308B197103}" srcOrd="0" destOrd="0" parTransId="{C881BDC1-7CBA-4D87-8705-91834E296BB2}" sibTransId="{A5499F73-1A4A-4490-8832-04D416C04F1B}"/>
    <dgm:cxn modelId="{15DB63C6-E8BB-4213-8B39-AE1424508945}" type="presOf" srcId="{19C59FE2-A248-4045-B3A0-25C688F474A4}" destId="{3567DF58-22A3-436C-8AE9-8304E2995E60}" srcOrd="1" destOrd="0" presId="urn:microsoft.com/office/officeart/2005/8/layout/vProcess5"/>
    <dgm:cxn modelId="{5D9DB3DC-EFF7-4A10-B255-9C4BBE5A07B3}" srcId="{5B718FE7-1874-4D5B-A786-4093CDAA6AAD}" destId="{937BF873-BAA9-4FB5-8B64-61330E0C24A0}" srcOrd="2" destOrd="0" parTransId="{D31642DF-F498-4D57-943F-ED4F18FB7554}" sibTransId="{F0391A17-5F54-4A59-9588-0B759562495D}"/>
    <dgm:cxn modelId="{E2BC9BED-2959-4CC3-88C5-313EDD970EC8}" type="presOf" srcId="{5B718FE7-1874-4D5B-A786-4093CDAA6AAD}" destId="{048FCB79-DD95-4C8A-AC7E-9CBDD3905ADD}" srcOrd="0" destOrd="0" presId="urn:microsoft.com/office/officeart/2005/8/layout/vProcess5"/>
    <dgm:cxn modelId="{D6FA9273-67D4-4785-84A9-50AC1A3A3E6F}" type="presParOf" srcId="{048FCB79-DD95-4C8A-AC7E-9CBDD3905ADD}" destId="{6DF9A543-2AB9-47F5-9AEF-97B598D9F1AA}" srcOrd="0" destOrd="0" presId="urn:microsoft.com/office/officeart/2005/8/layout/vProcess5"/>
    <dgm:cxn modelId="{4A355AB6-1EC1-45C3-AA43-F189C9B04C0B}" type="presParOf" srcId="{048FCB79-DD95-4C8A-AC7E-9CBDD3905ADD}" destId="{131FB8B9-DDD7-4AAE-903B-96058595EB3C}" srcOrd="1" destOrd="0" presId="urn:microsoft.com/office/officeart/2005/8/layout/vProcess5"/>
    <dgm:cxn modelId="{9281CEED-7362-430C-A9F1-D9C62E779144}" type="presParOf" srcId="{048FCB79-DD95-4C8A-AC7E-9CBDD3905ADD}" destId="{98F63F0C-3EA3-4848-A82C-2099133944D6}" srcOrd="2" destOrd="0" presId="urn:microsoft.com/office/officeart/2005/8/layout/vProcess5"/>
    <dgm:cxn modelId="{76CA0D91-AA38-43B3-B2FA-326A31604D46}" type="presParOf" srcId="{048FCB79-DD95-4C8A-AC7E-9CBDD3905ADD}" destId="{4D6C1D2A-E70D-45D9-B645-BC03740110EB}" srcOrd="3" destOrd="0" presId="urn:microsoft.com/office/officeart/2005/8/layout/vProcess5"/>
    <dgm:cxn modelId="{821F0AF1-3566-48EE-A22F-151AD6BB6800}" type="presParOf" srcId="{048FCB79-DD95-4C8A-AC7E-9CBDD3905ADD}" destId="{6EAA4EB8-24CC-4479-B046-AA1297063D98}" srcOrd="4" destOrd="0" presId="urn:microsoft.com/office/officeart/2005/8/layout/vProcess5"/>
    <dgm:cxn modelId="{9D78A816-FB05-491E-A171-63577F92B02D}" type="presParOf" srcId="{048FCB79-DD95-4C8A-AC7E-9CBDD3905ADD}" destId="{08D3C25F-F7D5-449E-B300-4809D73CB9A1}" srcOrd="5" destOrd="0" presId="urn:microsoft.com/office/officeart/2005/8/layout/vProcess5"/>
    <dgm:cxn modelId="{0E7278A1-83D3-46DD-904D-47120CB4E337}" type="presParOf" srcId="{048FCB79-DD95-4C8A-AC7E-9CBDD3905ADD}" destId="{3567DF58-22A3-436C-8AE9-8304E2995E60}" srcOrd="6" destOrd="0" presId="urn:microsoft.com/office/officeart/2005/8/layout/vProcess5"/>
    <dgm:cxn modelId="{E19D973A-564E-4CF0-8A94-8CBADE8CBB72}" type="presParOf" srcId="{048FCB79-DD95-4C8A-AC7E-9CBDD3905ADD}" destId="{2DEA1870-B27A-4DFB-A469-3404C3F95FEB}" srcOrd="7" destOrd="0" presId="urn:microsoft.com/office/officeart/2005/8/layout/vProcess5"/>
    <dgm:cxn modelId="{22ECB3FC-331F-4DA0-8304-901768DA35EE}" type="presParOf" srcId="{048FCB79-DD95-4C8A-AC7E-9CBDD3905ADD}" destId="{653C9941-63D8-43E9-9E7A-93CD26D1F77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5B533-A2C9-40C0-8D9F-D38097AF9339}">
      <dsp:nvSpPr>
        <dsp:cNvPr id="0" name=""/>
        <dsp:cNvSpPr/>
      </dsp:nvSpPr>
      <dsp:spPr>
        <a:xfrm>
          <a:off x="0" y="16992"/>
          <a:ext cx="6291714" cy="1784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dataset contains over 27,000 images of blood cells, split up into ones that are infected with malaria, and ones that are not.</a:t>
          </a:r>
        </a:p>
      </dsp:txBody>
      <dsp:txXfrm>
        <a:off x="87100" y="104092"/>
        <a:ext cx="6117514" cy="1610050"/>
      </dsp:txXfrm>
    </dsp:sp>
    <dsp:sp modelId="{8CA7A8D3-F4E8-464E-BA74-FD20433A37CD}">
      <dsp:nvSpPr>
        <dsp:cNvPr id="0" name=""/>
        <dsp:cNvSpPr/>
      </dsp:nvSpPr>
      <dsp:spPr>
        <a:xfrm>
          <a:off x="0" y="1873242"/>
          <a:ext cx="6291714" cy="1784250"/>
        </a:xfrm>
        <a:prstGeom prst="roundRect">
          <a:avLst/>
        </a:prstGeom>
        <a:solidFill>
          <a:schemeClr val="accent2">
            <a:hueOff val="-762688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data originates from the official NLM website.</a:t>
          </a:r>
        </a:p>
      </dsp:txBody>
      <dsp:txXfrm>
        <a:off x="87100" y="1960342"/>
        <a:ext cx="6117514" cy="1610050"/>
      </dsp:txXfrm>
    </dsp:sp>
    <dsp:sp modelId="{70C2D9AE-F45E-4C84-82E8-04AEAE6AEB61}">
      <dsp:nvSpPr>
        <dsp:cNvPr id="0" name=""/>
        <dsp:cNvSpPr/>
      </dsp:nvSpPr>
      <dsp:spPr>
        <a:xfrm>
          <a:off x="0" y="3729492"/>
          <a:ext cx="6291714" cy="1784250"/>
        </a:xfrm>
        <a:prstGeom prst="roundRect">
          <a:avLst/>
        </a:prstGeom>
        <a:solidFill>
          <a:schemeClr val="accent2">
            <a:hueOff val="-1525377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are building a Convolutional Neural Network model to classify these images.</a:t>
          </a:r>
        </a:p>
      </dsp:txBody>
      <dsp:txXfrm>
        <a:off x="87100" y="3816592"/>
        <a:ext cx="6117514" cy="1610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FB8B9-DDD7-4AAE-903B-96058595EB3C}">
      <dsp:nvSpPr>
        <dsp:cNvPr id="0" name=""/>
        <dsp:cNvSpPr/>
      </dsp:nvSpPr>
      <dsp:spPr>
        <a:xfrm>
          <a:off x="0" y="0"/>
          <a:ext cx="5347956" cy="16592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 order to acquire more images for the model, we took our images and randomly altered them.</a:t>
          </a:r>
        </a:p>
      </dsp:txBody>
      <dsp:txXfrm>
        <a:off x="48597" y="48597"/>
        <a:ext cx="3557528" cy="1562026"/>
      </dsp:txXfrm>
    </dsp:sp>
    <dsp:sp modelId="{98F63F0C-3EA3-4848-A82C-2099133944D6}">
      <dsp:nvSpPr>
        <dsp:cNvPr id="0" name=""/>
        <dsp:cNvSpPr/>
      </dsp:nvSpPr>
      <dsp:spPr>
        <a:xfrm>
          <a:off x="471878" y="1935757"/>
          <a:ext cx="5347956" cy="1659220"/>
        </a:xfrm>
        <a:prstGeom prst="roundRect">
          <a:avLst>
            <a:gd name="adj" fmla="val 10000"/>
          </a:avLst>
        </a:prstGeom>
        <a:solidFill>
          <a:schemeClr val="accent2">
            <a:hueOff val="-762688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enables us to get more images without having to acquire more data.</a:t>
          </a:r>
        </a:p>
      </dsp:txBody>
      <dsp:txXfrm>
        <a:off x="520475" y="1984354"/>
        <a:ext cx="3700391" cy="1562026"/>
      </dsp:txXfrm>
    </dsp:sp>
    <dsp:sp modelId="{4D6C1D2A-E70D-45D9-B645-BC03740110EB}">
      <dsp:nvSpPr>
        <dsp:cNvPr id="0" name=""/>
        <dsp:cNvSpPr/>
      </dsp:nvSpPr>
      <dsp:spPr>
        <a:xfrm>
          <a:off x="943757" y="3871514"/>
          <a:ext cx="5347956" cy="1659220"/>
        </a:xfrm>
        <a:prstGeom prst="roundRect">
          <a:avLst>
            <a:gd name="adj" fmla="val 10000"/>
          </a:avLst>
        </a:prstGeom>
        <a:solidFill>
          <a:schemeClr val="accent2">
            <a:hueOff val="-1525377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Some types of modifications were: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Rotations, adjusting heights and widths, flipping the images, zooming in, etc.</a:t>
          </a:r>
        </a:p>
      </dsp:txBody>
      <dsp:txXfrm>
        <a:off x="992354" y="3920111"/>
        <a:ext cx="3700391" cy="1562026"/>
      </dsp:txXfrm>
    </dsp:sp>
    <dsp:sp modelId="{6EAA4EB8-24CC-4479-B046-AA1297063D98}">
      <dsp:nvSpPr>
        <dsp:cNvPr id="0" name=""/>
        <dsp:cNvSpPr/>
      </dsp:nvSpPr>
      <dsp:spPr>
        <a:xfrm>
          <a:off x="4269463" y="1258242"/>
          <a:ext cx="1078493" cy="107849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12124" y="1258242"/>
        <a:ext cx="593171" cy="811566"/>
      </dsp:txXfrm>
    </dsp:sp>
    <dsp:sp modelId="{08D3C25F-F7D5-449E-B300-4809D73CB9A1}">
      <dsp:nvSpPr>
        <dsp:cNvPr id="0" name=""/>
        <dsp:cNvSpPr/>
      </dsp:nvSpPr>
      <dsp:spPr>
        <a:xfrm>
          <a:off x="4741342" y="3182937"/>
          <a:ext cx="1078493" cy="107849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23313"/>
            <a:satOff val="8325"/>
            <a:lumOff val="14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23313"/>
              <a:satOff val="8325"/>
              <a:lumOff val="14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84003" y="3182937"/>
        <a:ext cx="593171" cy="811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56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13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1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35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5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17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77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3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62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36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87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4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860D6-DABE-45AE-85D6-F82D9ECFA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US" dirty="0"/>
              <a:t>Malaria Image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8ECCD-0289-4671-9990-EFDA2863A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en-US" dirty="0"/>
              <a:t>Wesley Stanis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A1EF5-41E5-4F0E-ACD7-F163183C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434"/>
            <a:ext cx="5850384" cy="390513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52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render of cells">
            <a:extLst>
              <a:ext uri="{FF2B5EF4-FFF2-40B4-BE49-F238E27FC236}">
                <a16:creationId xmlns:a16="http://schemas.microsoft.com/office/drawing/2014/main" id="{ED330129-49DD-4E34-823B-DA73F47B8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DA450-29E4-425B-BBAF-7A940714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0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latin typeface="+mj-lt"/>
                <a:ea typeface="+mj-ea"/>
                <a:cs typeface="+mj-cs"/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4C376-DD3C-4AB8-AF93-58476B97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95" y="1294858"/>
            <a:ext cx="9144000" cy="47064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b="1" kern="1200" dirty="0">
                <a:latin typeface="+mn-lt"/>
                <a:ea typeface="+mn-ea"/>
                <a:cs typeface="+mn-cs"/>
              </a:rPr>
              <a:t>The next step would be to deploy this model to new incoming images we receive of blood cells.</a:t>
            </a:r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b="1" kern="1200" dirty="0">
                <a:latin typeface="+mn-lt"/>
                <a:ea typeface="+mn-ea"/>
                <a:cs typeface="+mn-cs"/>
              </a:rPr>
              <a:t>We would first need to alter the size of the image to the size we specified for our model.</a:t>
            </a:r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b="1" kern="1200" dirty="0">
                <a:latin typeface="+mn-lt"/>
                <a:ea typeface="+mn-ea"/>
                <a:cs typeface="+mn-cs"/>
              </a:rPr>
              <a:t>This could be used to support those in the medical field by possibly assisting them with certain images to focus on.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62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7941C-2743-4451-BEE8-5227467F6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ECE22-F4B0-4637-8D45-C143AB7C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75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572B-2591-4836-93C3-C103A5AD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Malaria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3E5E-9F58-4780-94DD-79955EF09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Malaria is a disease caused by a parasite that is usually transmitted by mosquitos.</a:t>
            </a:r>
          </a:p>
          <a:p>
            <a:endParaRPr lang="en-US" dirty="0"/>
          </a:p>
          <a:p>
            <a:r>
              <a:rPr lang="en-US" dirty="0"/>
              <a:t>Sometimes can be fatal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Treated by prescribing drugs </a:t>
            </a:r>
          </a:p>
          <a:p>
            <a:pPr marL="0" indent="0">
              <a:buNone/>
            </a:pPr>
            <a:r>
              <a:rPr lang="en-US" dirty="0"/>
              <a:t>   to kill the parasite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30386-6884-4797-8BA5-56DE5DA8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602" y="2305049"/>
            <a:ext cx="6377398" cy="41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7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95C74-86AB-4806-B737-C87EB0A9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Model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7CAC00C-ED96-40FA-A903-35CBF4768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56849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46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51B0-753F-46D6-BACC-9167FD98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Our Data Looks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7F46-5CFC-4DD6-8C88-2904620C31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Infected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EFBB8-1414-4BE0-ABCC-6FD4798153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Uninfected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AB05F-DAC9-47BA-A739-FBC812827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0274"/>
            <a:ext cx="2590800" cy="2622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85BBE9-5F9B-4674-AE6A-99BE3189B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2292"/>
            <a:ext cx="2800350" cy="2594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87614C-AB3A-4370-B65F-D25758373146}"/>
              </a:ext>
            </a:extLst>
          </p:cNvPr>
          <p:cNvSpPr txBox="1"/>
          <p:nvPr/>
        </p:nvSpPr>
        <p:spPr>
          <a:xfrm>
            <a:off x="1866900" y="5210175"/>
            <a:ext cx="841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were from slide images looking into a microscope </a:t>
            </a:r>
          </a:p>
        </p:txBody>
      </p:sp>
    </p:spTree>
    <p:extLst>
      <p:ext uri="{BB962C8B-B14F-4D97-AF65-F5344CB8AC3E}">
        <p14:creationId xmlns:p14="http://schemas.microsoft.com/office/powerpoint/2010/main" val="22519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0D18D-AEE2-466E-926A-8B214725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Selecting the Image Size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4CF45A1-E3DE-4447-A425-67B4A8FFCA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972220"/>
            <a:ext cx="4777381" cy="474381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C28CA4-943F-4C60-82CE-5D144CBA04F6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We needed to transform our data into a single size in order to fit it into our model.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We took the mean of the first 2 dimensions to get an average image size.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The means were: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---</a:t>
            </a:r>
            <a:r>
              <a:rPr lang="en-US" sz="2400" b="1"/>
              <a:t>131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---</a:t>
            </a:r>
            <a:r>
              <a:rPr lang="en-US" sz="2400" b="1"/>
              <a:t>131</a:t>
            </a:r>
          </a:p>
        </p:txBody>
      </p:sp>
    </p:spTree>
    <p:extLst>
      <p:ext uri="{BB962C8B-B14F-4D97-AF65-F5344CB8AC3E}">
        <p14:creationId xmlns:p14="http://schemas.microsoft.com/office/powerpoint/2010/main" val="332383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0D0D6-8952-4D86-9DE6-910E0173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Image Generator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539117-3C82-45FD-B4AB-7040A3016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61236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78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F0A5-9060-4010-B2A0-0931D0FD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3B824C-4062-42C0-A31C-93ED41D2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8891"/>
            <a:ext cx="10515600" cy="355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8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86A5B-2169-4DEB-989C-10AE9EF0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F57478-C491-4675-BDA8-C920692766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751668"/>
            <a:ext cx="4777381" cy="318492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C45262-F4CB-427C-91F7-C1907546A7F9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3 Convolutional Layers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3 Pooling Layers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 Dense layer with 20% Dropout rate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 Dense layer with Sigmoid function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Loss function is binary cross-entropy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Trained on 10 epochs with patience of 2</a:t>
            </a:r>
          </a:p>
        </p:txBody>
      </p:sp>
    </p:spTree>
    <p:extLst>
      <p:ext uri="{BB962C8B-B14F-4D97-AF65-F5344CB8AC3E}">
        <p14:creationId xmlns:p14="http://schemas.microsoft.com/office/powerpoint/2010/main" val="287511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088BD-7E3B-45B8-A4E1-A03EC565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 Matrix and Metrics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A48AE5-A008-4FEB-90F1-78324C98D6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9" y="1493491"/>
            <a:ext cx="5440195" cy="3758128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Arc 72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3BCAE-5F27-44A1-A264-C77032A3851A}"/>
              </a:ext>
            </a:extLst>
          </p:cNvPr>
          <p:cNvSpPr txBox="1"/>
          <p:nvPr/>
        </p:nvSpPr>
        <p:spPr>
          <a:xfrm>
            <a:off x="6769570" y="1825625"/>
            <a:ext cx="4771178" cy="4388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0 = infected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1 = uninfected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Predicted values have a threshold of at least 90%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The metric to pay attention to is the False Negative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Metrics: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               </a:t>
            </a:r>
            <a:r>
              <a:rPr lang="en-US" sz="1500" b="1"/>
              <a:t>precision     recall    f1-score     support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          0        0.92          0.96         0.94            3445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          1        0.96          0.92         0.94            3445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6262880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LeftStep">
      <a:dk1>
        <a:srgbClr val="000000"/>
      </a:dk1>
      <a:lt1>
        <a:srgbClr val="FFFFFF"/>
      </a:lt1>
      <a:dk2>
        <a:srgbClr val="1A212F"/>
      </a:dk2>
      <a:lt2>
        <a:srgbClr val="F0F3F1"/>
      </a:lt2>
      <a:accent1>
        <a:srgbClr val="C34D9B"/>
      </a:accent1>
      <a:accent2>
        <a:srgbClr val="A93BB1"/>
      </a:accent2>
      <a:accent3>
        <a:srgbClr val="894DC3"/>
      </a:accent3>
      <a:accent4>
        <a:srgbClr val="4A3FB3"/>
      </a:accent4>
      <a:accent5>
        <a:srgbClr val="4D73C3"/>
      </a:accent5>
      <a:accent6>
        <a:srgbClr val="3B93B1"/>
      </a:accent6>
      <a:hlink>
        <a:srgbClr val="349D58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360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ShapesVTI</vt:lpstr>
      <vt:lpstr>Malaria Image Recognition</vt:lpstr>
      <vt:lpstr>What is Malaria</vt:lpstr>
      <vt:lpstr>Dataset and Model</vt:lpstr>
      <vt:lpstr>What Our Data Looks Like</vt:lpstr>
      <vt:lpstr>Selecting the Image Size</vt:lpstr>
      <vt:lpstr>Image Generator</vt:lpstr>
      <vt:lpstr>Convolutional Neural Network Model</vt:lpstr>
      <vt:lpstr>Model</vt:lpstr>
      <vt:lpstr>Confusion Matrix and Metrics</vt:lpstr>
      <vt:lpstr>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Image Recognition</dc:title>
  <dc:creator>Wes Stanis</dc:creator>
  <cp:lastModifiedBy>Wes Stanis</cp:lastModifiedBy>
  <cp:revision>17</cp:revision>
  <dcterms:created xsi:type="dcterms:W3CDTF">2021-06-07T23:55:47Z</dcterms:created>
  <dcterms:modified xsi:type="dcterms:W3CDTF">2021-06-08T04:35:55Z</dcterms:modified>
</cp:coreProperties>
</file>