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0" r:id="rId2"/>
    <p:sldId id="262" r:id="rId3"/>
    <p:sldId id="263" r:id="rId4"/>
    <p:sldId id="265" r:id="rId5"/>
    <p:sldId id="266" r:id="rId6"/>
    <p:sldId id="267" r:id="rId7"/>
    <p:sldId id="261" r:id="rId8"/>
    <p:sldId id="269" r:id="rId9"/>
  </p:sldIdLst>
  <p:sldSz cx="12192000" cy="9144000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524"/>
    <a:srgbClr val="CC1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2585" autoAdjust="0"/>
  </p:normalViewPr>
  <p:slideViewPr>
    <p:cSldViewPr>
      <p:cViewPr varScale="1">
        <p:scale>
          <a:sx n="65" d="100"/>
          <a:sy n="65" d="100"/>
        </p:scale>
        <p:origin x="1358" y="58"/>
      </p:cViewPr>
      <p:guideLst>
        <p:guide orient="horz" pos="288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CB0BA-DA94-426B-B44B-433DE4FB0AF0}" type="datetimeFigureOut">
              <a:rPr lang="ru-RU" smtClean="0"/>
              <a:t>ср 09.01.19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0BBDE-E064-483F-B91F-728B94D79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497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F11F8-3F31-460D-9452-602A9D6911D6}" type="datetimeFigureOut">
              <a:rPr lang="ru-RU" smtClean="0"/>
              <a:t>ср 09.01.19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51354-CF59-4724-9E2F-7751B2F14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444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840569"/>
            <a:ext cx="10363200" cy="196003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5181600"/>
            <a:ext cx="85344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504A-47C8-4B14-8490-7D71B8BD1C4C}" type="datetimeFigureOut">
              <a:rPr lang="ru-RU" smtClean="0"/>
              <a:pPr/>
              <a:t>ср 09.01.19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FEFA-B6B2-4249-B505-DB131FE8275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504A-47C8-4B14-8490-7D71B8BD1C4C}" type="datetimeFigureOut">
              <a:rPr lang="ru-RU" smtClean="0"/>
              <a:pPr/>
              <a:t>ср 09.01.19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FEFA-B6B2-4249-B505-DB131FE8275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366188"/>
            <a:ext cx="2743200" cy="780203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1" y="366188"/>
            <a:ext cx="8026400" cy="78020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504A-47C8-4B14-8490-7D71B8BD1C4C}" type="datetimeFigureOut">
              <a:rPr lang="ru-RU" smtClean="0"/>
              <a:pPr/>
              <a:t>ср 09.01.19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FEFA-B6B2-4249-B505-DB131FE8275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504A-47C8-4B14-8490-7D71B8BD1C4C}" type="datetimeFigureOut">
              <a:rPr lang="ru-RU" smtClean="0"/>
              <a:pPr/>
              <a:t>ср 09.01.19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FEFA-B6B2-4249-B505-DB131FE8275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5875867"/>
            <a:ext cx="10363200" cy="1816100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3875621"/>
            <a:ext cx="10363200" cy="2000249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6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6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504A-47C8-4B14-8490-7D71B8BD1C4C}" type="datetimeFigureOut">
              <a:rPr lang="ru-RU" smtClean="0"/>
              <a:pPr/>
              <a:t>ср 09.01.19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FEFA-B6B2-4249-B505-DB131FE8275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2133604"/>
            <a:ext cx="5384800" cy="60346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1" y="2133604"/>
            <a:ext cx="5384800" cy="60346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504A-47C8-4B14-8490-7D71B8BD1C4C}" type="datetimeFigureOut">
              <a:rPr lang="ru-RU" smtClean="0"/>
              <a:pPr/>
              <a:t>ср 09.01.19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FEFA-B6B2-4249-B505-DB131FE8275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2" y="2046817"/>
            <a:ext cx="5386917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70" indent="0">
              <a:buNone/>
              <a:defRPr sz="2667" b="1"/>
            </a:lvl2pPr>
            <a:lvl3pPr marL="1219139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6" indent="0">
              <a:buNone/>
              <a:defRPr sz="2133" b="1"/>
            </a:lvl8pPr>
            <a:lvl9pPr marL="4876556" indent="0">
              <a:buNone/>
              <a:defRPr sz="21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2" y="2899833"/>
            <a:ext cx="5386917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2046817"/>
            <a:ext cx="5389033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70" indent="0">
              <a:buNone/>
              <a:defRPr sz="2667" b="1"/>
            </a:lvl2pPr>
            <a:lvl3pPr marL="1219139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6" indent="0">
              <a:buNone/>
              <a:defRPr sz="2133" b="1"/>
            </a:lvl8pPr>
            <a:lvl9pPr marL="4876556" indent="0">
              <a:buNone/>
              <a:defRPr sz="21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899833"/>
            <a:ext cx="5389033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504A-47C8-4B14-8490-7D71B8BD1C4C}" type="datetimeFigureOut">
              <a:rPr lang="ru-RU" smtClean="0"/>
              <a:pPr/>
              <a:t>ср 09.01.19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FEFA-B6B2-4249-B505-DB131FE8275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504A-47C8-4B14-8490-7D71B8BD1C4C}" type="datetimeFigureOut">
              <a:rPr lang="ru-RU" smtClean="0"/>
              <a:pPr/>
              <a:t>ср 09.01.19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FEFA-B6B2-4249-B505-DB131FE8275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504A-47C8-4B14-8490-7D71B8BD1C4C}" type="datetimeFigureOut">
              <a:rPr lang="ru-RU" smtClean="0"/>
              <a:pPr/>
              <a:t>ср 09.01.19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FEFA-B6B2-4249-B505-DB131FE8275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364067"/>
            <a:ext cx="4011084" cy="154940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364070"/>
            <a:ext cx="6815668" cy="780415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913470"/>
            <a:ext cx="4011084" cy="6254751"/>
          </a:xfrm>
        </p:spPr>
        <p:txBody>
          <a:bodyPr/>
          <a:lstStyle>
            <a:lvl1pPr marL="0" indent="0">
              <a:buNone/>
              <a:defRPr sz="1867"/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6" indent="0">
              <a:buNone/>
              <a:defRPr sz="1200"/>
            </a:lvl8pPr>
            <a:lvl9pPr marL="4876556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504A-47C8-4B14-8490-7D71B8BD1C4C}" type="datetimeFigureOut">
              <a:rPr lang="ru-RU" smtClean="0"/>
              <a:pPr/>
              <a:t>ср 09.01.19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FEFA-B6B2-4249-B505-DB131FE8275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6400803"/>
            <a:ext cx="7315200" cy="7556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817033"/>
            <a:ext cx="7315200" cy="5486400"/>
          </a:xfrm>
        </p:spPr>
        <p:txBody>
          <a:bodyPr/>
          <a:lstStyle>
            <a:lvl1pPr marL="0" indent="0">
              <a:buNone/>
              <a:defRPr sz="4267"/>
            </a:lvl1pPr>
            <a:lvl2pPr marL="609570" indent="0">
              <a:buNone/>
              <a:defRPr sz="3733"/>
            </a:lvl2pPr>
            <a:lvl3pPr marL="1219139" indent="0">
              <a:buNone/>
              <a:defRPr sz="3200"/>
            </a:lvl3pPr>
            <a:lvl4pPr marL="1828709" indent="0">
              <a:buNone/>
              <a:defRPr sz="2667"/>
            </a:lvl4pPr>
            <a:lvl5pPr marL="2438278" indent="0">
              <a:buNone/>
              <a:defRPr sz="2667"/>
            </a:lvl5pPr>
            <a:lvl6pPr marL="3047848" indent="0">
              <a:buNone/>
              <a:defRPr sz="2667"/>
            </a:lvl6pPr>
            <a:lvl7pPr marL="3657418" indent="0">
              <a:buNone/>
              <a:defRPr sz="2667"/>
            </a:lvl7pPr>
            <a:lvl8pPr marL="4266986" indent="0">
              <a:buNone/>
              <a:defRPr sz="2667"/>
            </a:lvl8pPr>
            <a:lvl9pPr marL="4876556" indent="0">
              <a:buNone/>
              <a:defRPr sz="2667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7156454"/>
            <a:ext cx="7315200" cy="1073149"/>
          </a:xfrm>
        </p:spPr>
        <p:txBody>
          <a:bodyPr/>
          <a:lstStyle>
            <a:lvl1pPr marL="0" indent="0">
              <a:buNone/>
              <a:defRPr sz="1867"/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6" indent="0">
              <a:buNone/>
              <a:defRPr sz="1200"/>
            </a:lvl8pPr>
            <a:lvl9pPr marL="4876556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504A-47C8-4B14-8490-7D71B8BD1C4C}" type="datetimeFigureOut">
              <a:rPr lang="ru-RU" smtClean="0"/>
              <a:pPr/>
              <a:t>ср 09.01.19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FEFA-B6B2-4249-B505-DB131FE8275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66184"/>
            <a:ext cx="109728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2133604"/>
            <a:ext cx="109728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1" y="8475137"/>
            <a:ext cx="284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B504A-47C8-4B14-8490-7D71B8BD1C4C}" type="datetimeFigureOut">
              <a:rPr lang="ru-RU" smtClean="0"/>
              <a:pPr/>
              <a:t>ср 09.01.19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1" y="8475137"/>
            <a:ext cx="3860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8475137"/>
            <a:ext cx="284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6FEFA-B6B2-4249-B505-DB131FE8275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9139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39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51" indent="-380981" algn="l" defTabSz="1219139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4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4" indent="-304784" algn="l" defTabSz="1219139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6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6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jpeg"/><Relationship Id="rId3" Type="http://schemas.openxmlformats.org/officeDocument/2006/relationships/image" Target="../media/image2.jpe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jpe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png"/><Relationship Id="rId3" Type="http://schemas.openxmlformats.org/officeDocument/2006/relationships/image" Target="../media/image2.jpeg"/><Relationship Id="rId7" Type="http://schemas.openxmlformats.org/officeDocument/2006/relationships/image" Target="../media/image14.png"/><Relationship Id="rId12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4.png"/><Relationship Id="rId5" Type="http://schemas.openxmlformats.org/officeDocument/2006/relationships/image" Target="../media/image12.png"/><Relationship Id="rId10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 descr="SL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986060"/>
            <a:ext cx="12240683" cy="1194453"/>
          </a:xfrm>
          <a:prstGeom prst="rect">
            <a:avLst/>
          </a:prstGeom>
        </p:spPr>
      </p:pic>
      <p:pic>
        <p:nvPicPr>
          <p:cNvPr id="8" name="Изображение 7" descr="SL_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60363" y="3238"/>
            <a:ext cx="2578269" cy="897476"/>
          </a:xfrm>
          <a:prstGeom prst="rect">
            <a:avLst/>
          </a:prstGeom>
        </p:spPr>
      </p:pic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407368" y="1457237"/>
            <a:ext cx="10972800" cy="603461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ru-RU" dirty="0">
                <a:solidFill>
                  <a:srgbClr val="FF0000"/>
                </a:solidFill>
              </a:rPr>
              <a:t>      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sz="3800" dirty="0">
                <a:solidFill>
                  <a:srgbClr val="FF0000"/>
                </a:solidFill>
              </a:rPr>
              <a:t> </a:t>
            </a:r>
            <a:r>
              <a:rPr lang="ru-RU" sz="93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Телевизоры 2018</a:t>
            </a:r>
          </a:p>
          <a:p>
            <a:pPr algn="ctr">
              <a:buNone/>
            </a:pPr>
            <a:endParaRPr lang="ru-RU" sz="70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buNone/>
            </a:pPr>
            <a:r>
              <a:rPr lang="en-US" sz="59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Schaub Lorenz International GmbH</a:t>
            </a:r>
            <a:endParaRPr lang="ru-RU" sz="59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buNone/>
            </a:pPr>
            <a:endParaRPr lang="ru-RU" sz="31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buNone/>
            </a:pPr>
            <a:r>
              <a:rPr lang="ru-RU" sz="41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endParaRPr lang="ru-RU" sz="3600" b="1" dirty="0">
              <a:solidFill>
                <a:srgbClr val="0070C0"/>
              </a:solidFill>
            </a:endParaRPr>
          </a:p>
          <a:p>
            <a:pPr algn="ctr">
              <a:buNone/>
            </a:pPr>
            <a:endParaRPr lang="ru-RU" sz="3600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ru-RU" b="1" dirty="0">
                <a:solidFill>
                  <a:srgbClr val="FF0000"/>
                </a:solidFill>
              </a:rPr>
              <a:t>                                        </a:t>
            </a:r>
            <a:r>
              <a:rPr lang="en-US" b="1" dirty="0"/>
              <a:t> </a:t>
            </a:r>
            <a:endParaRPr lang="ru-RU" b="1" dirty="0"/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827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 descr="SL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180130"/>
            <a:ext cx="12240683" cy="1000383"/>
          </a:xfrm>
          <a:prstGeom prst="rect">
            <a:avLst/>
          </a:prstGeom>
        </p:spPr>
      </p:pic>
      <p:pic>
        <p:nvPicPr>
          <p:cNvPr id="8" name="Изображение 7" descr="SL_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60363" y="3238"/>
            <a:ext cx="2578269" cy="897476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638681C0-9675-4ED0-86D3-AB64B7CA0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51384" y="609369"/>
            <a:ext cx="2016224" cy="20162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FBE822-9E07-4DA6-9F81-CEB8AF671269}"/>
              </a:ext>
            </a:extLst>
          </p:cNvPr>
          <p:cNvSpPr txBox="1"/>
          <p:nvPr/>
        </p:nvSpPr>
        <p:spPr>
          <a:xfrm>
            <a:off x="2706191" y="1149756"/>
            <a:ext cx="68282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/>
              <a:t> В </a:t>
            </a:r>
            <a:r>
              <a:rPr lang="ru-RU" sz="2000" b="1" i="1" dirty="0">
                <a:solidFill>
                  <a:srgbClr val="FF0000"/>
                </a:solidFill>
              </a:rPr>
              <a:t>19</a:t>
            </a:r>
            <a:r>
              <a:rPr lang="en-US" sz="2000" b="1" i="1" dirty="0">
                <a:solidFill>
                  <a:srgbClr val="FF0000"/>
                </a:solidFill>
              </a:rPr>
              <a:t>52</a:t>
            </a:r>
            <a:r>
              <a:rPr lang="ru-RU" sz="2000" b="1" i="1" dirty="0">
                <a:solidFill>
                  <a:srgbClr val="FF0000"/>
                </a:solidFill>
              </a:rPr>
              <a:t> г.</a:t>
            </a:r>
            <a:r>
              <a:rPr lang="en-US" sz="2000" b="1" i="1" dirty="0"/>
              <a:t> </a:t>
            </a:r>
            <a:r>
              <a:rPr lang="ru-RU" sz="2000" b="1" i="1" dirty="0"/>
              <a:t>на выставке в Дюссельдорфе</a:t>
            </a:r>
            <a:r>
              <a:rPr lang="en-US" sz="2000" b="1" i="1" dirty="0"/>
              <a:t> </a:t>
            </a:r>
            <a:r>
              <a:rPr lang="ru-RU" sz="2000" b="1" i="1" dirty="0"/>
              <a:t>компанией </a:t>
            </a:r>
            <a:r>
              <a:rPr lang="en-US" sz="2000" b="1" i="1" dirty="0"/>
              <a:t>Schaub Lorenz </a:t>
            </a:r>
            <a:r>
              <a:rPr lang="ru-RU" sz="2000" b="1" i="1" dirty="0"/>
              <a:t>представлен первый цветной телевизор</a:t>
            </a:r>
          </a:p>
          <a:p>
            <a:endParaRPr lang="ru-RU" sz="2000" b="1" i="1" dirty="0"/>
          </a:p>
          <a:p>
            <a:r>
              <a:rPr lang="en-US" sz="2000" b="1" i="1" dirty="0"/>
              <a:t> </a:t>
            </a:r>
            <a:endParaRPr lang="ru-RU" sz="2000" b="1" i="1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1A45F60-E861-4B01-9C5D-ACB863BC95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018112"/>
            <a:ext cx="9976974" cy="4968552"/>
          </a:xfrm>
          <a:prstGeom prst="rect">
            <a:avLst/>
          </a:prstGeom>
        </p:spPr>
      </p:pic>
      <p:sp>
        <p:nvSpPr>
          <p:cNvPr id="11" name="Овал 10">
            <a:extLst>
              <a:ext uri="{FF2B5EF4-FFF2-40B4-BE49-F238E27FC236}">
                <a16:creationId xmlns:a16="http://schemas.microsoft.com/office/drawing/2014/main" id="{920E1578-CAE1-4F45-92AE-5F73256296E9}"/>
              </a:ext>
            </a:extLst>
          </p:cNvPr>
          <p:cNvSpPr/>
          <p:nvPr/>
        </p:nvSpPr>
        <p:spPr>
          <a:xfrm>
            <a:off x="231269" y="6588224"/>
            <a:ext cx="1944216" cy="288032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B88E934-B865-4F46-9BFA-8670203F03A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179" y="4535872"/>
            <a:ext cx="1947686" cy="147050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8DBD35A-3C88-49A8-B48C-09A50F4BECC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163" y="6269689"/>
            <a:ext cx="2081718" cy="156198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97FA108-7297-4C90-BAD0-2A62187EC7E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281" y="2722238"/>
            <a:ext cx="1434293" cy="16201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7368" y="2722238"/>
            <a:ext cx="533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>
                <a:solidFill>
                  <a:srgbClr val="FF0000"/>
                </a:solidFill>
              </a:rPr>
              <a:t>Телевизоры </a:t>
            </a:r>
            <a:r>
              <a:rPr lang="en-US" i="1" dirty="0">
                <a:solidFill>
                  <a:srgbClr val="FF0000"/>
                </a:solidFill>
              </a:rPr>
              <a:t>Schaub Lorenz </a:t>
            </a:r>
            <a:r>
              <a:rPr lang="ru-RU" i="1" dirty="0">
                <a:solidFill>
                  <a:srgbClr val="FF0000"/>
                </a:solidFill>
              </a:rPr>
              <a:t>попадают в </a:t>
            </a:r>
            <a:r>
              <a:rPr lang="en-US" i="1" dirty="0">
                <a:solidFill>
                  <a:srgbClr val="FF0000"/>
                </a:solidFill>
              </a:rPr>
              <a:t>GFK </a:t>
            </a:r>
            <a:r>
              <a:rPr lang="ru-RU" i="1" dirty="0">
                <a:solidFill>
                  <a:srgbClr val="FF0000"/>
                </a:solidFill>
              </a:rPr>
              <a:t>в Европе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39816" y="90327"/>
            <a:ext cx="222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Продукт с историей!</a:t>
            </a:r>
          </a:p>
        </p:txBody>
      </p:sp>
    </p:spTree>
    <p:extLst>
      <p:ext uri="{BB962C8B-B14F-4D97-AF65-F5344CB8AC3E}">
        <p14:creationId xmlns:p14="http://schemas.microsoft.com/office/powerpoint/2010/main" val="95680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07368" y="790370"/>
            <a:ext cx="10972800" cy="40005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4800" b="1" dirty="0">
                <a:solidFill>
                  <a:srgbClr val="FF0000"/>
                </a:solidFill>
              </a:rPr>
              <a:t>Модельный ряд 2018</a:t>
            </a:r>
            <a:endParaRPr lang="ru-RU" sz="4800" b="1" dirty="0">
              <a:solidFill>
                <a:srgbClr val="0070C0"/>
              </a:solidFill>
            </a:endParaRPr>
          </a:p>
          <a:p>
            <a:pPr algn="ctr">
              <a:buNone/>
            </a:pPr>
            <a:endParaRPr lang="ru-RU" sz="4800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ru-RU" b="1" dirty="0">
                <a:solidFill>
                  <a:srgbClr val="FF0000"/>
                </a:solidFill>
              </a:rPr>
              <a:t>                         </a:t>
            </a:r>
            <a:r>
              <a:rPr lang="en-US" b="1" dirty="0"/>
              <a:t> </a:t>
            </a:r>
            <a:endParaRPr lang="ru-RU" b="1" dirty="0"/>
          </a:p>
          <a:p>
            <a:pPr>
              <a:buNone/>
            </a:pPr>
            <a:endParaRPr lang="ru-RU" dirty="0"/>
          </a:p>
        </p:txBody>
      </p:sp>
      <p:pic>
        <p:nvPicPr>
          <p:cNvPr id="4" name="Изображение 3" descr="SL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244408"/>
            <a:ext cx="12240683" cy="936105"/>
          </a:xfrm>
          <a:prstGeom prst="rect">
            <a:avLst/>
          </a:prstGeom>
        </p:spPr>
      </p:pic>
      <p:pic>
        <p:nvPicPr>
          <p:cNvPr id="8" name="Изображение 7" descr="SL_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60363" y="3238"/>
            <a:ext cx="2578269" cy="89747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D6D3988-E74C-4A6B-A1F9-7C1E085C38B8}"/>
              </a:ext>
            </a:extLst>
          </p:cNvPr>
          <p:cNvSpPr txBox="1">
            <a:spLocks/>
          </p:cNvSpPr>
          <p:nvPr/>
        </p:nvSpPr>
        <p:spPr>
          <a:xfrm>
            <a:off x="1052490" y="2742434"/>
            <a:ext cx="2318048" cy="494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457178" indent="-457178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51" indent="-380981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24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494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06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63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SLT32M5500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E0D460E-3119-40FB-970D-C8E76FD1DB66}"/>
              </a:ext>
            </a:extLst>
          </p:cNvPr>
          <p:cNvSpPr txBox="1">
            <a:spLocks/>
          </p:cNvSpPr>
          <p:nvPr/>
        </p:nvSpPr>
        <p:spPr>
          <a:xfrm>
            <a:off x="1065628" y="3599864"/>
            <a:ext cx="2318048" cy="494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457178" indent="-457178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51" indent="-380981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24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494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06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63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SLT40M6000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0D739E7-8CC2-4689-8CB5-3F0957E75192}"/>
              </a:ext>
            </a:extLst>
          </p:cNvPr>
          <p:cNvSpPr txBox="1">
            <a:spLocks/>
          </p:cNvSpPr>
          <p:nvPr/>
        </p:nvSpPr>
        <p:spPr>
          <a:xfrm>
            <a:off x="1065628" y="4406220"/>
            <a:ext cx="2318048" cy="494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457178" indent="-457178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51" indent="-380981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24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494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06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63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SLT43M6500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5985AFC-DB7A-49FF-9905-559E47D6B9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124" y="6162178"/>
            <a:ext cx="2922540" cy="153835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B742FBF-8725-4AF8-B6A7-4C228C4356F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5822117"/>
            <a:ext cx="1280392" cy="221848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EA6531B-E07F-483F-9EFF-AAFCE2D637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441" y="2411122"/>
            <a:ext cx="5818921" cy="3495675"/>
          </a:xfrm>
          <a:prstGeom prst="rect">
            <a:avLst/>
          </a:prstGeom>
        </p:spPr>
      </p:pic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A59335FA-C870-4ACE-BFE1-A55E5F19C8B5}"/>
              </a:ext>
            </a:extLst>
          </p:cNvPr>
          <p:cNvSpPr txBox="1">
            <a:spLocks/>
          </p:cNvSpPr>
          <p:nvPr/>
        </p:nvSpPr>
        <p:spPr>
          <a:xfrm>
            <a:off x="1065628" y="2826112"/>
            <a:ext cx="2318048" cy="4941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178" indent="-457178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51" indent="-380981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24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494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06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63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800" b="1" dirty="0"/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1753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 descr="SL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241252"/>
            <a:ext cx="12240683" cy="939261"/>
          </a:xfrm>
          <a:prstGeom prst="rect">
            <a:avLst/>
          </a:prstGeom>
        </p:spPr>
      </p:pic>
      <p:pic>
        <p:nvPicPr>
          <p:cNvPr id="8" name="Изображение 7" descr="SL_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60363" y="3238"/>
            <a:ext cx="2578269" cy="89747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927214B-86A3-426D-95AC-88A5FCE07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68" y="-74035"/>
            <a:ext cx="9144793" cy="1591194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E0004F8-E313-44D7-81A5-66A21AFEA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027" y="2104488"/>
            <a:ext cx="2318048" cy="494184"/>
          </a:xfrm>
        </p:spPr>
        <p:txBody>
          <a:bodyPr>
            <a:normAutofit fontScale="85000" lnSpcReduction="10000"/>
          </a:bodyPr>
          <a:lstStyle/>
          <a:p>
            <a:r>
              <a:rPr lang="en-US" sz="2800" b="1" dirty="0"/>
              <a:t>SLT32M5500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CD56E9-2233-4197-8ED1-2936423FAC60}"/>
              </a:ext>
            </a:extLst>
          </p:cNvPr>
          <p:cNvSpPr txBox="1"/>
          <p:nvPr/>
        </p:nvSpPr>
        <p:spPr>
          <a:xfrm>
            <a:off x="1343472" y="6156176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</a:rPr>
              <a:t>РРЦ 18 490р 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4208E48-2463-4D7C-93D9-4A5E0AFEB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883" y="6941702"/>
            <a:ext cx="1131288" cy="46992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973DBA6-5718-4127-B0E2-9D91FCBF5F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5625" y="6961447"/>
            <a:ext cx="1082812" cy="46166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BE88AB4-8D4D-4ECA-B135-DCFF5D3DFD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1913" y="6953192"/>
            <a:ext cx="1008189" cy="46991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EA04B71-5494-4EF4-B3B8-0687548661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71785" y="6901888"/>
            <a:ext cx="1396978" cy="34181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8D7F76-2F87-4BDA-945C-669B79B285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40749" y="1889453"/>
            <a:ext cx="1228014" cy="70354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D8AE2F8-FE4E-40E5-9722-25B8806628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9460" y="2404085"/>
            <a:ext cx="2578270" cy="827936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CB871624-7341-4EB5-B67E-EFA733B993B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749" y="5215024"/>
            <a:ext cx="1026089" cy="1026089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B560FF50-EEFA-4091-A8D1-46FBC4EC3D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40749" y="3403844"/>
            <a:ext cx="1065888" cy="13137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12" y="3314759"/>
            <a:ext cx="3370603" cy="2758679"/>
          </a:xfrm>
          <a:prstGeom prst="rect">
            <a:avLst/>
          </a:prstGeom>
        </p:spPr>
      </p:pic>
      <p:sp>
        <p:nvSpPr>
          <p:cNvPr id="18" name="Содержимое 2"/>
          <p:cNvSpPr txBox="1">
            <a:spLocks/>
          </p:cNvSpPr>
          <p:nvPr/>
        </p:nvSpPr>
        <p:spPr>
          <a:xfrm>
            <a:off x="4525656" y="2373271"/>
            <a:ext cx="4381974" cy="4880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Диагональ 32 дюйма</a:t>
            </a:r>
          </a:p>
          <a:p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Цвет рамки черный</a:t>
            </a:r>
          </a:p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Smart TV- Android 7.0</a:t>
            </a:r>
            <a:endParaRPr lang="ru-RU" sz="1600" b="1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ru-RU" sz="16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Встроенный 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Wi-Fi</a:t>
            </a:r>
            <a:endParaRPr lang="ru-RU" sz="1600" b="1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GOOGLE PLAY</a:t>
            </a:r>
            <a:endParaRPr lang="ru-RU" sz="1600" b="1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Разрешение экрана 1366*768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-720p</a:t>
            </a:r>
            <a:endParaRPr lang="ru-RU" sz="16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Соотношение сторон 16:9</a:t>
            </a:r>
          </a:p>
          <a:p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Угол обзора 178/178</a:t>
            </a:r>
          </a:p>
          <a:p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Цифровой тюнер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DVB-T/C/S2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/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T2(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Возможность просмотра цифрового, кабельного телевиденья без дополнительных устройств)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HDMI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разъем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-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3шт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USB 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разъем – 2шт</a:t>
            </a:r>
          </a:p>
          <a:p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Язык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Russian/English/French</a:t>
            </a:r>
            <a:endParaRPr lang="ru-RU" sz="16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55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 descr="SL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236719"/>
            <a:ext cx="12240683" cy="943794"/>
          </a:xfrm>
          <a:prstGeom prst="rect">
            <a:avLst/>
          </a:prstGeom>
        </p:spPr>
      </p:pic>
      <p:pic>
        <p:nvPicPr>
          <p:cNvPr id="8" name="Изображение 7" descr="SL_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60363" y="3238"/>
            <a:ext cx="2578269" cy="89747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927214B-86A3-426D-95AC-88A5FCE07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68" y="-74035"/>
            <a:ext cx="9144793" cy="1591194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E0004F8-E313-44D7-81A5-66A21AFEA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2246137"/>
            <a:ext cx="2318048" cy="494184"/>
          </a:xfrm>
        </p:spPr>
        <p:txBody>
          <a:bodyPr>
            <a:normAutofit fontScale="85000" lnSpcReduction="10000"/>
          </a:bodyPr>
          <a:lstStyle/>
          <a:p>
            <a:r>
              <a:rPr lang="en-US" sz="2800" b="1" dirty="0"/>
              <a:t>SLT40M6000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CD56E9-2233-4197-8ED1-2936423FAC60}"/>
              </a:ext>
            </a:extLst>
          </p:cNvPr>
          <p:cNvSpPr txBox="1"/>
          <p:nvPr/>
        </p:nvSpPr>
        <p:spPr>
          <a:xfrm>
            <a:off x="1343472" y="6156176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</a:rPr>
              <a:t>РРЦ 21 990р 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4208E48-2463-4D7C-93D9-4A5E0AFEB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883" y="7082408"/>
            <a:ext cx="792549" cy="32921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973DBA6-5718-4127-B0E2-9D91FCBF5F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3429" y="7082408"/>
            <a:ext cx="786452" cy="33530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BE88AB4-8D4D-4ECA-B135-DCFF5D3DFD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9878" y="7076312"/>
            <a:ext cx="719390" cy="33530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EA04B71-5494-4EF4-B3B8-0687548661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3027" y="7686998"/>
            <a:ext cx="1146147" cy="28044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95" y="2948536"/>
            <a:ext cx="2928764" cy="2633201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A8CC7B7-9491-4A86-B854-ADBEAAD8FA67}"/>
              </a:ext>
            </a:extLst>
          </p:cNvPr>
          <p:cNvSpPr/>
          <p:nvPr/>
        </p:nvSpPr>
        <p:spPr>
          <a:xfrm>
            <a:off x="4223792" y="2734642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Диагональ 40 дюймов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Цвет рамки черный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Тип подсветки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 Led (</a:t>
            </a: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Директ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лед)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6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Разрешение экрана 1920*1080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-Full HD1080p</a:t>
            </a:r>
            <a:endParaRPr lang="ru-RU" sz="1600" b="1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Соотношение сторон 16:9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Угол обзора 178/178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6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Цифровой тюнер 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DVB-T/C/S2</a:t>
            </a:r>
            <a:r>
              <a:rPr lang="ru-RU" sz="16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/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T2(</a:t>
            </a:r>
            <a:r>
              <a:rPr lang="ru-RU" sz="16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Возможность просмотра цифрового и кабельного телевиденья без дополнительных устройств)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HDMI</a:t>
            </a:r>
            <a:r>
              <a:rPr lang="ru-RU" sz="16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разъем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-3</a:t>
            </a:r>
            <a:r>
              <a:rPr lang="ru-RU" sz="1600" b="1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шт</a:t>
            </a:r>
            <a:endParaRPr lang="ru-RU" sz="1600" b="1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USB </a:t>
            </a:r>
            <a:r>
              <a:rPr lang="ru-RU" sz="16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разъем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Язык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Russian/English/French</a:t>
            </a:r>
            <a:endParaRPr lang="ru-RU" sz="16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26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 descr="SL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307968"/>
            <a:ext cx="12240683" cy="872545"/>
          </a:xfrm>
          <a:prstGeom prst="rect">
            <a:avLst/>
          </a:prstGeom>
        </p:spPr>
      </p:pic>
      <p:pic>
        <p:nvPicPr>
          <p:cNvPr id="8" name="Изображение 7" descr="SL_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60363" y="3238"/>
            <a:ext cx="2578269" cy="89747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927214B-86A3-426D-95AC-88A5FCE07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68" y="-74035"/>
            <a:ext cx="9144793" cy="1591194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E0004F8-E313-44D7-81A5-66A21AFEA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2246137"/>
            <a:ext cx="2318048" cy="494184"/>
          </a:xfrm>
        </p:spPr>
        <p:txBody>
          <a:bodyPr>
            <a:normAutofit fontScale="85000" lnSpcReduction="10000"/>
          </a:bodyPr>
          <a:lstStyle/>
          <a:p>
            <a:r>
              <a:rPr lang="en-US" sz="2800" b="1" dirty="0"/>
              <a:t>SLT43M6500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CD56E9-2233-4197-8ED1-2936423FAC60}"/>
              </a:ext>
            </a:extLst>
          </p:cNvPr>
          <p:cNvSpPr txBox="1"/>
          <p:nvPr/>
        </p:nvSpPr>
        <p:spPr>
          <a:xfrm>
            <a:off x="1343472" y="6156176"/>
            <a:ext cx="1931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</a:rPr>
              <a:t>РРЦ 26 990 р 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4208E48-2463-4D7C-93D9-4A5E0AFEB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883" y="7017954"/>
            <a:ext cx="947718" cy="39366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973DBA6-5718-4127-B0E2-9D91FCBF5F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3472" y="7007941"/>
            <a:ext cx="1059329" cy="45165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BE88AB4-8D4D-4ECA-B135-DCFF5D3DFD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0742" y="7017954"/>
            <a:ext cx="849616" cy="396008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6C4EBAC-39A0-47F6-B0B3-691CC65E10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717" y="3605180"/>
            <a:ext cx="3566392" cy="233706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8D7F76-2F87-4BDA-945C-669B79B285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2884" y="2017798"/>
            <a:ext cx="1261134" cy="72252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5B042B-EC7C-450F-A06B-5D3F8631F3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3432" y="2543104"/>
            <a:ext cx="2578832" cy="82912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8FB4D45-4F94-433F-A9FB-2EB5CCABFA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18464" y="3278095"/>
            <a:ext cx="1066892" cy="131075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DA5EE1C-8725-4E40-B202-708F3213CFA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39801" y="5247088"/>
            <a:ext cx="1024217" cy="1030313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41369C8-EACE-42B1-A824-38EE1266089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43588" y="7125776"/>
            <a:ext cx="1266557" cy="306425"/>
          </a:xfrm>
          <a:prstGeom prst="rect">
            <a:avLst/>
          </a:prstGeom>
        </p:spPr>
      </p:pic>
      <p:sp>
        <p:nvSpPr>
          <p:cNvPr id="22" name="Содержимое 2"/>
          <p:cNvSpPr txBox="1">
            <a:spLocks/>
          </p:cNvSpPr>
          <p:nvPr/>
        </p:nvSpPr>
        <p:spPr>
          <a:xfrm>
            <a:off x="4371470" y="1973567"/>
            <a:ext cx="4670006" cy="58862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Диагональ 43 дюйма</a:t>
            </a:r>
          </a:p>
          <a:p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Цвет рамки черный</a:t>
            </a:r>
          </a:p>
          <a:p>
            <a:r>
              <a:rPr lang="en-US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Smart TV- Android 7.0</a:t>
            </a:r>
            <a:endParaRPr lang="ru-RU" sz="16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ru-RU" sz="16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Встроенный 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Wi-Fi</a:t>
            </a:r>
            <a:endParaRPr lang="ru-RU" sz="1600" b="1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Wireless Display</a:t>
            </a:r>
            <a:r>
              <a:rPr lang="ru-RU" sz="16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ru-RU" sz="16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Возможность передачи контента с мобильного устройства на телевизор)</a:t>
            </a:r>
          </a:p>
          <a:p>
            <a:pPr marL="171450" indent="-171450"/>
            <a:r>
              <a:rPr lang="ru-RU" sz="16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Разрешение экрана 1920*1080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- Full HD1080p</a:t>
            </a:r>
            <a:endParaRPr lang="ru-RU" sz="1600" b="1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171450" indent="-171450"/>
            <a:r>
              <a:rPr lang="ru-RU" sz="16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GOOGLE PLAY</a:t>
            </a:r>
            <a:endParaRPr lang="ru-RU" sz="1600" b="1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Соотношение сторон 16:9</a:t>
            </a:r>
          </a:p>
          <a:p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Угол обзора 178/178</a:t>
            </a:r>
          </a:p>
          <a:p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Цифровой тюнер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DVB-T/C/S2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/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T2(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Возможность просмотра цифрового и кабельного телевиденья без дополнительных устройств)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HDMI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разъем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-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3шт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USB 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разъем-2шт</a:t>
            </a:r>
          </a:p>
          <a:p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Язык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Russian/English/French</a:t>
            </a:r>
            <a:endParaRPr lang="ru-RU" sz="16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946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 descr="SL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986060"/>
            <a:ext cx="12240683" cy="1194453"/>
          </a:xfrm>
          <a:prstGeom prst="rect">
            <a:avLst/>
          </a:prstGeom>
        </p:spPr>
      </p:pic>
      <p:pic>
        <p:nvPicPr>
          <p:cNvPr id="8" name="Изображение 7" descr="SL_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60363" y="3238"/>
            <a:ext cx="2578269" cy="89747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5" y="2744373"/>
            <a:ext cx="3590381" cy="507605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946" y="2743593"/>
            <a:ext cx="9505056" cy="46808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79576" y="611560"/>
            <a:ext cx="619268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0000"/>
                </a:solidFill>
              </a:rPr>
              <a:t>Дизайн телевизоров и аксессуаров</a:t>
            </a:r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A6BA9C1D-BBAE-40D8-8742-21D01DE4F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185507"/>
            <a:ext cx="9289032" cy="1558086"/>
          </a:xfrm>
        </p:spPr>
        <p:txBody>
          <a:bodyPr>
            <a:normAutofit fontScale="32500" lnSpcReduction="20000"/>
          </a:bodyPr>
          <a:lstStyle/>
          <a:p>
            <a:r>
              <a:rPr lang="ru-RU" b="1" dirty="0"/>
              <a:t>Все телевизоры </a:t>
            </a:r>
            <a:r>
              <a:rPr lang="en-US" b="1" dirty="0"/>
              <a:t>Schaub Lorenz</a:t>
            </a:r>
            <a:r>
              <a:rPr lang="ru-RU" b="1" dirty="0"/>
              <a:t> 2018г</a:t>
            </a:r>
            <a:r>
              <a:rPr lang="en-US" b="1" dirty="0"/>
              <a:t> </a:t>
            </a:r>
            <a:r>
              <a:rPr lang="ru-RU" b="1" dirty="0"/>
              <a:t>выполнены в </a:t>
            </a:r>
            <a:r>
              <a:rPr lang="en-US" b="1" dirty="0"/>
              <a:t>Ultra slim design</a:t>
            </a:r>
            <a:r>
              <a:rPr lang="ru-RU" b="1" dirty="0"/>
              <a:t>.</a:t>
            </a:r>
          </a:p>
          <a:p>
            <a:r>
              <a:rPr lang="ru-RU" b="1" dirty="0"/>
              <a:t>Корпус и пульт сделаны из </a:t>
            </a:r>
            <a:r>
              <a:rPr lang="en-US" b="1" dirty="0"/>
              <a:t>soft plastic </a:t>
            </a:r>
            <a:r>
              <a:rPr lang="ru-RU" b="1" dirty="0"/>
              <a:t>( технология нет отпечаткам пальцев)</a:t>
            </a:r>
          </a:p>
          <a:p>
            <a:r>
              <a:rPr lang="ru-RU" b="1" dirty="0"/>
              <a:t>Эргономический ПДУ.</a:t>
            </a:r>
          </a:p>
          <a:p>
            <a:r>
              <a:rPr lang="ru-RU" b="1" dirty="0"/>
              <a:t>Мощный Стерео звук с пред установками(музыка, театр и </a:t>
            </a:r>
            <a:r>
              <a:rPr lang="ru-RU" b="1" dirty="0" err="1"/>
              <a:t>т.д</a:t>
            </a:r>
            <a:r>
              <a:rPr lang="ru-RU" b="1" dirty="0"/>
              <a:t>)</a:t>
            </a:r>
          </a:p>
          <a:p>
            <a:r>
              <a:rPr lang="ru-RU" b="1" dirty="0"/>
              <a:t>Спутниковый тюнер </a:t>
            </a:r>
            <a:r>
              <a:rPr lang="en-US" b="1" dirty="0"/>
              <a:t>DVB S2 (</a:t>
            </a:r>
            <a:r>
              <a:rPr lang="ru-RU" b="1" dirty="0"/>
              <a:t>Возможность просмотра спутникового </a:t>
            </a:r>
            <a:r>
              <a:rPr lang="ru-RU" b="1" dirty="0" err="1"/>
              <a:t>тв</a:t>
            </a:r>
            <a:r>
              <a:rPr lang="ru-RU" b="1" dirty="0"/>
              <a:t> без ресивера) </a:t>
            </a:r>
          </a:p>
          <a:p>
            <a:r>
              <a:rPr lang="ru-RU" b="1" dirty="0"/>
              <a:t>Современный процессор обработки картинки и звука на базе </a:t>
            </a:r>
            <a:r>
              <a:rPr lang="en-US" b="1" dirty="0"/>
              <a:t>Cortex</a:t>
            </a:r>
            <a:r>
              <a:rPr lang="ru-RU" b="1" dirty="0"/>
              <a:t> </a:t>
            </a:r>
            <a:r>
              <a:rPr lang="en-US" b="1" dirty="0"/>
              <a:t>A</a:t>
            </a:r>
            <a:r>
              <a:rPr lang="ru-RU" b="1" dirty="0"/>
              <a:t>-серии для </a:t>
            </a:r>
            <a:r>
              <a:rPr lang="ru-RU" b="1" dirty="0" err="1"/>
              <a:t>тв</a:t>
            </a:r>
            <a:r>
              <a:rPr lang="ru-RU" b="1" dirty="0"/>
              <a:t> с </a:t>
            </a:r>
            <a:r>
              <a:rPr lang="en-US" b="1" dirty="0"/>
              <a:t>Android</a:t>
            </a:r>
            <a:endParaRPr lang="ru-RU" b="1" dirty="0"/>
          </a:p>
          <a:p>
            <a:r>
              <a:rPr lang="ru-RU" b="1" dirty="0"/>
              <a:t>Разработка дизайна и софта для </a:t>
            </a:r>
            <a:r>
              <a:rPr lang="en-US" b="1" dirty="0"/>
              <a:t>Android</a:t>
            </a:r>
            <a:r>
              <a:rPr lang="ru-RU" b="1" dirty="0"/>
              <a:t> </a:t>
            </a:r>
            <a:r>
              <a:rPr lang="en-US" b="1" dirty="0"/>
              <a:t>TV </a:t>
            </a:r>
            <a:r>
              <a:rPr lang="ru-RU" b="1" dirty="0"/>
              <a:t>велась под контролем немецких инженеров.</a:t>
            </a:r>
          </a:p>
          <a:p>
            <a:endParaRPr lang="ru-RU" b="1" dirty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40992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 descr="SL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986060"/>
            <a:ext cx="12240683" cy="1194453"/>
          </a:xfrm>
          <a:prstGeom prst="rect">
            <a:avLst/>
          </a:prstGeom>
        </p:spPr>
      </p:pic>
      <p:pic>
        <p:nvPicPr>
          <p:cNvPr id="8" name="Изображение 7" descr="SL_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60363" y="3238"/>
            <a:ext cx="2578269" cy="897476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80D655E-F315-4099-BC8D-93E03E66B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08" y="683568"/>
            <a:ext cx="8443692" cy="110347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CD9C46-0894-48F0-B70D-900BD48B1F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60" y="1691680"/>
            <a:ext cx="7810500" cy="25717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3D60384-98DF-46BD-8D99-AD887E2947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5640" y="4246324"/>
            <a:ext cx="82010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944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26730</TotalTime>
  <Words>333</Words>
  <Application>Microsoft Office PowerPoint</Application>
  <PresentationFormat>Произвольный</PresentationFormat>
  <Paragraphs>68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</dc:title>
  <dc:creator>derkach</dc:creator>
  <cp:lastModifiedBy>Пользователь</cp:lastModifiedBy>
  <cp:revision>250</cp:revision>
  <dcterms:created xsi:type="dcterms:W3CDTF">2016-06-03T09:16:49Z</dcterms:created>
  <dcterms:modified xsi:type="dcterms:W3CDTF">2019-01-09T05:40:05Z</dcterms:modified>
</cp:coreProperties>
</file>