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5F69767-691B-4E2A-A6F4-27EBDB46E235}">
  <a:tblStyle styleId="{A5F69767-691B-4E2A-A6F4-27EBDB46E23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6E6"/>
          </a:solidFill>
        </a:fill>
      </a:tcStyle>
    </a:wholeTbl>
    <a:band1H>
      <a:tcStyle>
        <a:fill>
          <a:solidFill>
            <a:srgbClr val="CACACA"/>
          </a:solidFill>
        </a:fill>
      </a:tcStyle>
    </a:band1H>
    <a:band1V>
      <a:tcStyle>
        <a:fill>
          <a:solidFill>
            <a:srgbClr val="CACACA"/>
          </a:solidFill>
        </a:fill>
      </a:tcStyle>
    </a:band1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dk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dk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t>
            </a:r>
          </a:p>
        </p:txBody>
      </p:sp>
      <p:sp>
        <p:nvSpPr>
          <p:cNvPr id="87" name="Shape 8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6" name="Shape 2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C00000"/>
              </a:buClr>
              <a:buSzPct val="25000"/>
              <a:buFont typeface="Calibri"/>
              <a:buNone/>
            </a:pPr>
            <a:r>
              <a:rPr b="1" i="0" lang="fr-FR" sz="1200" u="sng" cap="none" strike="noStrike">
                <a:solidFill>
                  <a:srgbClr val="C00000"/>
                </a:solidFill>
                <a:latin typeface="Calibri"/>
                <a:ea typeface="Calibri"/>
                <a:cs typeface="Calibri"/>
                <a:sym typeface="Calibri"/>
              </a:rPr>
              <a:t>MISE EN FORME : </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Lancement du jeu avec explication des règles et objectifs.</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Vidéo de Lucas dans un environnement de 2046.</a:t>
            </a:r>
          </a:p>
          <a:p>
            <a:pPr indent="0" lvl="0" marL="0" marR="0" rtl="0" algn="just">
              <a:lnSpc>
                <a:spcPct val="100000"/>
              </a:lnSpc>
              <a:spcBef>
                <a:spcPts val="0"/>
              </a:spcBef>
              <a:spcAft>
                <a:spcPts val="0"/>
              </a:spcAft>
              <a:buClr>
                <a:schemeClr val="dk1"/>
              </a:buClr>
              <a:buSzPct val="25000"/>
              <a:buFont typeface="Calibri"/>
              <a:buNone/>
            </a:pPr>
            <a:r>
              <a:t/>
            </a:r>
            <a:endParaRPr b="1" i="0" sz="1200" u="sng"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1" i="0" lang="fr-FR" sz="1200" u="sng" cap="none" strike="noStrike">
                <a:solidFill>
                  <a:srgbClr val="C00000"/>
                </a:solidFill>
                <a:latin typeface="Calibri"/>
                <a:ea typeface="Calibri"/>
                <a:cs typeface="Calibri"/>
                <a:sym typeface="Calibri"/>
              </a:rPr>
              <a:t>DURÉE </a:t>
            </a:r>
            <a:r>
              <a:rPr b="0" i="0" lang="fr-FR" sz="1200" u="none" cap="none" strike="noStrike">
                <a:solidFill>
                  <a:srgbClr val="C00000"/>
                </a:solidFill>
                <a:latin typeface="Calibri"/>
                <a:ea typeface="Calibri"/>
                <a:cs typeface="Calibri"/>
                <a:sym typeface="Calibri"/>
              </a:rPr>
              <a:t>: 30 secondes.</a:t>
            </a:r>
          </a:p>
          <a:p>
            <a:pPr indent="0" lvl="0" marL="0" marR="0" rtl="0" algn="just">
              <a:lnSpc>
                <a:spcPct val="100000"/>
              </a:lnSpc>
              <a:spcBef>
                <a:spcPts val="0"/>
              </a:spcBef>
              <a:spcAft>
                <a:spcPts val="0"/>
              </a:spcAft>
              <a:buClr>
                <a:schemeClr val="dk1"/>
              </a:buClr>
              <a:buSzPct val="25000"/>
              <a:buFont typeface="Calibri"/>
              <a:buNone/>
            </a:pPr>
            <a:r>
              <a:t/>
            </a:r>
            <a:endParaRPr b="1" i="0" sz="1200" u="sng"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p10_ex01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Bonjour à tous, je suis très heureux de vous retrouver aujourd’hui. Je serai votre maitre du jeu.</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Je communique avec vous depuis 2046.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Je vais vous aiguiller tout au long du jeu pour que vous puissiez comprendre les différentes phases d’un projet, mais également, comprendre les difficultés que vous et vos collaborateurs êtes amenés à gérer au quotidien. Que vous soyez comptable ou responsable technique, juriste ou responsable SAV, vous avez tous un rôle à jouer dans la vie d’un projet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Tous ensemble, nous allons dérouler les phases d’un projet, et chaque groupe sera en compétition tout au long des étapes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Voici votre objectif pour ce BI QUEST DAY : chaque action, chaque exercice va vous rapporter un certain nombre de points. Avec ces points vous pourrez choisir différents édifices, immeubles ou structures au sein de notre bibliothèque interactive, pour créer le meilleur quartier BI QUEST ! À la fin du jeu vous aurez à défendre votre quartier auprès des autres équipes pour être élu BI QUEST TEAM ! Beau programme, n’est-ce pas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êtes prêt ? C’est parti !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buClr>
                <a:schemeClr val="dk1"/>
              </a:buClr>
              <a:buSzPct val="25000"/>
              <a:buFont typeface="Calibri"/>
              <a:buNone/>
            </a:pPr>
            <a:r>
              <a:rPr b="0" i="1" lang="fr-FR" sz="1200" u="none" cap="none" strike="noStrike">
                <a:solidFill>
                  <a:schemeClr val="dk1"/>
                </a:solidFill>
                <a:latin typeface="Calibri"/>
                <a:ea typeface="Calibri"/>
                <a:cs typeface="Calibri"/>
                <a:sym typeface="Calibri"/>
              </a:rPr>
              <a:t>Fondu vers la voix</a:t>
            </a:r>
          </a:p>
        </p:txBody>
      </p:sp>
      <p:sp>
        <p:nvSpPr>
          <p:cNvPr id="247" name="Shape 24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4" name="Shape 2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C00000"/>
              </a:buClr>
              <a:buSzPct val="25000"/>
              <a:buFont typeface="Calibri"/>
              <a:buNone/>
            </a:pPr>
            <a:r>
              <a:rPr b="1" i="0" lang="fr-FR" sz="1200" u="sng" cap="none" strike="noStrike">
                <a:solidFill>
                  <a:srgbClr val="C00000"/>
                </a:solidFill>
                <a:latin typeface="Calibri"/>
                <a:ea typeface="Calibri"/>
                <a:cs typeface="Calibri"/>
                <a:sym typeface="Calibri"/>
              </a:rPr>
              <a:t>MISE EN FORME : </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Discours de « Ici la voix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(bruit de sonnette)… Un messager de « la voix » vient déposer des colis sur chaque table.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Chaque colis comprend : un kit de lunettes/personne.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7 minutes.</a:t>
            </a:r>
          </a:p>
          <a:p>
            <a:pPr indent="0" lvl="0" marL="0" marR="0" rtl="0" algn="just">
              <a:lnSpc>
                <a:spcPct val="100000"/>
              </a:lnSpc>
              <a:spcBef>
                <a:spcPts val="0"/>
              </a:spcBef>
              <a:spcAft>
                <a:spcPts val="0"/>
              </a:spcAft>
              <a:buClr>
                <a:schemeClr val="dk1"/>
              </a:buClr>
              <a:buSzPct val="25000"/>
              <a:buFont typeface="Calibri"/>
              <a:buNone/>
            </a:pPr>
            <a:r>
              <a:t/>
            </a:r>
            <a:endParaRPr b="1" i="0" sz="1200" u="sng"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1" i="0" lang="fr-FR" sz="1200" u="sng" cap="none" strike="noStrike">
                <a:solidFill>
                  <a:srgbClr val="C00000"/>
                </a:solidFill>
                <a:latin typeface="Calibri"/>
                <a:ea typeface="Calibri"/>
                <a:cs typeface="Calibri"/>
                <a:sym typeface="Calibri"/>
              </a:rPr>
              <a:t>VOIX OFF </a:t>
            </a:r>
            <a:r>
              <a:rPr b="0" i="0" lang="fr-FR" sz="1200" u="none" cap="none" strike="noStrike">
                <a:solidFill>
                  <a:srgbClr val="C00000"/>
                </a:solidFill>
                <a:latin typeface="Calibri"/>
                <a:ea typeface="Calibri"/>
                <a:cs typeface="Calibri"/>
                <a:sym typeface="Calibri"/>
              </a:rPr>
              <a:t>: </a:t>
            </a:r>
          </a:p>
          <a:p>
            <a:pPr indent="0" lvl="0" marL="0" marR="0" rtl="0" algn="just">
              <a:lnSpc>
                <a:spcPct val="100000"/>
              </a:lnSpc>
              <a:spcBef>
                <a:spcPts val="0"/>
              </a:spcBef>
              <a:spcAft>
                <a:spcPts val="0"/>
              </a:spcAft>
              <a:buClr>
                <a:srgbClr val="C00000"/>
              </a:buClr>
              <a:buSzPct val="25000"/>
              <a:buFont typeface="Calibri"/>
              <a:buNone/>
            </a:pPr>
            <a:r>
              <a:rPr b="1" i="0" lang="fr-FR" sz="1200" u="sng" cap="none" strike="noStrike">
                <a:solidFill>
                  <a:schemeClr val="dk1"/>
                </a:solidFill>
                <a:latin typeface="Calibri"/>
                <a:ea typeface="Calibri"/>
                <a:cs typeface="Calibri"/>
                <a:sym typeface="Calibri"/>
              </a:rPr>
              <a:t>¤ VOIX OFF (Ici la voix) p11_ex01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Passons maintenant à la compétition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Votre journée va être alimentée par plusieurs temps de jeu, ayant pour thème “les phases de la vie d’un projet”.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Soyez bien attentifs… Des éléments inattendus viendront ponctuer ce jeu.</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N’oubliez pas… Rien n’est acquis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Pour commencer, un colis va vous parvenir… À vous de suivre le plan et de construire l’outil indispensable à votre réussite dans ce jeu.</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p:txBody>
      </p:sp>
      <p:sp>
        <p:nvSpPr>
          <p:cNvPr id="265" name="Shape 265"/>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6" name="Shape 2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C00000"/>
              </a:buClr>
              <a:buSzPct val="25000"/>
              <a:buFont typeface="Calibri"/>
              <a:buNone/>
            </a:pPr>
            <a:r>
              <a:rPr b="1" i="0" lang="fr-FR" sz="1200" u="sng" cap="none" strike="noStrike">
                <a:solidFill>
                  <a:srgbClr val="C00000"/>
                </a:solidFill>
                <a:latin typeface="Calibri"/>
                <a:ea typeface="Calibri"/>
                <a:cs typeface="Calibri"/>
                <a:sym typeface="Calibri"/>
              </a:rPr>
              <a:t>MISE EN FORME : </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Explications de « Ici la voix ».</a:t>
            </a:r>
          </a:p>
          <a:p>
            <a:pPr indent="0" lvl="0" marL="0" marR="0" rtl="0" algn="just">
              <a:lnSpc>
                <a:spcPct val="100000"/>
              </a:lnSpc>
              <a:spcBef>
                <a:spcPts val="0"/>
              </a:spcBef>
              <a:spcAft>
                <a:spcPts val="0"/>
              </a:spcAft>
              <a:buClr>
                <a:srgbClr val="C00000"/>
              </a:buClr>
              <a:buSzPct val="25000"/>
              <a:buFont typeface="Calibri"/>
              <a:buNone/>
            </a:pPr>
            <a:r>
              <a:rPr b="1" i="0" lang="fr-FR" sz="1200" u="none" cap="none" strike="noStrike">
                <a:solidFill>
                  <a:srgbClr val="C00000"/>
                </a:solidFill>
                <a:latin typeface="Calibri"/>
                <a:ea typeface="Calibri"/>
                <a:cs typeface="Calibri"/>
                <a:sym typeface="Calibri"/>
              </a:rPr>
              <a:t>Principe du jeu : </a:t>
            </a:r>
            <a:r>
              <a:rPr b="0" i="0" lang="fr-FR" sz="1200" u="none" cap="none" strike="noStrike">
                <a:solidFill>
                  <a:schemeClr val="dk1"/>
                </a:solidFill>
                <a:latin typeface="Calibri"/>
                <a:ea typeface="Calibri"/>
                <a:cs typeface="Calibri"/>
                <a:sym typeface="Calibri"/>
              </a:rPr>
              <a:t>Le premier groupe qui a monté l’intégralité des lunettes de la table a la possibilité de cliquer sur « Premier » à l’aide de la tablette. Dès que les premiers ont cliqué sur « Premier », cette possibilité de clics disparaît et le second ne pourra cliquer que sur « Deuxième »,  et ainsi de suite. </a:t>
            </a:r>
          </a:p>
          <a:p>
            <a:pPr indent="0" lvl="0" marL="0" marR="0" rtl="0" algn="just">
              <a:spcBef>
                <a:spcPts val="0"/>
              </a:spcBef>
              <a:spcAft>
                <a:spcPts val="0"/>
              </a:spcAft>
              <a:buClr>
                <a:schemeClr val="lt1"/>
              </a:buClr>
              <a:buSzPct val="25000"/>
              <a:buFont typeface="Calibri"/>
              <a:buNone/>
            </a:pPr>
            <a:r>
              <a:rPr b="1" i="0" lang="fr-FR" sz="1200" u="none" cap="none" strike="noStrike">
                <a:solidFill>
                  <a:schemeClr val="lt1"/>
                </a:solidFill>
                <a:latin typeface="Calibri"/>
                <a:ea typeface="Calibri"/>
                <a:cs typeface="Calibri"/>
                <a:sym typeface="Calibri"/>
              </a:rPr>
              <a:t>Objectif : </a:t>
            </a:r>
            <a:r>
              <a:rPr b="0" i="0" lang="fr-FR" sz="1200" u="none" cap="none" strike="noStrike">
                <a:solidFill>
                  <a:schemeClr val="dk1"/>
                </a:solidFill>
                <a:latin typeface="Calibri"/>
                <a:ea typeface="Calibri"/>
                <a:cs typeface="Calibri"/>
                <a:sym typeface="Calibri"/>
              </a:rPr>
              <a:t>Travailler en équipe pour finir ensemble. S’appuyer sur les compétences de chacun pour atteindre un but commun.</a:t>
            </a:r>
          </a:p>
          <a:p>
            <a:pPr indent="0" lvl="0" marL="0" marR="0" rtl="0" algn="just">
              <a:lnSpc>
                <a:spcPct val="100000"/>
              </a:lnSpc>
              <a:spcBef>
                <a:spcPts val="0"/>
              </a:spcBef>
              <a:spcAft>
                <a:spcPts val="0"/>
              </a:spcAft>
              <a:buClr>
                <a:schemeClr val="dk1"/>
              </a:buClr>
              <a:buSzPct val="25000"/>
              <a:buFont typeface="Calibri"/>
              <a:buNone/>
            </a:pPr>
            <a:r>
              <a:t/>
            </a:r>
            <a:endParaRPr b="1" i="0" sz="1200" u="sng"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100" u="sng" cap="none" strike="noStrike">
                <a:solidFill>
                  <a:schemeClr val="dk1"/>
                </a:solidFill>
                <a:latin typeface="Calibri"/>
                <a:ea typeface="Calibri"/>
                <a:cs typeface="Calibri"/>
                <a:sym typeface="Calibri"/>
              </a:rPr>
              <a:t>¤ VOIX OFF (Ici la voix) p12_ex01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Par groupe, vous disposez d’une tablette vous permettant de communiquer avec moi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Et votre première épreuve commence maintenant : chaque membre du groupe va devoir construire ses lunettes de réalité virtuelle…</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Une fois que tous les membres de l’équipe ont terminé, indiquez votre position sur la tablette.</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Si vous finissez en premier, cliquez sur l’icône ‘premier’. Si cette icône n’est plus cliquable et, est en couleur grise, c’est qu’un autre groupe a été plus rapide. Essayez alors de cliquer sur l’icône ‘Second’ et ainsi de suite.</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Mais attention, il est indispensable que tous les membres de l’équipe aient terminé la construction, sinon des pénalités vont tomber… ! Faites preuve d’esprit d’équipe pour réussir collectivement cet exercice… C’est une épreuve de rapidité où des points seront distribués en fonction de votre classement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 jeu commence… Maintenant ! Vous avez 7 minutes.</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p:txBody>
      </p:sp>
      <p:sp>
        <p:nvSpPr>
          <p:cNvPr id="287" name="Shape 28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2" name="Shape 3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MISE EN FORME : </a:t>
            </a:r>
            <a:r>
              <a:rPr b="0" i="0" lang="fr-FR" sz="1200" u="none" cap="none" strike="noStrike">
                <a:solidFill>
                  <a:schemeClr val="dk1"/>
                </a:solidFill>
                <a:latin typeface="Calibri"/>
                <a:ea typeface="Calibri"/>
                <a:cs typeface="Calibri"/>
                <a:sym typeface="Calibri"/>
              </a:rPr>
              <a:t>Vidéo de 5 minutes qui défile.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Au bout de 3 minutes…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voix off de « Ici la voix » se déclenche.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Puis reprise du défilement du temps jusqu’à la fin et un bruit de détention.</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(Au bout de 3 minutes de chronomètre)</a:t>
            </a: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(Ici la voix) p13_ex01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Des enfants de 7 ans ont réussi à monter ces lunettes en 5 minutes… Je ne sais pas si vous allez être à la hauteur (ton inquiet… humour)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Allez on persévère ! </a:t>
            </a:r>
            <a:r>
              <a:rPr b="0" i="0" lang="fr-FR" sz="1200" u="none" cap="none" strike="noStrike">
                <a:solidFill>
                  <a:srgbClr val="C00000"/>
                </a:solidFill>
                <a:latin typeface="Calibri"/>
                <a:ea typeface="Calibri"/>
                <a:cs typeface="Calibri"/>
                <a:sym typeface="Calibri"/>
              </a:rPr>
              <a:t>Tous les points que vous allez gagner au fur et à mesure de ce jeu et des autres jeux de la journée vous permettront d’acheter des édifices pour la construction de votre propre quartier urbain.</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p:txBody>
      </p:sp>
      <p:sp>
        <p:nvSpPr>
          <p:cNvPr id="313" name="Shape 313"/>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0" name="Shape 33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sng" cap="none" strike="noStrike">
                <a:solidFill>
                  <a:schemeClr val="dk1"/>
                </a:solidFill>
                <a:latin typeface="Calibri"/>
                <a:ea typeface="Calibri"/>
                <a:cs typeface="Calibri"/>
                <a:sym typeface="Calibri"/>
              </a:rPr>
              <a:t>: </a:t>
            </a:r>
            <a:r>
              <a:rPr b="0" i="0" lang="fr-FR" sz="1200" u="none" cap="none" strike="noStrike">
                <a:solidFill>
                  <a:schemeClr val="dk1"/>
                </a:solidFill>
                <a:latin typeface="Calibri"/>
                <a:ea typeface="Calibri"/>
                <a:cs typeface="Calibri"/>
                <a:sym typeface="Calibri"/>
              </a:rPr>
              <a:t>Transition de « la voix »’ qui annonce le développement foncier et la conception.</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Vidéo de Lucas dans un environnement de 2046.</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2 min (avec un temps éventuel pour terminer les dernières lunettes).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(Ici la voix) p14_ex01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 délai imparti est écoulé… Je vois que la construction n’est pas innée chez tout le monde (ton humour)… Mais vous allez vous rattraper dans d’autres épreuves… Enfin, j’espère (ton humour)</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Fondu</a:t>
            </a:r>
          </a:p>
          <a:p>
            <a:pPr indent="0" lvl="0" marL="0" marR="0" rtl="0" algn="just">
              <a:lnSpc>
                <a:spcPct val="100000"/>
              </a:lnSpc>
              <a:spcBef>
                <a:spcPts val="0"/>
              </a:spcBef>
              <a:spcAft>
                <a:spcPts val="0"/>
              </a:spcAft>
              <a:buClr>
                <a:schemeClr val="dk1"/>
              </a:buClr>
              <a:buSzPct val="25000"/>
              <a:buFont typeface="Calibri"/>
              <a:buNone/>
            </a:pPr>
            <a:r>
              <a:t/>
            </a:r>
            <a:endParaRPr b="0" i="0" sz="12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avec Kipps à côté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p14_ex01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Alors ce premier exercice ? Vous avez gagné des points, jetez un œil à la bibliothèque, Kipps a fait une sélection de bâtiments.</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a:t>
            </a:r>
            <a:r>
              <a:rPr b="0" i="1" lang="fr-FR" sz="1200" u="none" cap="none" strike="noStrike">
                <a:solidFill>
                  <a:schemeClr val="dk1"/>
                </a:solidFill>
                <a:latin typeface="Calibri"/>
                <a:ea typeface="Calibri"/>
                <a:cs typeface="Calibri"/>
                <a:sym typeface="Calibri"/>
              </a:rPr>
              <a:t>qui coupe Lucas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p14_ex02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Les meilleurs, évidemment.</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p14_ex03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Oui… En tout les cas, vous pourrez compléter votre terrain rapidement. Ce n’est pas une obligation d’acheter à toutes les étapes, mais attention, soyez stratèges, un bâtiment ne peut être choisi que par une seule équipe et vous aurez environ 7 opportunités d’investissement.</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a:t>
            </a:r>
            <a:r>
              <a:rPr b="0" i="1" lang="fr-FR" sz="1200" u="none" cap="none" strike="noStrike">
                <a:solidFill>
                  <a:schemeClr val="dk1"/>
                </a:solidFill>
                <a:latin typeface="Calibri"/>
                <a:ea typeface="Calibri"/>
                <a:cs typeface="Calibri"/>
                <a:sym typeface="Calibri"/>
              </a:rPr>
              <a:t>avec un clin d’œil robotique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p14_ex04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Si vous likez ma page Facebook, on pourra voir pour éventuellement s’arranger.</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p14_ex05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arrête. Bon, on regarde le classement.</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Fondu</a:t>
            </a:r>
          </a:p>
          <a:p>
            <a:pPr indent="0" lvl="0" marL="0" marR="0" rtl="0" algn="just">
              <a:spcBef>
                <a:spcPts val="0"/>
              </a:spcBef>
              <a:spcAft>
                <a:spcPts val="0"/>
              </a:spcAft>
              <a:buClr>
                <a:schemeClr val="dk1"/>
              </a:buClr>
              <a:buSzPct val="25000"/>
              <a:buFont typeface="Calibri"/>
              <a:buNone/>
            </a:pPr>
            <a:r>
              <a:t/>
            </a:r>
            <a:endParaRPr b="1"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(Ici la voix) p14_ex06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Bon... Passons maintenant aux choses sérieuses ! Tout le monde est prêt ? Âmes sensibles, s’abstenir…</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31" name="Shape 331"/>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5" name="Shape 35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Calibri"/>
              <a:buNone/>
            </a:pPr>
            <a:r>
              <a:rPr b="1" i="0" lang="fr-FR" sz="1200" u="sng" cap="none" strike="noStrike">
                <a:solidFill>
                  <a:srgbClr val="C00000"/>
                </a:solidFill>
                <a:latin typeface="Calibri"/>
                <a:ea typeface="Calibri"/>
                <a:cs typeface="Calibri"/>
                <a:sym typeface="Calibri"/>
              </a:rPr>
              <a:t>MISE EN FORME : </a:t>
            </a: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Explications de « Ici la voix » </a:t>
            </a:r>
          </a:p>
          <a:p>
            <a:pPr indent="0" lvl="0" marL="0" marR="0" rtl="0" algn="l">
              <a:lnSpc>
                <a:spcPct val="100000"/>
              </a:lnSpc>
              <a:spcBef>
                <a:spcPts val="0"/>
              </a:spcBef>
              <a:spcAft>
                <a:spcPts val="0"/>
              </a:spcAft>
              <a:buClr>
                <a:srgbClr val="C00000"/>
              </a:buClr>
              <a:buSzPct val="25000"/>
              <a:buFont typeface="Calibri"/>
              <a:buNone/>
            </a:pPr>
            <a:r>
              <a:rPr b="1" i="0" lang="fr-FR" sz="1200" u="none" cap="none" strike="noStrike">
                <a:solidFill>
                  <a:srgbClr val="C00000"/>
                </a:solidFill>
                <a:latin typeface="Calibri"/>
                <a:ea typeface="Calibri"/>
                <a:cs typeface="Calibri"/>
                <a:sym typeface="Calibri"/>
              </a:rPr>
              <a:t>Principe du jeu : </a:t>
            </a:r>
            <a:r>
              <a:rPr b="0" i="0" lang="fr-FR" sz="1200" u="none" cap="none" strike="noStrike">
                <a:solidFill>
                  <a:schemeClr val="dk1"/>
                </a:solidFill>
                <a:latin typeface="Calibri"/>
                <a:ea typeface="Calibri"/>
                <a:cs typeface="Calibri"/>
                <a:sym typeface="Calibri"/>
              </a:rPr>
              <a:t>Le premier groupe qui a monté l’intégralité des lunettes de la table a la possibilité de cliquer sur « premier » à l’aide de la tablette. Dès que les premiers ont cliqué sur « Premier », cette possibilité de clic disparaît et le second ne pourra cliquer que sur « Deuxième »  et ainsi de suite. </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Si les groupes n’ont pas terminé dans le délai imparti, il n’y a plus de possibilité de cliquer.</a:t>
            </a: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Ils gagnent alors 3 000 points.</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 premier gagne : 6 000 points</a:t>
            </a: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 second gagne : 5 000 points</a:t>
            </a: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 troisième gagne : 4 500 points</a:t>
            </a: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 quatrième gagne : 4 000 points</a:t>
            </a: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 cinquième gagne : 3 500 points</a:t>
            </a: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 sixième gagne : 3 000 points</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Affichage sur l’écran projeté des noms des 6 équipes avec le classement.</a:t>
            </a:r>
          </a:p>
        </p:txBody>
      </p:sp>
      <p:sp>
        <p:nvSpPr>
          <p:cNvPr id="356" name="Shape 35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4" name="Shape 40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Pendant que Lucas parle, il y a une apparition des différentes étapes d’un projet qui s’affiche de manière graphique et dynamique.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 robot KIPPS intervient dans les dialogues pour donner du rythme et apporter de l’humour. Comme dans le BI QUEST GAME, il est très enjoué, et parle très vite.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DURÉE </a:t>
            </a:r>
            <a:r>
              <a:rPr b="0" i="0" lang="fr-FR" sz="1200" u="none" cap="none" strike="noStrike">
                <a:solidFill>
                  <a:schemeClr val="dk1"/>
                </a:solidFill>
                <a:latin typeface="Calibri"/>
                <a:ea typeface="Calibri"/>
                <a:cs typeface="Calibri"/>
                <a:sym typeface="Calibri"/>
              </a:rPr>
              <a:t>: 30 secondes.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p16_ex01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Tout d’abord par visualisons ensemble les 4 grandes étapes d’un projet que nous allons développer tout au long du jeu, en commençant dès à présent par la phase de développement foncier.</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Comme je vous l’ai raconté avec le projet ZERO WASTE CITY, un projet est composé d’un ensemble de personnes qui travaillent ensemble dans un but commun : créer un véritable quartier urbain pour satisfaire les utilisateurs. La réussite d’un projet dépend du travail en équipe des hommes et des femmes de Bouygues Immobilier et de tous les intervenants extérieurs.</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p16_ex02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Moi… Moi… Moi… Lucas, je veux ajouter quelque chose…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p16_ex03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(d’un ton confident, plus bas) Vous avez aussi dû remarquer que Kipps est très bavard et aime faire des blagues en permanence… C’est fatigant </a:t>
            </a:r>
            <a:r>
              <a:rPr b="0" i="1" lang="fr-FR" sz="1200" u="none" cap="none" strike="noStrike">
                <a:solidFill>
                  <a:schemeClr val="dk1"/>
                </a:solidFill>
                <a:latin typeface="Calibri"/>
                <a:ea typeface="Calibri"/>
                <a:cs typeface="Calibri"/>
                <a:sym typeface="Calibri"/>
              </a:rPr>
              <a:t>(fin de la confidence) ! </a:t>
            </a:r>
            <a:r>
              <a:rPr b="0" i="0" lang="fr-FR" sz="1200" u="none" cap="none" strike="noStrike">
                <a:solidFill>
                  <a:schemeClr val="dk1"/>
                </a:solidFill>
                <a:latin typeface="Calibri"/>
                <a:ea typeface="Calibri"/>
                <a:cs typeface="Calibri"/>
                <a:sym typeface="Calibri"/>
              </a:rPr>
              <a:t>Dis-moi Kipps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lnSpc>
                <a:spcPct val="100000"/>
              </a:lnSpc>
              <a:spcBef>
                <a:spcPts val="0"/>
              </a:spcBef>
              <a:spcAft>
                <a:spcPts val="0"/>
              </a:spcAft>
              <a:buClr>
                <a:schemeClr val="dk1"/>
              </a:buClr>
              <a:buSzPct val="25000"/>
              <a:buFont typeface="Calibri"/>
              <a:buNone/>
            </a:pPr>
            <a:r>
              <a:t/>
            </a:r>
            <a:endParaRPr b="0" i="1"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p16_ex04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Je peux expliquer le jeu qui arrive, s’il te plaiiiiiit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1"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p16_ex05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Est-ce que j’ai vraiment le choix ? </a:t>
            </a:r>
            <a:r>
              <a:rPr b="0" i="1" lang="fr-FR" sz="1200" u="none" cap="none" strike="noStrike">
                <a:solidFill>
                  <a:schemeClr val="dk1"/>
                </a:solidFill>
                <a:latin typeface="Calibri"/>
                <a:ea typeface="Calibri"/>
                <a:cs typeface="Calibri"/>
                <a:sym typeface="Calibri"/>
              </a:rPr>
              <a:t>(soupire)</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buClr>
                <a:schemeClr val="dk1"/>
              </a:buClr>
              <a:buSzPct val="25000"/>
              <a:buFont typeface="Calibri"/>
              <a:buNone/>
            </a:pPr>
            <a:r>
              <a:t/>
            </a:r>
            <a:endParaRPr b="0" i="1" sz="1200" u="none" cap="none" strike="noStrike">
              <a:solidFill>
                <a:schemeClr val="dk1"/>
              </a:solidFill>
              <a:latin typeface="Calibri"/>
              <a:ea typeface="Calibri"/>
              <a:cs typeface="Calibri"/>
              <a:sym typeface="Calibri"/>
            </a:endParaRPr>
          </a:p>
        </p:txBody>
      </p:sp>
      <p:sp>
        <p:nvSpPr>
          <p:cNvPr id="405" name="Shape 405"/>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9" name="Shape 42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Explication du jeu par Kipps.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C’est le formateur qui arbitre les réponses des apprenants pour créer le débat : il n’y a pas de bonnes et de mauvaises réponses.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sng" cap="none" strike="noStrike">
                <a:solidFill>
                  <a:schemeClr val="dk1"/>
                </a:solidFill>
                <a:latin typeface="Calibri"/>
                <a:ea typeface="Calibri"/>
                <a:cs typeface="Calibri"/>
                <a:sym typeface="Calibri"/>
              </a:rPr>
              <a:t> </a:t>
            </a:r>
            <a:r>
              <a:rPr b="0" i="0" lang="fr-FR" sz="1200" u="none" cap="none" strike="noStrike">
                <a:solidFill>
                  <a:schemeClr val="dk1"/>
                </a:solidFill>
                <a:latin typeface="Calibri"/>
                <a:ea typeface="Calibri"/>
                <a:cs typeface="Calibri"/>
                <a:sym typeface="Calibri"/>
              </a:rPr>
              <a:t>: 2 minutes.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p17_ex01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big data, ça vous dit quelque chose ? C’est impressionnant la quantité de données stockées que nous pouvons utiliser dans notre métier !! Est ce que vous connaissez des outils ou méthodes pouvant aider à détecter le meilleur terrain, de manière plus efficace et surtout, plus rapide. Par exemple je connais une application (</a:t>
            </a:r>
            <a:r>
              <a:rPr b="0" i="1" lang="fr-FR" sz="1200" u="none" cap="none" strike="noStrike">
                <a:solidFill>
                  <a:schemeClr val="dk1"/>
                </a:solidFill>
                <a:latin typeface="Calibri"/>
                <a:ea typeface="Calibri"/>
                <a:cs typeface="Calibri"/>
                <a:sym typeface="Calibri"/>
              </a:rPr>
              <a:t>clin d’œil de kipps) </a:t>
            </a:r>
            <a:r>
              <a:rPr b="0" i="0" lang="fr-FR" sz="1200" u="none" cap="none" strike="noStrike">
                <a:solidFill>
                  <a:schemeClr val="dk1"/>
                </a:solidFill>
                <a:latin typeface="Calibri"/>
                <a:ea typeface="Calibri"/>
                <a:cs typeface="Calibri"/>
                <a:sym typeface="Calibri"/>
              </a:rPr>
              <a:t>qui permet de détecter les meilleurs quartiers où investir. Je ne vous en dis pas plus…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À vos tablettes les amis, vous avez 2 minutes pour citer tous les outils/méthodes que vous connaissez et que vous pourriez utiliser lors de la recherche d’un terrain, en lien avec la big data.</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p17_ex02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Dans ce jeu, il n’y a pas de points à gagner, mais le but est de partager vos connaissances et vos bonnes pratiques avec vos collègues, n’est pas finalement le plus important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(les outils/méthodes apparaissent à l’écran en forme de nuage de mot)</a:t>
            </a:r>
          </a:p>
          <a:p>
            <a:pPr indent="0" lvl="0" marL="0" marR="0" rtl="0" algn="l">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C’est l’animateur qui prend le relai pour que chacun explique son/ses outil(s).</a:t>
            </a:r>
          </a:p>
          <a:p>
            <a:pPr indent="0" lvl="0" marL="0" marR="0" rtl="0" algn="l">
              <a:spcBef>
                <a:spcPts val="0"/>
              </a:spcBef>
              <a:spcAft>
                <a:spcPts val="0"/>
              </a:spcAft>
              <a:buClr>
                <a:schemeClr val="dk1"/>
              </a:buClr>
              <a:buSzPct val="25000"/>
              <a:buFont typeface="Calibri"/>
              <a:buNone/>
            </a:pPr>
            <a:r>
              <a:t/>
            </a:r>
            <a:endParaRPr b="0" i="1"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1" sz="1200" u="none" cap="none" strike="noStrike">
              <a:solidFill>
                <a:schemeClr val="dk1"/>
              </a:solidFill>
              <a:latin typeface="Calibri"/>
              <a:ea typeface="Calibri"/>
              <a:cs typeface="Calibri"/>
              <a:sym typeface="Calibri"/>
            </a:endParaRPr>
          </a:p>
        </p:txBody>
      </p:sp>
      <p:sp>
        <p:nvSpPr>
          <p:cNvPr id="430" name="Shape 430"/>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6" name="Shape 4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explique les règles du premier jeu dans les lunettes.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Vidéos 3D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sng" cap="none" strike="noStrike">
                <a:solidFill>
                  <a:schemeClr val="dk1"/>
                </a:solidFill>
                <a:latin typeface="Calibri"/>
                <a:ea typeface="Calibri"/>
                <a:cs typeface="Calibri"/>
                <a:sym typeface="Calibri"/>
              </a:rPr>
              <a:t> : </a:t>
            </a:r>
            <a:r>
              <a:rPr b="0" i="0" lang="fr-FR" sz="1200" u="none" cap="none" strike="noStrike">
                <a:solidFill>
                  <a:schemeClr val="dk1"/>
                </a:solidFill>
                <a:latin typeface="Calibri"/>
                <a:ea typeface="Calibri"/>
                <a:cs typeface="Calibri"/>
                <a:sym typeface="Calibri"/>
              </a:rPr>
              <a:t>5 min</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p18_ex01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Super… Super ! Le jeu suivant est génial et ultra innovant à votre époque ! Et surtout il vous permet de gagner des points ! J’ai hâte de commencer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p18_ex02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Merci Kipps pour ton intervention… (d’un air pas content).l</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allez tous vous retrouver sur un terrain vaste. Kipps et moi avons choisi ce terrain pour construire notre quartier urbain. Rien à voir avec celui que vous construisez sur vos tablettes, disons que celui-ci est le nôtre avec Kipps. 2 personnes par groupe peuvent mettre leurs lunettes pour circuler sur le terrain et trouver des informations. À la fin, vous devrez identifier toutes les forces et les faiblesses de ce terrain… Alors, ne négligez aucun détail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p18_ex03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Ne vous battez pas pour les lunettes, vous les utiliserez dans d’autres jeux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p18_ex04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Pour les autres, vous trouverez des informations cruciales dans la tablette.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disposez de 5 minutes pour recueillir le maximum d’informations. N’hésitez pas à coupler ce que vous voyez dans les lunettes et ce que vous pouvez lire dans la tablette.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L’objectif : Trouvez un maximum de forces et de faiblesses de ce terrain !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p18_ex05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Allez, allez… On lance le jeu, je déclenche le chronomètre… Maintenant… C’est parti… Vous avez 5 minutes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447" name="Shape 44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7" name="Shape 46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Au bout de 3 minutes (sur 5)…</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 message apparaitra sur le vidéoprojecteur pendant 20 secondes avec un bruit sonore avertissant de son arrivée.</a:t>
            </a:r>
          </a:p>
          <a:p>
            <a:pPr indent="0" lvl="0" marL="0" marR="0" rtl="0" algn="just">
              <a:spcBef>
                <a:spcPts val="0"/>
              </a:spcBef>
              <a:buClr>
                <a:schemeClr val="dk1"/>
              </a:buClr>
              <a:buSzPct val="25000"/>
              <a:buFont typeface="Calibri"/>
              <a:buNone/>
            </a:pPr>
            <a:r>
              <a:rPr b="0" i="0" lang="fr-FR" sz="1200" u="none" cap="none" strike="noStrike">
                <a:solidFill>
                  <a:schemeClr val="dk1"/>
                </a:solidFill>
                <a:latin typeface="Calibri"/>
                <a:ea typeface="Calibri"/>
                <a:cs typeface="Calibri"/>
                <a:sym typeface="Calibri"/>
              </a:rPr>
              <a:t>Puis reprise du chronomètre.</a:t>
            </a:r>
          </a:p>
        </p:txBody>
      </p:sp>
      <p:sp>
        <p:nvSpPr>
          <p:cNvPr id="468" name="Shape 46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7" name="Shape 9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7" name="Shape 48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 </a:t>
            </a:r>
          </a:p>
          <a:p>
            <a:pPr indent="0" lvl="0" marL="0" marR="0" rtl="0" algn="l">
              <a:spcBef>
                <a:spcPts val="0"/>
              </a:spcBef>
              <a:buClr>
                <a:schemeClr val="dk1"/>
              </a:buClr>
              <a:buSzPct val="25000"/>
              <a:buFont typeface="Calibri"/>
              <a:buNone/>
            </a:pPr>
            <a:r>
              <a:rPr b="0" i="0" lang="fr-FR" sz="1200" u="none" cap="none" strike="noStrike">
                <a:solidFill>
                  <a:schemeClr val="dk1"/>
                </a:solidFill>
                <a:latin typeface="Calibri"/>
                <a:ea typeface="Calibri"/>
                <a:cs typeface="Calibri"/>
                <a:sym typeface="Calibri"/>
              </a:rPr>
              <a:t>Différentes informations sont présentes dans la tablette pour permettre une véritable complicité entre ceux qui regardent dans les lunettes et ceux qui sont sur la tablette.</a:t>
            </a:r>
          </a:p>
        </p:txBody>
      </p:sp>
      <p:sp>
        <p:nvSpPr>
          <p:cNvPr id="488" name="Shape 48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5" name="Shape 5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sng"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À la fin des 5 minutes, Lucas reprend la parole pour expliquer la suite de l’exercice.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Les équipes, après avoir récolté les informations dans les lunettes et dans la tablette doivent définir par un glisser-déposer si ces éléments sont des forces, des faiblesses ou des éléments non présents dans cet environnement (terrain).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Les équipes gagnent des points proportionnellement à leur taux de réussite.</a:t>
            </a:r>
          </a:p>
          <a:p>
            <a:pPr indent="0" lvl="0" marL="0" marR="0" rtl="0" algn="just">
              <a:spcBef>
                <a:spcPts val="0"/>
              </a:spcBef>
              <a:spcAft>
                <a:spcPts val="0"/>
              </a:spcAft>
              <a:buClr>
                <a:schemeClr val="dk1"/>
              </a:buClr>
              <a:buSzPct val="250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100" u="sng" cap="none" strike="noStrike">
                <a:solidFill>
                  <a:schemeClr val="dk1"/>
                </a:solidFill>
                <a:latin typeface="Calibri"/>
                <a:ea typeface="Calibri"/>
                <a:cs typeface="Calibri"/>
                <a:sym typeface="Calibri"/>
              </a:rPr>
              <a:t>DURÉE</a:t>
            </a:r>
            <a:r>
              <a:rPr b="0" i="0" lang="fr-FR" sz="1100" u="none" cap="none" strike="noStrike">
                <a:solidFill>
                  <a:schemeClr val="dk1"/>
                </a:solidFill>
                <a:latin typeface="Calibri"/>
                <a:ea typeface="Calibri"/>
                <a:cs typeface="Calibri"/>
                <a:sym typeface="Calibri"/>
              </a:rPr>
              <a:t> : 30 secondes.</a:t>
            </a:r>
          </a:p>
          <a:p>
            <a:pPr indent="0" lvl="0" marL="0" marR="0" rtl="0" algn="just">
              <a:spcBef>
                <a:spcPts val="0"/>
              </a:spcBef>
              <a:spcAft>
                <a:spcPts val="0"/>
              </a:spcAft>
              <a:buClr>
                <a:schemeClr val="dk1"/>
              </a:buClr>
              <a:buSzPct val="250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p21_ex01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Alors cette expérience virtuelle sur le terrain ? Pas mal ?!</a:t>
            </a: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On aperçoit Kipps désorienté avec les lunettes sur les « yeux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Ne perdons pas de temps, vous avez maintenant bien en tête différents aspects environnementaux de ce terrain.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Ils vont maintenant défiler sur votre tablette. Par un glisser-déposer, ce sera à vous de les positionner en tant que force, faiblesse, force et faiblesse ou simplement inexistant dans cet environnement.</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p21_ex02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Euh… Pas compris chef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p21_ex03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Prenons un exemple ensemble… La présence du tram à proximité : est-ce une force, une faiblesse, une force et une faiblesse ? (quelques secondes)… C’est bien sûr une force d’avoir des transports en commun à proximité ! Et surtout un tram qui ne fait pas de bruit.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Donc, il faut le glisser dans la colonne en tant qu’un force. Si l’élément n’était pas présent dans l’environnement que vous avez découvert dans les lunettes, alors, glissez le dans la case « inexistant dans l’environnement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p21_ex04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OK, j’ai compris !! Et vous, c’est bon aussi ?... Alors on y va… Bon ce n’est pas chronométré, mais on ne va pas y passer la nuit non plus, alors go go go…</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p21_ex05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N’oubliez pas quand même que vos réponses vont influencer vos scores, et donc votre quartier…</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06" name="Shape 50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0" name="Shape 53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 différentes questions apparaissent sur les tablettes des équipes. Les apprenants doivent y répondre.</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Pas de voix off.</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couleur verte indique ici la bonne réponse.</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31" name="Shape 531"/>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7" name="Shape 58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 différentes questions apparaissent sur les tablettes des équipes. Les apprenants doivent y répondre.</a:t>
            </a:r>
          </a:p>
          <a:p>
            <a:pPr indent="0" lvl="0" marL="0" marR="0" rtl="0" algn="l">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Pas de voix off.</a:t>
            </a:r>
          </a:p>
          <a:p>
            <a:pPr indent="0" lvl="0" marL="0" marR="0" rtl="0" algn="l">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couleur verte indique ici la bonne réponse.</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88" name="Shape 58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4" name="Shape 64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C00000"/>
              </a:buClr>
              <a:buSzPct val="25000"/>
              <a:buFont typeface="Calibri"/>
              <a:buNone/>
            </a:pPr>
            <a:r>
              <a:rPr b="1" i="0" lang="fr-FR" sz="1200" u="sng" cap="none" strike="noStrike">
                <a:solidFill>
                  <a:srgbClr val="C00000"/>
                </a:solidFill>
                <a:latin typeface="Calibri"/>
                <a:ea typeface="Calibri"/>
                <a:cs typeface="Calibri"/>
                <a:sym typeface="Calibri"/>
              </a:rPr>
              <a:t>MISE EN FORME : </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Affichage sur l’écran projeté des noms des 6 équipes avec le classement et le nombre de points.</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Il sera affiché : « Est-il temps d’investir dans la bibliothèque ? Prenez une minute pour choisir.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Les apprenants peuvent investir dans un bâtiment. Le visuel de leur quartier se forme directement sur la tablette de l’équipe.</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 nombre de points acquis permettra d’acheter un édifice (tous les édifices auront des couts (en point) différents. Une fois l’édifice choisi par une équipe, il ne pourra plus être choisi par une autre équipe.</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(Ici la voix) p24_ex01 :</a:t>
            </a:r>
          </a:p>
          <a:p>
            <a:pPr indent="0" lvl="0" marL="0" marR="0" rtl="0" algn="l">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L’exercice est terminé. Voici le classement. A vous de définir vos potentiels investissements. Vous avez 1 minute.</a:t>
            </a:r>
          </a:p>
          <a:p>
            <a:pPr indent="0" lvl="0" marL="0" marR="0" rtl="0" algn="l">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45" name="Shape 645"/>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89" name="Shape 6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Sur l’écran principal projeté s’affichent les forces et les faiblesses présentes dans cet environnement.</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C’est simplement un résumé des bonnes réponses de l’exercice à trouver.</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p25_ex01 :</a:t>
            </a:r>
          </a:p>
          <a:p>
            <a:pPr indent="0" lvl="0" marL="0" marR="0" rtl="0" algn="l">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Trop bien j’ai presque eu tout bon ! </a:t>
            </a:r>
          </a:p>
          <a:p>
            <a:pPr indent="0" lvl="0" marL="0" marR="0" rtl="0" algn="l">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l">
              <a:lnSpc>
                <a:spcPct val="100000"/>
              </a:lnSpc>
              <a:spcBef>
                <a:spcPts val="0"/>
              </a:spcBef>
              <a:spcAft>
                <a:spcPts val="0"/>
              </a:spcAft>
              <a:buClr>
                <a:schemeClr val="dk1"/>
              </a:buClr>
              <a:buSzPct val="25000"/>
              <a:buFont typeface="Calibri"/>
              <a:buNone/>
            </a:pPr>
            <a:r>
              <a:t/>
            </a:r>
            <a:endParaRPr b="0" i="0" sz="12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p25_ex02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Super Kipps ! Et bravo à vous aussi ! </a:t>
            </a:r>
          </a:p>
          <a:p>
            <a:pPr indent="0" lvl="0" marL="0" marR="0" rtl="0" algn="l">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90" name="Shape 690"/>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1" name="Shape 7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Débat sur la typologie la plus adaptée de quartier à construire sur le terrain.</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5 minutes de débat</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p26_ex01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Super Kipps.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 choix d’un terrain est crucial dans la phase de développement et demande un travail de recherche et d’étude très important. Mais le terrain idéal n’existe pas et il faut donc s’accommoder de l’environnement. Vous avez maintenant toutes les cartes pour déterminer la typologie la plus adaptée par rapport aux forces et aux faiblesses de cet environnement.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Concertez-vous 5 minutes par équipe puis débattez tous ensemble en direct. </a:t>
            </a:r>
          </a:p>
          <a:p>
            <a:pPr indent="0" lvl="0" marL="0" marR="0" rtl="0" algn="l">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rPr b="0" i="1" lang="fr-FR" sz="1200" u="none" cap="none" strike="noStrike">
                <a:solidFill>
                  <a:schemeClr val="dk1"/>
                </a:solidFill>
                <a:latin typeface="Calibri"/>
                <a:ea typeface="Calibri"/>
                <a:cs typeface="Calibri"/>
                <a:sym typeface="Calibri"/>
              </a:rPr>
              <a:t>(le formateur anime le débat)</a:t>
            </a:r>
          </a:p>
        </p:txBody>
      </p:sp>
      <p:sp>
        <p:nvSpPr>
          <p:cNvPr id="722" name="Shape 722"/>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39" name="Shape 73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Transition de Lucas vers le cas éthique.</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10 secondes</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p27_ex01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Alors ce débat ? Stimulant n’est-ce pas ?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On dirait que vous avez une notification sur vos tablettes. Un certain Monsieur Péan a une proposition à vous faire. A vos tablettes ! </a:t>
            </a:r>
          </a:p>
          <a:p>
            <a:pPr indent="0" lvl="0" marL="0" marR="0" rtl="0" algn="l">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40" name="Shape 740"/>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58" name="Shape 75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Cas éthique sur les tablettes. Les équipes répondent à quelques questions relatives à la proposition de M. Péan.</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1 min d’exercice + 30 secondes de correction.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Situation écrite sur les tablettes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Mr Péan </a:t>
            </a:r>
            <a:r>
              <a:rPr b="0" i="1" lang="fr-FR" sz="1200" u="none" cap="none" strike="noStrike">
                <a:solidFill>
                  <a:schemeClr val="dk1"/>
                </a:solidFill>
                <a:latin typeface="Calibri"/>
                <a:ea typeface="Calibri"/>
                <a:cs typeface="Calibri"/>
                <a:sym typeface="Calibri"/>
              </a:rPr>
              <a:t>(visuellement illustré par un homme souriant pour induire en erreur) </a:t>
            </a:r>
            <a:r>
              <a:rPr b="0" i="0" lang="fr-FR" sz="1200" u="none" cap="none" strike="noStrike">
                <a:solidFill>
                  <a:schemeClr val="dk1"/>
                </a:solidFill>
                <a:latin typeface="Calibri"/>
                <a:ea typeface="Calibri"/>
                <a:cs typeface="Calibri"/>
                <a:sym typeface="Calibri"/>
              </a:rPr>
              <a:t>propose ses services pour l’aide au dépôt du permis de construire compte tenu des contraintes environnantes et de la complexité du projet.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Il connaît plusieurs acteurs décisifs sur le projet qui pourraient faciliter et accélérer le travail. Une telle ressource nécessite un investissement. Mr Péan vous propose 1000 points contre ses services rémunérés ! Rien que ça me direz-vous ? Et oui, 1000 points non négociable. Le tout en connaissant sa réputation assez mauvaise  qui pourrait entacher la vôtre, si bien entretenue jusqu’ici.</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Souhaitez-vous faire affaire avec lui ?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Bon :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Apparition de Kipps donnant la réponse dans une bulle : « Bravo les amis ! J’espère que vous avez refusé par sens éthique ? C’est une valeur essentielle chez BI Immobilier. Accepter un service aussi démesuré n’est pas conforme au fonctionnement et à l’image de l’entreprise. Surtout quand on connaît leur importance auprès des clients.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Mauvais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 Attention, les amis ! C’était un piège ! Heureusement que j’étais là ! Je vous ai économisé ces 1000 points ! L’éthique est une valeur essentielle chez BI Immobilier. Accepter un service aussi démesuré n’est pas conforme au fonctionnement et à l’image de l’entreprise. Surtout quand on connaît leur importance auprès des clients.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Quand toutes les équipes ont validé, le projecteur s’active avec l’apparition des ondes de la voix.</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(Ici la voix) p28_ex01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Première séquence de jeu terminée… Vous voyez que ce n’est pas si difficile…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Certaines équipes sont déjà bien parties… Pour les autres, vous pourrez vous rattraper dans les prochains jeux…</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59" name="Shape 759"/>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9" name="Shape 7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80" name="Shape 780"/>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 name="Shape 1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0" name="Shape 79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Ici la voix reprend la parole pour introduire le prochain jeu.</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voix va répartir une faiblesse de l’environnement par équipe au hasard.</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3 minutes pour écrire quelques idées sur la tablette.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À la fin des présentations, les équipes pourront répartir leurs 10 points à leurs concurrents.</a:t>
            </a:r>
          </a:p>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Exemple</a:t>
            </a:r>
            <a:r>
              <a:rPr b="0" i="0" lang="fr-FR" sz="1200" u="none" cap="none" strike="noStrike">
                <a:solidFill>
                  <a:schemeClr val="dk1"/>
                </a:solidFill>
                <a:latin typeface="Calibri"/>
                <a:ea typeface="Calibri"/>
                <a:cs typeface="Calibri"/>
                <a:sym typeface="Calibri"/>
              </a:rPr>
              <a:t> : L’équipe A attribue 3 points à l’équipe C, 4 points à l’équipe E, 1 point à l’équipe F, A, B. Total de 10.</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Un classement est fait sur l’exercice avec des points correspondants.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Après l’intervention de la voix, les apprenants se dirigent sur la tablette, visualisent l’exemple ci-dessus et lancent eux-mêmes leur chronomètre.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30 secondes de présentation.</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(Ici la voix) p30_ex01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revoilà enfin… Je croyais que vous aviez laissé tomber. Pourtant, j’avais l’impression que Lucas et Kipps étaient un peu trop gentils avec vous…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Je vais corser un peu le jeu…</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vous souvenez des faiblesses présentes sur le terrain que vous avez vu dans les lunettes de réalité virtuelle ? La vôtre s’affiche maintenant sur votre écran.</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avez 3 minutes pour trouver comment transformer cette faiblesse en force…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Préparez un pitch sur une innovation, de 2 minutes pas plus, puisqu’il faudra défendre vos idées et les vendre aux autres équipes. Chaque groupe pourra répartir 10 points aux autres équipes de leur choix. Vous aurez ensuite des points selon votre classement. Je n’en dis pas plus.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Soyez imaginatif et innovant. C’est presque encore trop facile…</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rgbClr val="FF0000"/>
              </a:buClr>
              <a:buSzPct val="25000"/>
              <a:buFont typeface="Calibri"/>
              <a:buNone/>
            </a:pPr>
            <a:r>
              <a:rPr b="0" i="0" lang="fr-FR" sz="1200" u="none" cap="none" strike="noStrike">
                <a:solidFill>
                  <a:srgbClr val="FF0000"/>
                </a:solidFill>
                <a:latin typeface="Calibri"/>
                <a:ea typeface="Calibri"/>
                <a:cs typeface="Calibri"/>
                <a:sym typeface="Calibri"/>
              </a:rPr>
              <a:t>Tirage des groupes pour le theme dédié ensuite a l’ordre passage p 33</a:t>
            </a:r>
          </a:p>
          <a:p>
            <a:pPr indent="0" lvl="0" marL="0" marR="0" rtl="0" algn="just">
              <a:spcBef>
                <a:spcPts val="0"/>
              </a:spcBef>
              <a:buClr>
                <a:schemeClr val="dk1"/>
              </a:buClr>
              <a:buSzPct val="25000"/>
              <a:buFont typeface="Calibri"/>
              <a:buNone/>
            </a:pPr>
            <a:r>
              <a:t/>
            </a:r>
            <a:endParaRPr b="0" i="0" sz="1200" u="none" cap="none" strike="noStrike">
              <a:solidFill>
                <a:srgbClr val="FF0000"/>
              </a:solidFill>
              <a:latin typeface="Calibri"/>
              <a:ea typeface="Calibri"/>
              <a:cs typeface="Calibri"/>
              <a:sym typeface="Calibri"/>
            </a:endParaRPr>
          </a:p>
        </p:txBody>
      </p:sp>
      <p:sp>
        <p:nvSpPr>
          <p:cNvPr id="791" name="Shape 791"/>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2" name="Shape 82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Ici la voix reprend la parole pour introduire le prochain jeu.</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voix va répartir 1 faiblesse de l’environnement par équipe au hasard.</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3 minutes pour écrire quelques idées sur la tablette.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Chaque équipe écrit quelques mots clés qui vont s’afficher pour illustrer leur innovation.</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23" name="Shape 823"/>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7" name="Shape 837"/>
        <p:cNvGrpSpPr/>
        <p:nvPr/>
      </p:nvGrpSpPr>
      <p:grpSpPr>
        <a:xfrm>
          <a:off x="0" y="0"/>
          <a:ext cx="0" cy="0"/>
          <a:chOff x="0" y="0"/>
          <a:chExt cx="0" cy="0"/>
        </a:xfrm>
      </p:grpSpPr>
      <p:sp>
        <p:nvSpPr>
          <p:cNvPr id="838" name="Shape 83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39" name="Shape 83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Musique de suspense avant l’apparition de l’équipe qui va exposer ses propos. Défilement des noms des équipes avant de s’arrêter sur une seule équipe.</a:t>
            </a:r>
          </a:p>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Exemple</a:t>
            </a:r>
            <a:r>
              <a:rPr b="0" i="0" lang="fr-FR" sz="1200" u="none" cap="none" strike="noStrike">
                <a:solidFill>
                  <a:schemeClr val="dk1"/>
                </a:solidFill>
                <a:latin typeface="Calibri"/>
                <a:ea typeface="Calibri"/>
                <a:cs typeface="Calibri"/>
                <a:sym typeface="Calibri"/>
              </a:rPr>
              <a:t> : manque de transport en commun : construction d’une piste cyclable verte.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(Ici la voix) p32_ex01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devez maintenant présenter à l’oral l’innovation de votre choix pendant 2 minutes : Soyez précis et percutant et gardez chaque présentation en tête. Les points sont attribués à la fin.</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40" name="Shape 840"/>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0" name="Shape 86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Attribution des points.</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(Ici la voix) p33_ex01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Bien, vous avez maintenant tous présenté. Voyons si vous êtes impitoyable avec vos adversaires. Répartissez vos 10 points sur vos adversaires.</a:t>
            </a:r>
          </a:p>
          <a:p>
            <a:pPr indent="0" lvl="0" marL="0" marR="0" rtl="0" algn="l">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61" name="Shape 861"/>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5" name="Shape 885"/>
        <p:cNvGrpSpPr/>
        <p:nvPr/>
      </p:nvGrpSpPr>
      <p:grpSpPr>
        <a:xfrm>
          <a:off x="0" y="0"/>
          <a:ext cx="0" cy="0"/>
          <a:chOff x="0" y="0"/>
          <a:chExt cx="0" cy="0"/>
        </a:xfrm>
      </p:grpSpPr>
      <p:sp>
        <p:nvSpPr>
          <p:cNvPr id="886" name="Shape 88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7" name="Shape 88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Affichage des scores à jour en fonction des épreuves précédentes. Un temps est accordé aux apprenants pour réaliser leurs investissements.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Il sera affiché : « Est-il temps d’investir dans la bibliothèque ? Prenez une minute pour choisir.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Les apprenants peuvent investir dans un édifice. Le visuel de leur quartier se forme directement sur la tablette de l’équipe.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(Ici la voix) p34_ex01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L’attribution des points est maintenant terminée, voici les scores. Vous semblez motivés, intéressant.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Faites vos investissements, si vous le souhaitez, pour construire le meilleur quartier.</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88" name="Shape 88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3" name="Shape 9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quitte la pièce. Kipps prend le relai.</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1 minute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p35_ex01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êtes tous prêts à poursuivre cette aventure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lnSpc>
                <a:spcPct val="100000"/>
              </a:lnSpc>
              <a:spcBef>
                <a:spcPts val="0"/>
              </a:spcBef>
              <a:spcAft>
                <a:spcPts val="0"/>
              </a:spcAft>
              <a:buClr>
                <a:schemeClr val="dk1"/>
              </a:buClr>
              <a:buSzPct val="25000"/>
              <a:buFont typeface="Calibri"/>
              <a:buNone/>
            </a:pPr>
            <a:r>
              <a:t/>
            </a:r>
            <a:endParaRPr b="1" i="0" sz="12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p35_ex02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Oui oui oui !</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(Lucas) p35_ex03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Nous avons vu en première partie le développement foncier, passons maintenant au montage du dossier, étape fondamentale du projet. </a:t>
            </a:r>
            <a:r>
              <a:rPr b="0" i="1" lang="fr-FR" sz="1200" u="none" cap="none" strike="noStrike">
                <a:solidFill>
                  <a:schemeClr val="dk1"/>
                </a:solidFill>
                <a:latin typeface="Calibri"/>
                <a:ea typeface="Calibri"/>
                <a:cs typeface="Calibri"/>
                <a:sym typeface="Calibri"/>
              </a:rPr>
              <a:t>(bruit de sonnerie),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Je reviens tout de suite.</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 VOIX OFF (Kipps) p35_ex04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(il bouge dans la pièce) : Je suis si content de pouvoir jouer avec vous aujourd’hui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(Il renverse la table et tous les plans sur la table)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Mince, mince, tout est mélangé…</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ne va pas être content (un air de Calimero…).</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êtes d’accord pour m’aider à remettre dans l’ordre toutes ces étapes ? S’il vous plait </a:t>
            </a:r>
            <a:r>
              <a:rPr b="0" i="1" lang="fr-FR" sz="1200" u="none" cap="none" strike="noStrike">
                <a:solidFill>
                  <a:schemeClr val="dk1"/>
                </a:solidFill>
                <a:latin typeface="Calibri"/>
                <a:ea typeface="Calibri"/>
                <a:cs typeface="Calibri"/>
                <a:sym typeface="Calibri"/>
              </a:rPr>
              <a:t>(air trop mignon)</a:t>
            </a:r>
            <a:r>
              <a:rPr b="0" i="0" lang="fr-FR" sz="1200" u="none" cap="none" strike="noStrike">
                <a:solidFill>
                  <a:schemeClr val="dk1"/>
                </a:solidFill>
                <a:latin typeface="Calibri"/>
                <a:ea typeface="Calibri"/>
                <a:cs typeface="Calibri"/>
                <a:sym typeface="Calibri"/>
              </a:rPr>
              <a:t> ? Ça ne vous donnera pas de points dans le projet, mais promis, je vous aiderai plus tard dans le jeu…</a:t>
            </a: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 VOIX OFF END</a:t>
            </a:r>
          </a:p>
          <a:p>
            <a:pPr indent="0" lvl="0" marL="0" marR="0" rtl="0" algn="just">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34" name="Shape 934"/>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7" name="Shape 957"/>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Jeu de glisser déposer sur la tablette.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Un chronomètre défile sur le côté de l’écran.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sngStrike">
                <a:solidFill>
                  <a:schemeClr val="dk1"/>
                </a:solidFill>
                <a:latin typeface="Calibri"/>
                <a:ea typeface="Calibri"/>
                <a:cs typeface="Calibri"/>
                <a:sym typeface="Calibri"/>
              </a:rPr>
              <a:t>Les équipes qui réussissent gagnent 1 000 points par bonne réponse, soit 5 000 points maximum. Ces points sont indiqués sur leur tablette puisque Kipps ne veut pas que Lucas le sache.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Les étapes dans l’ordre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171450" lvl="0" marL="171450" marR="0" rtl="0" algn="just">
              <a:lnSpc>
                <a:spcPct val="100000"/>
              </a:lnSpc>
              <a:spcBef>
                <a:spcPts val="0"/>
              </a:spcBef>
              <a:spcAft>
                <a:spcPts val="0"/>
              </a:spcAft>
              <a:buClr>
                <a:schemeClr val="dk1"/>
              </a:buClr>
              <a:buSzPct val="100000"/>
              <a:buFont typeface="Arial"/>
              <a:buChar char="•"/>
            </a:pPr>
            <a:r>
              <a:rPr b="0" i="0" lang="fr-FR" sz="1200" u="none" cap="none" strike="noStrike">
                <a:solidFill>
                  <a:schemeClr val="dk1"/>
                </a:solidFill>
                <a:latin typeface="Calibri"/>
                <a:ea typeface="Calibri"/>
                <a:cs typeface="Calibri"/>
                <a:sym typeface="Calibri"/>
              </a:rPr>
              <a:t>Achat du terrain</a:t>
            </a:r>
          </a:p>
          <a:p>
            <a:pPr indent="-171450" lvl="0" marL="171450" marR="0" rtl="0" algn="just">
              <a:spcBef>
                <a:spcPts val="0"/>
              </a:spcBef>
              <a:spcAft>
                <a:spcPts val="0"/>
              </a:spcAft>
              <a:buClr>
                <a:schemeClr val="dk1"/>
              </a:buClr>
              <a:buSzPct val="100000"/>
              <a:buFont typeface="Arial"/>
              <a:buChar char="•"/>
            </a:pPr>
            <a:r>
              <a:rPr b="0" i="0" lang="fr-FR" sz="1200" u="none" cap="none" strike="noStrike">
                <a:solidFill>
                  <a:schemeClr val="dk1"/>
                </a:solidFill>
                <a:latin typeface="Calibri"/>
                <a:ea typeface="Calibri"/>
                <a:cs typeface="Calibri"/>
                <a:sym typeface="Calibri"/>
              </a:rPr>
              <a:t>Dépôt de PC</a:t>
            </a:r>
          </a:p>
          <a:p>
            <a:pPr indent="-171450" lvl="0" marL="171450" marR="0" rtl="0" algn="just">
              <a:lnSpc>
                <a:spcPct val="100000"/>
              </a:lnSpc>
              <a:spcBef>
                <a:spcPts val="0"/>
              </a:spcBef>
              <a:spcAft>
                <a:spcPts val="0"/>
              </a:spcAft>
              <a:buClr>
                <a:schemeClr val="dk1"/>
              </a:buClr>
              <a:buSzPct val="100000"/>
              <a:buFont typeface="Arial"/>
              <a:buChar char="•"/>
            </a:pPr>
            <a:r>
              <a:rPr b="0" i="0" lang="fr-FR" sz="1200" u="none" cap="none" strike="noStrike">
                <a:solidFill>
                  <a:schemeClr val="dk1"/>
                </a:solidFill>
                <a:latin typeface="Calibri"/>
                <a:ea typeface="Calibri"/>
                <a:cs typeface="Calibri"/>
                <a:sym typeface="Calibri"/>
              </a:rPr>
              <a:t>Affichage du PC</a:t>
            </a:r>
          </a:p>
          <a:p>
            <a:pPr indent="-171450" lvl="0" marL="171450" marR="0" rtl="0" algn="just">
              <a:spcBef>
                <a:spcPts val="0"/>
              </a:spcBef>
              <a:spcAft>
                <a:spcPts val="0"/>
              </a:spcAft>
              <a:buClr>
                <a:schemeClr val="dk1"/>
              </a:buClr>
              <a:buSzPct val="100000"/>
              <a:buFont typeface="Arial"/>
              <a:buChar char="•"/>
            </a:pPr>
            <a:r>
              <a:rPr b="0" i="0" lang="fr-FR" sz="1200" u="none" cap="none" strike="noStrike">
                <a:solidFill>
                  <a:schemeClr val="dk1"/>
                </a:solidFill>
                <a:latin typeface="Calibri"/>
                <a:ea typeface="Calibri"/>
                <a:cs typeface="Calibri"/>
                <a:sym typeface="Calibri"/>
              </a:rPr>
              <a:t>Obtention du PC</a:t>
            </a:r>
          </a:p>
          <a:p>
            <a:pPr indent="-171450" lvl="0" marL="171450" marR="0" rtl="0" algn="just">
              <a:spcBef>
                <a:spcPts val="0"/>
              </a:spcBef>
              <a:spcAft>
                <a:spcPts val="0"/>
              </a:spcAft>
              <a:buClr>
                <a:schemeClr val="dk1"/>
              </a:buClr>
              <a:buSzPct val="100000"/>
              <a:buFont typeface="Arial"/>
              <a:buChar char="•"/>
            </a:pPr>
            <a:r>
              <a:rPr b="0" i="0" lang="fr-FR" sz="1200" u="none" cap="none" strike="noStrike">
                <a:solidFill>
                  <a:schemeClr val="dk1"/>
                </a:solidFill>
                <a:latin typeface="Calibri"/>
                <a:ea typeface="Calibri"/>
                <a:cs typeface="Calibri"/>
                <a:sym typeface="Calibri"/>
              </a:rPr>
              <a:t>Purge du PC : PC définitif passé les délais de recours possibles</a:t>
            </a:r>
          </a:p>
          <a:p>
            <a:pPr indent="-171450" lvl="0" marL="171450" marR="0" rtl="0" algn="just">
              <a:spcBef>
                <a:spcPts val="0"/>
              </a:spcBef>
              <a:spcAft>
                <a:spcPts val="0"/>
              </a:spcAft>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Arial"/>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2 minutes.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Lucas ne va pas tarder à revenir…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(Air inquiet et peureux)</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Au bout de 2 minutes… </a:t>
            </a:r>
            <a:r>
              <a:rPr b="0" i="0" lang="fr-FR" sz="1200" u="none" cap="none" strike="noStrike">
                <a:solidFill>
                  <a:schemeClr val="dk1"/>
                </a:solidFill>
                <a:latin typeface="Calibri"/>
                <a:ea typeface="Calibri"/>
                <a:cs typeface="Calibri"/>
                <a:sym typeface="Calibri"/>
              </a:rPr>
              <a:t>« Lucas arrive, vous avez presque fini ? Il est au bout du couloir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sngStrike">
                <a:solidFill>
                  <a:schemeClr val="dk1"/>
                </a:solidFill>
                <a:latin typeface="Calibri"/>
                <a:ea typeface="Calibri"/>
                <a:cs typeface="Calibri"/>
                <a:sym typeface="Calibri"/>
              </a:rPr>
              <a:t>La correction s’affiche à chaque action, permettant de changer les réponses pour avoir juste.</a:t>
            </a:r>
          </a:p>
          <a:p>
            <a:pPr indent="0" lvl="0" marL="0" marR="0" rtl="0" algn="l">
              <a:spcBef>
                <a:spcPts val="0"/>
              </a:spcBef>
              <a:buClr>
                <a:schemeClr val="dk1"/>
              </a:buClr>
              <a:buSzPct val="25000"/>
              <a:buFont typeface="Calibri"/>
              <a:buNone/>
            </a:pPr>
            <a:r>
              <a:t/>
            </a:r>
            <a:endParaRPr b="0" i="0" sz="1200" u="none" cap="none" strike="noStrike">
              <a:solidFill>
                <a:srgbClr val="FF0000"/>
              </a:solidFill>
              <a:latin typeface="Calibri"/>
              <a:ea typeface="Calibri"/>
              <a:cs typeface="Calibri"/>
              <a:sym typeface="Calibri"/>
            </a:endParaRPr>
          </a:p>
        </p:txBody>
      </p:sp>
      <p:sp>
        <p:nvSpPr>
          <p:cNvPr id="958" name="Shape 958"/>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86" name="Shape 9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revient.</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30 secondes.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 </a:t>
            </a:r>
            <a:r>
              <a:rPr b="0" i="0" lang="fr-FR" sz="1200" u="none" cap="none" strike="noStrike">
                <a:solidFill>
                  <a:schemeClr val="dk1"/>
                </a:solidFill>
                <a:latin typeface="Calibri"/>
                <a:ea typeface="Calibri"/>
                <a:cs typeface="Calibri"/>
                <a:sym typeface="Calibri"/>
              </a:rPr>
              <a:t>Excusez-moi, un appel urgent. Donc Kipps, où en étions-nous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Euh. Tu allais nous expliquer les différentes étapes du montage d’un dossier immobilier justement. </a:t>
            </a:r>
            <a:r>
              <a:rPr b="0" i="1" lang="fr-FR" sz="1200" u="none" cap="none" strike="noStrike">
                <a:solidFill>
                  <a:schemeClr val="dk1"/>
                </a:solidFill>
                <a:latin typeface="Calibri"/>
                <a:ea typeface="Calibri"/>
                <a:cs typeface="Calibri"/>
                <a:sym typeface="Calibri"/>
              </a:rPr>
              <a:t>(Kipps fait un clin d’œil)</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Oui c’est ça… </a:t>
            </a:r>
            <a:r>
              <a:rPr b="0" i="1" lang="fr-FR" sz="1200" u="none" cap="none" strike="noStrike">
                <a:solidFill>
                  <a:schemeClr val="dk1"/>
                </a:solidFill>
                <a:latin typeface="Calibri"/>
                <a:ea typeface="Calibri"/>
                <a:cs typeface="Calibri"/>
                <a:sym typeface="Calibri"/>
              </a:rPr>
              <a:t>Il regarde ses notes. </a:t>
            </a:r>
            <a:r>
              <a:rPr b="0" i="0" lang="fr-FR" sz="1200" u="none" cap="none" strike="noStrike">
                <a:solidFill>
                  <a:schemeClr val="dk1"/>
                </a:solidFill>
                <a:latin typeface="Calibri"/>
                <a:ea typeface="Calibri"/>
                <a:cs typeface="Calibri"/>
                <a:sym typeface="Calibri"/>
              </a:rPr>
              <a:t>Kipps, tu sais que je vois à chaque fois que tu touches à mes affaires et que tu donnes des informations aux équipes…</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a:t>
            </a:r>
            <a:r>
              <a:rPr b="0" i="0" lang="fr-FR" sz="1200" u="none" cap="none" strike="noStrike">
                <a:solidFill>
                  <a:schemeClr val="dk1"/>
                </a:solidFill>
                <a:latin typeface="Calibri"/>
                <a:ea typeface="Calibri"/>
                <a:cs typeface="Calibri"/>
                <a:sym typeface="Calibri"/>
              </a:rPr>
              <a:t> : </a:t>
            </a:r>
            <a:r>
              <a:rPr b="0" i="1" lang="fr-FR" sz="1200" u="none" cap="none" strike="noStrike">
                <a:solidFill>
                  <a:schemeClr val="dk1"/>
                </a:solidFill>
                <a:latin typeface="Calibri"/>
                <a:ea typeface="Calibri"/>
                <a:cs typeface="Calibri"/>
                <a:sym typeface="Calibri"/>
              </a:rPr>
              <a:t>Se met en mode éteint/off.</a:t>
            </a:r>
          </a:p>
          <a:p>
            <a:pPr indent="0" lvl="0" marL="0" marR="0" rtl="0" algn="just">
              <a:spcBef>
                <a:spcPts val="0"/>
              </a:spcBef>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Facile ça, Kipps, facile. Tu sais que tu ne fonctionnes plus sur batterie depuis maintenant 10 ans ? </a:t>
            </a:r>
            <a:r>
              <a:rPr b="0" i="1" lang="fr-FR" sz="1200" u="none" cap="none" strike="noStrike">
                <a:solidFill>
                  <a:schemeClr val="dk1"/>
                </a:solidFill>
                <a:latin typeface="Calibri"/>
                <a:ea typeface="Calibri"/>
                <a:cs typeface="Calibri"/>
                <a:sym typeface="Calibri"/>
              </a:rPr>
              <a:t>Kipps ne réagit pas.</a:t>
            </a:r>
          </a:p>
        </p:txBody>
      </p:sp>
      <p:sp>
        <p:nvSpPr>
          <p:cNvPr id="987" name="Shape 98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9" name="Shape 1009"/>
        <p:cNvGrpSpPr/>
        <p:nvPr/>
      </p:nvGrpSpPr>
      <p:grpSpPr>
        <a:xfrm>
          <a:off x="0" y="0"/>
          <a:ext cx="0" cy="0"/>
          <a:chOff x="0" y="0"/>
          <a:chExt cx="0" cy="0"/>
        </a:xfrm>
      </p:grpSpPr>
      <p:sp>
        <p:nvSpPr>
          <p:cNvPr id="1010" name="Shape 101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11" name="Shape 101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Lucas et Kipps nous parlent dans la caméra… Mais il y a une coupure.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30 secondes.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r>
              <a:rPr b="0" i="0" lang="fr-FR" sz="1200" u="none" cap="none" strike="noStrike">
                <a:solidFill>
                  <a:schemeClr val="dk1"/>
                </a:solidFill>
                <a:latin typeface="Calibri"/>
                <a:ea typeface="Calibri"/>
                <a:cs typeface="Calibri"/>
                <a:sym typeface="Calibri"/>
              </a:rPr>
              <a:t>: Bien. Passons maintenant à la phase suivante : la commercialisation ! C’est une phase que j’affectionne particulièrement parce que c’est le moment où on montre concrètement… (coupure, grésillement - déconnexion de la communication)</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Ici la voix, je vais reprendre les commandes de ce jeu pour que nous ayons une vraie compétition entre les équipes et pas une petite balade de santé ! Nous allons maintenant voir qui est le plus ambitieux des groupes… Mais attention de ne pas se brûler les ailes…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012" name="Shape 1012"/>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2" name="Shape 1032"/>
        <p:cNvGrpSpPr/>
        <p:nvPr/>
      </p:nvGrpSpPr>
      <p:grpSpPr>
        <a:xfrm>
          <a:off x="0" y="0"/>
          <a:ext cx="0" cy="0"/>
          <a:chOff x="0" y="0"/>
          <a:chExt cx="0" cy="0"/>
        </a:xfrm>
      </p:grpSpPr>
      <p:sp>
        <p:nvSpPr>
          <p:cNvPr id="1033" name="Shape 103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4" name="Shape 103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Ici la voix annonce la règle du jeu.</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Dans un temps imparti, chaque groupe va surenchérir sur la tablette et choisir un nombre de plus en plus élevé. Le groupe le plus ambitieux va alors devoir (en fonction du nombre) énoncer X outils marketing.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S’il réussit, il gagne des points. Sinon, ce sont les autres groupes qui gagneront ces points.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1 min et 30 secondes.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 </a:t>
            </a:r>
            <a:r>
              <a:rPr b="0" i="0" lang="fr-FR" sz="1200" u="none" cap="none" strike="noStrike">
                <a:solidFill>
                  <a:schemeClr val="dk1"/>
                </a:solidFill>
                <a:latin typeface="Calibri"/>
                <a:ea typeface="Calibri"/>
                <a:cs typeface="Calibri"/>
                <a:sym typeface="Calibri"/>
              </a:rPr>
              <a:t>Vous avez une minute 30 pour estimer le nombre de réponses que votre équipe est capable de donner à mes questions.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Une seule équipe va pouvoir s’exprimer : celle qui aura cliqué l’enchère la plus haute ! Par exemple, l’équipe A clique sur 5 pensant pouvoir donner 5 réponses, mais l’équipe B surenchéri et est obligée de cliquer sur un chiffre supérieur à 5. C’est l’équipe qui, au bout de la minute 30, a donné le chiffre le plus haut, qui aura la chance de s’exprimer à l’oral.</a:t>
            </a:r>
          </a:p>
          <a:p>
            <a:pPr indent="0" lvl="0" marL="0" marR="0" rtl="0" algn="just">
              <a:spcBef>
                <a:spcPts val="0"/>
              </a:spcBef>
              <a:buClr>
                <a:schemeClr val="dk1"/>
              </a:buClr>
              <a:buSzPct val="25000"/>
              <a:buFont typeface="Calibri"/>
              <a:buNone/>
            </a:pPr>
            <a:r>
              <a:rPr b="0" i="0" lang="fr-FR" sz="1200" u="none" cap="none" strike="noStrike">
                <a:solidFill>
                  <a:schemeClr val="dk1"/>
                </a:solidFill>
                <a:latin typeface="Calibri"/>
                <a:ea typeface="Calibri"/>
                <a:cs typeface="Calibri"/>
                <a:sym typeface="Calibri"/>
              </a:rPr>
              <a:t>Réussir votre enchère vous fera gagner des points, mais attention… Si l’animateur estime que c’est une mauvaise réponse, ou si vous ne réussissez pas à atteindre votre enchère, vous ferez gagner des points à toutes les autres équipes !</a:t>
            </a:r>
          </a:p>
        </p:txBody>
      </p:sp>
      <p:sp>
        <p:nvSpPr>
          <p:cNvPr id="1035" name="Shape 1035"/>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7" name="Shape 10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1" i="0" lang="fr-FR" sz="1200" u="none" cap="none" strike="noStrike">
                <a:solidFill>
                  <a:schemeClr val="dk1"/>
                </a:solidFill>
                <a:latin typeface="Calibri"/>
                <a:ea typeface="Calibri"/>
                <a:cs typeface="Calibri"/>
                <a:sym typeface="Calibri"/>
              </a:rPr>
              <a:t>: </a:t>
            </a:r>
            <a:r>
              <a:rPr b="0" i="0" lang="fr-FR" sz="1200" u="none" cap="none" strike="noStrike">
                <a:solidFill>
                  <a:schemeClr val="dk1"/>
                </a:solidFill>
                <a:latin typeface="Calibri"/>
                <a:ea typeface="Calibri"/>
                <a:cs typeface="Calibri"/>
                <a:sym typeface="Calibri"/>
              </a:rPr>
              <a:t>Jeu des enchères sur Tablette.</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C’est l’animateur qui clique si oui ou non l’enchère a été respectée par le groupe.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Allez, lancez vous !</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Lâchez-vous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rgbClr val="FF0000"/>
              </a:buClr>
              <a:buSzPct val="25000"/>
              <a:buFont typeface="Calibri"/>
              <a:buNone/>
            </a:pPr>
            <a:r>
              <a:rPr b="0" i="0" lang="fr-FR" sz="1200" u="none" cap="none" strike="noStrike">
                <a:solidFill>
                  <a:srgbClr val="FF0000"/>
                </a:solidFill>
                <a:latin typeface="Calibri"/>
                <a:ea typeface="Calibri"/>
                <a:cs typeface="Calibri"/>
                <a:sym typeface="Calibri"/>
              </a:rPr>
              <a:t>Cacher la vidéo et afficher la question Correction dans la foulée </a:t>
            </a:r>
          </a:p>
          <a:p>
            <a:pPr indent="0" lvl="0" marL="0" marR="0" rtl="0" algn="l">
              <a:spcBef>
                <a:spcPts val="0"/>
              </a:spcBef>
              <a:spcAft>
                <a:spcPts val="0"/>
              </a:spcAft>
              <a:buClr>
                <a:schemeClr val="dk1"/>
              </a:buClr>
              <a:buSzPct val="25000"/>
              <a:buFont typeface="Calibri"/>
              <a:buNone/>
            </a:pPr>
            <a:r>
              <a:t/>
            </a:r>
            <a:endParaRPr b="0" i="0" sz="1200" u="none" cap="none" strike="noStrike">
              <a:solidFill>
                <a:srgbClr val="FF0000"/>
              </a:solidFill>
              <a:latin typeface="Calibri"/>
              <a:ea typeface="Calibri"/>
              <a:cs typeface="Calibri"/>
              <a:sym typeface="Calibri"/>
            </a:endParaRPr>
          </a:p>
          <a:p>
            <a:pPr indent="0" lvl="0" marL="0" marR="0" rtl="0" algn="l">
              <a:spcBef>
                <a:spcPts val="0"/>
              </a:spcBef>
              <a:buClr>
                <a:srgbClr val="FF0000"/>
              </a:buClr>
              <a:buSzPct val="25000"/>
              <a:buFont typeface="Calibri"/>
              <a:buNone/>
            </a:pPr>
            <a:r>
              <a:rPr b="0" i="0" lang="fr-FR" sz="1200" u="none" cap="none" strike="noStrike">
                <a:solidFill>
                  <a:srgbClr val="FF0000"/>
                </a:solidFill>
                <a:latin typeface="Calibri"/>
                <a:ea typeface="Calibri"/>
                <a:cs typeface="Calibri"/>
                <a:sym typeface="Calibri"/>
              </a:rPr>
              <a:t>Pour les 3 descendre dans les encheres si non respecter.</a:t>
            </a:r>
          </a:p>
        </p:txBody>
      </p:sp>
      <p:sp>
        <p:nvSpPr>
          <p:cNvPr id="1058" name="Shape 105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4" name="Shape 1084"/>
        <p:cNvGrpSpPr/>
        <p:nvPr/>
      </p:nvGrpSpPr>
      <p:grpSpPr>
        <a:xfrm>
          <a:off x="0" y="0"/>
          <a:ext cx="0" cy="0"/>
          <a:chOff x="0" y="0"/>
          <a:chExt cx="0" cy="0"/>
        </a:xfrm>
      </p:grpSpPr>
      <p:sp>
        <p:nvSpPr>
          <p:cNvPr id="1085" name="Shape 108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86" name="Shape 10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1" i="0" lang="fr-FR" sz="1200" u="none" cap="none" strike="noStrike">
                <a:solidFill>
                  <a:schemeClr val="dk1"/>
                </a:solidFill>
                <a:latin typeface="Calibri"/>
                <a:ea typeface="Calibri"/>
                <a:cs typeface="Calibri"/>
                <a:sym typeface="Calibri"/>
              </a:rPr>
              <a:t>: </a:t>
            </a:r>
            <a:r>
              <a:rPr b="0" i="0" lang="fr-FR" sz="1200" u="none" cap="none" strike="noStrike">
                <a:solidFill>
                  <a:schemeClr val="dk1"/>
                </a:solidFill>
                <a:latin typeface="Calibri"/>
                <a:ea typeface="Calibri"/>
                <a:cs typeface="Calibri"/>
                <a:sym typeface="Calibri"/>
              </a:rPr>
              <a:t>Jeu des enchères sur Tablette.</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C’est l’animateur qui clique si, oui ou non, l’enchère a été respectée par le groupe.</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Pendant les enchères : </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Qui dit mieux ?</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Je suis sûr que vous pouvez faire mieux…</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Allez un peu de courage ! Ça peut faire la différence en termes de point !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Arial"/>
              <a:buNone/>
            </a:pPr>
            <a:r>
              <a:rPr b="0" i="0" lang="fr-FR" sz="1200" u="none" cap="none" strike="noStrike">
                <a:solidFill>
                  <a:srgbClr val="FF0000"/>
                </a:solidFill>
                <a:latin typeface="Calibri"/>
                <a:ea typeface="Calibri"/>
                <a:cs typeface="Calibri"/>
                <a:sym typeface="Calibri"/>
              </a:rPr>
              <a:t>Cacher la vidéo et afficher la question Correction dans la foulée</a:t>
            </a:r>
          </a:p>
        </p:txBody>
      </p:sp>
      <p:sp>
        <p:nvSpPr>
          <p:cNvPr id="1087" name="Shape 108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16" name="Shape 11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Jeu des enchères sur Tablette.</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C’est l’animateur qui clique si, oui ou non, l’enchère a été respectée par le groupe.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Alors c’est toujours les mêmes qui surenchérissent… Qui dit mieux ?</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Je suis sûr que vous pouvez faire mieux…</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Arial"/>
              <a:buNone/>
            </a:pPr>
            <a:r>
              <a:rPr b="0" i="0" lang="fr-FR" sz="1200" u="none" cap="none" strike="noStrike">
                <a:solidFill>
                  <a:srgbClr val="FF0000"/>
                </a:solidFill>
                <a:latin typeface="Calibri"/>
                <a:ea typeface="Calibri"/>
                <a:cs typeface="Calibri"/>
                <a:sym typeface="Calibri"/>
              </a:rPr>
              <a:t>Cacher la vidéo et afficher la question Correction dans la foulée</a:t>
            </a:r>
          </a:p>
        </p:txBody>
      </p:sp>
      <p:sp>
        <p:nvSpPr>
          <p:cNvPr id="1117" name="Shape 111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4" name="Shape 1144"/>
        <p:cNvGrpSpPr/>
        <p:nvPr/>
      </p:nvGrpSpPr>
      <p:grpSpPr>
        <a:xfrm>
          <a:off x="0" y="0"/>
          <a:ext cx="0" cy="0"/>
          <a:chOff x="0" y="0"/>
          <a:chExt cx="0" cy="0"/>
        </a:xfrm>
      </p:grpSpPr>
      <p:sp>
        <p:nvSpPr>
          <p:cNvPr id="1145" name="Shape 114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6" name="Shape 11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et Kipps arrivent à rétablir la communication.</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 classement s’affiche à l’écran principal et les équipes ont 1 minute pour choisir de leurs éventuels investissements. </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Il sera affiché : « Est-il temps d’investir dans la bibliothèque ? Prenez une minute pour choisir.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Les apprenants peuvent investir dans un édifice. Le visuel de leur quartier se forme directement sur la tablette de l’équipe.</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1" i="0" lang="fr-FR" sz="1200" u="none" cap="none" strike="noStrike">
                <a:solidFill>
                  <a:srgbClr val="C00000"/>
                </a:solidFill>
                <a:latin typeface="Calibri"/>
                <a:ea typeface="Calibri"/>
                <a:cs typeface="Calibri"/>
                <a:sym typeface="Calibri"/>
              </a:rPr>
              <a:t>Le classement est un bilan des classements à chaque question.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sng" cap="none" strike="noStrike">
                <a:solidFill>
                  <a:schemeClr val="dk1"/>
                </a:solidFill>
                <a:latin typeface="Calibri"/>
                <a:ea typeface="Calibri"/>
                <a:cs typeface="Calibri"/>
                <a:sym typeface="Calibri"/>
              </a:rPr>
              <a:t> </a:t>
            </a:r>
            <a:r>
              <a:rPr b="0" i="0" lang="fr-FR" sz="1200" u="none" cap="none" strike="noStrike">
                <a:solidFill>
                  <a:schemeClr val="dk1"/>
                </a:solidFill>
                <a:latin typeface="Calibri"/>
                <a:ea typeface="Calibri"/>
                <a:cs typeface="Calibri"/>
                <a:sym typeface="Calibri"/>
              </a:rPr>
              <a:t>: 15 secondes.</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Vous m’entendez bien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Nous avons été coupés, mais la voix a dû s’occuper de vous. J’espère qu’elle n’a pas été trop dure !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Alors, qui est en tête ? On veut voir le classement, Chef !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 </a:t>
            </a:r>
            <a:r>
              <a:rPr b="0" i="0" lang="fr-FR" sz="1200" u="none" cap="none" strike="noStrike">
                <a:solidFill>
                  <a:schemeClr val="dk1"/>
                </a:solidFill>
                <a:latin typeface="Calibri"/>
                <a:ea typeface="Calibri"/>
                <a:cs typeface="Calibri"/>
                <a:sym typeface="Calibri"/>
              </a:rPr>
              <a:t>Très bien. Petit impatient ! Voici le classement ! Mais je pense qu’il va vite changer… ! Utilisez votre minute pour éventuellement investir dans un bâtiment.</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Après la minute…</a:t>
            </a:r>
          </a:p>
          <a:p>
            <a:pPr indent="0" lvl="0" marL="0" marR="0" rtl="0" algn="just">
              <a:spcBef>
                <a:spcPts val="0"/>
              </a:spcBef>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C’est la fin de la deuxième séquence. Mmhhhh !! Les quartiers commencent à prendre forme, ce n’est pas si mal finalement… !</a:t>
            </a:r>
          </a:p>
        </p:txBody>
      </p:sp>
      <p:sp>
        <p:nvSpPr>
          <p:cNvPr id="1147" name="Shape 114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7" name="Shape 1197"/>
        <p:cNvGrpSpPr/>
        <p:nvPr/>
      </p:nvGrpSpPr>
      <p:grpSpPr>
        <a:xfrm>
          <a:off x="0" y="0"/>
          <a:ext cx="0" cy="0"/>
          <a:chOff x="0" y="0"/>
          <a:chExt cx="0" cy="0"/>
        </a:xfrm>
      </p:grpSpPr>
      <p:sp>
        <p:nvSpPr>
          <p:cNvPr id="1198" name="Shape 119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9" name="Shape 119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200" name="Shape 1200"/>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8" name="Shape 1208"/>
        <p:cNvGrpSpPr/>
        <p:nvPr/>
      </p:nvGrpSpPr>
      <p:grpSpPr>
        <a:xfrm>
          <a:off x="0" y="0"/>
          <a:ext cx="0" cy="0"/>
          <a:chOff x="0" y="0"/>
          <a:chExt cx="0" cy="0"/>
        </a:xfrm>
      </p:grpSpPr>
      <p:sp>
        <p:nvSpPr>
          <p:cNvPr id="1209" name="Shape 120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0" name="Shape 12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Cas éthique n° 2. Pour alterner en termes de modalité pédagogique, les consignes sont affichées sur les tablettes. C’est le formateur qui donne le délai, à savoir 2 minutes pour répondre.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2,30 min (consignes + exercice).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De retour ? Super !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Pendant votre absence une personne a souhaité vous parler. Je lui ai donné votre adresse, je crois qu’elle vous a écrit sur vos tablettes. Impossible d’avoir son nom. Vous me redirez, hein ?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Affichage du mail d’un concurrent récemment installé : </a:t>
            </a:r>
            <a:r>
              <a:rPr b="0" i="1" lang="fr-FR" sz="1200" u="none" cap="none" strike="noStrike">
                <a:solidFill>
                  <a:srgbClr val="FF0000"/>
                </a:solidFill>
                <a:latin typeface="Calibri"/>
                <a:ea typeface="Calibri"/>
                <a:cs typeface="Calibri"/>
                <a:sym typeface="Calibri"/>
              </a:rPr>
              <a:t>projo + app (no title) + countdown 2.3 minutes - durée video ci-dessus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Bonjour,</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Je suis promoteur immobilier tout comme vous. J’ai aussi pu appréhender le potentiel commercial de la zone sur laquelle nos deux sociétés travaillent.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Notre position de concurrents sur ce projet ne favorise pas le business. Il pourrait donc être opportun de nous rencontrer pour réfléchir ensemble à une commercialisation homogène de nos projets respectifs et échanger sur nos grilles de prix.</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Que diriez-vous de déjeuner ensemble pour en discuter?</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Je vous invite à revenir vers moi. Vous trouverez mes coordonnées ci-dessous.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Bonne journée à vous.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Cordialement.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Alexis</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Correction : </a:t>
            </a:r>
            <a:r>
              <a:rPr b="1" i="0" lang="fr-FR" sz="1200" u="sng" cap="none" strike="noStrike">
                <a:solidFill>
                  <a:srgbClr val="FF0000"/>
                </a:solidFill>
                <a:latin typeface="Calibri"/>
                <a:ea typeface="Calibri"/>
                <a:cs typeface="Calibri"/>
                <a:sym typeface="Calibri"/>
              </a:rPr>
              <a:t>intervention Kipps texte</a:t>
            </a:r>
          </a:p>
          <a:p>
            <a:pPr indent="0" lvl="0" marL="0" marR="0" rtl="0" algn="just">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Bon : 500 pts</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Félicitations ! L’entente concurrentielle est tout simplement illégale et peut être lourdement sanctionnée.</a:t>
            </a:r>
          </a:p>
          <a:p>
            <a:pPr indent="0" lvl="0" marL="0" marR="0" rtl="0" algn="just">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Mauvais : 0 pts</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Soudoyé pour des sushis ! Vraiment ! L’entente concurrentielle est tout simplement illégale et peut être lourdement sanctionnée.</a:t>
            </a:r>
          </a:p>
        </p:txBody>
      </p:sp>
      <p:sp>
        <p:nvSpPr>
          <p:cNvPr id="1211" name="Shape 1211"/>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0" name="Shape 1230"/>
        <p:cNvGrpSpPr/>
        <p:nvPr/>
      </p:nvGrpSpPr>
      <p:grpSpPr>
        <a:xfrm>
          <a:off x="0" y="0"/>
          <a:ext cx="0" cy="0"/>
          <a:chOff x="0" y="0"/>
          <a:chExt cx="0" cy="0"/>
        </a:xfrm>
      </p:grpSpPr>
      <p:sp>
        <p:nvSpPr>
          <p:cNvPr id="1231" name="Shape 123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32" name="Shape 123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Retour en plénière où Lucas et Kipps nous parlent dans la caméra.</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sng" cap="none" strike="noStrike">
                <a:solidFill>
                  <a:schemeClr val="dk1"/>
                </a:solidFill>
                <a:latin typeface="Calibri"/>
                <a:ea typeface="Calibri"/>
                <a:cs typeface="Calibri"/>
                <a:sym typeface="Calibri"/>
              </a:rPr>
              <a:t> </a:t>
            </a:r>
            <a:r>
              <a:rPr b="0" i="0" lang="fr-FR" sz="1200" u="none" cap="none" strike="noStrike">
                <a:solidFill>
                  <a:schemeClr val="dk1"/>
                </a:solidFill>
                <a:latin typeface="Calibri"/>
                <a:ea typeface="Calibri"/>
                <a:cs typeface="Calibri"/>
                <a:sym typeface="Calibri"/>
              </a:rPr>
              <a:t>: 20 secondes.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r>
              <a:rPr b="0" i="0" lang="fr-FR" sz="1200" u="none" cap="none" strike="noStrike">
                <a:solidFill>
                  <a:schemeClr val="dk1"/>
                </a:solidFill>
                <a:latin typeface="Calibri"/>
                <a:ea typeface="Calibri"/>
                <a:cs typeface="Calibri"/>
                <a:sym typeface="Calibri"/>
              </a:rPr>
              <a:t> Reprenez maintenant vos lunettes pour vous replonger dans le chantier ! Mais avant, je vous explique les règles du jeu alors, soyez attentifs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Nous entrons dans la phase de réalisation du chantier.</a:t>
            </a:r>
          </a:p>
          <a:p>
            <a:pPr indent="0" lvl="0" marL="0" marR="0" rtl="0" algn="just">
              <a:spcBef>
                <a:spcPts val="0"/>
              </a:spcBef>
              <a:buClr>
                <a:schemeClr val="dk1"/>
              </a:buClr>
              <a:buSzPct val="25000"/>
              <a:buFont typeface="Calibri"/>
              <a:buNone/>
            </a:pPr>
            <a:r>
              <a:rPr b="0" i="1" lang="fr-FR" sz="1200" u="none" cap="none" strike="noStrike">
                <a:solidFill>
                  <a:schemeClr val="dk1"/>
                </a:solidFill>
                <a:latin typeface="Calibri"/>
                <a:ea typeface="Calibri"/>
                <a:cs typeface="Calibri"/>
                <a:sym typeface="Calibri"/>
              </a:rPr>
              <a:t>(affichage des étapes en visuel)</a:t>
            </a:r>
          </a:p>
        </p:txBody>
      </p:sp>
      <p:sp>
        <p:nvSpPr>
          <p:cNvPr id="1233" name="Shape 1233"/>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9" name="Shape 1259"/>
        <p:cNvGrpSpPr/>
        <p:nvPr/>
      </p:nvGrpSpPr>
      <p:grpSpPr>
        <a:xfrm>
          <a:off x="0" y="0"/>
          <a:ext cx="0" cy="0"/>
          <a:chOff x="0" y="0"/>
          <a:chExt cx="0" cy="0"/>
        </a:xfrm>
      </p:grpSpPr>
      <p:sp>
        <p:nvSpPr>
          <p:cNvPr id="1260" name="Shape 126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1" name="Shape 12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Un univers 3D sera développé dans les lunettes.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Différents éléments seront présents dans l’univers 3D à retrouver par les apprenants.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sng" cap="none" strike="noStrike">
                <a:solidFill>
                  <a:schemeClr val="dk1"/>
                </a:solidFill>
                <a:latin typeface="Calibri"/>
                <a:ea typeface="Calibri"/>
                <a:cs typeface="Calibri"/>
                <a:sym typeface="Calibri"/>
              </a:rPr>
              <a:t> </a:t>
            </a:r>
            <a:r>
              <a:rPr b="0" i="0" lang="fr-FR" sz="1200" u="none" cap="none" strike="noStrike">
                <a:solidFill>
                  <a:schemeClr val="dk1"/>
                </a:solidFill>
                <a:latin typeface="Calibri"/>
                <a:ea typeface="Calibri"/>
                <a:cs typeface="Calibri"/>
                <a:sym typeface="Calibri"/>
              </a:rPr>
              <a:t>: 5 minutes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r>
              <a:rPr b="0" i="0" lang="fr-FR" sz="1200" u="none" cap="none" strike="noStrike">
                <a:solidFill>
                  <a:schemeClr val="dk1"/>
                </a:solidFill>
                <a:latin typeface="Calibri"/>
                <a:ea typeface="Calibri"/>
                <a:cs typeface="Calibri"/>
                <a:sym typeface="Calibri"/>
              </a:rPr>
              <a:t> Préparez vos lunettes de réalité virtuelle et vos tablettes…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a:t>
            </a:r>
            <a:r>
              <a:rPr b="0" i="0" lang="fr-FR" sz="1200" u="none" cap="none" strike="noStrike">
                <a:solidFill>
                  <a:schemeClr val="dk1"/>
                </a:solidFill>
                <a:latin typeface="Calibri"/>
                <a:ea typeface="Calibri"/>
                <a:cs typeface="Calibri"/>
                <a:sym typeface="Calibri"/>
              </a:rPr>
              <a:t> : Oui oui oui ! En plus elles me donnent un style, je vous en parle pas !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Vous allez donc devoir identifier un maximum d’aléas présents sur le terrain 3D en utilisant aussi les informations sur votre tablette. Il peut s’agir de défauts de réalisation comme de difficultés techniques, climatiques ou administratives. Le champ est large. Là encore, il faut être efficace, vous avez 5 minutes seulement, ça passe vite en réalité virtuelle ! Ne perdons pas de temps, je vous expliquerai la suite après.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C’eeeeest parti ! </a:t>
            </a:r>
            <a:r>
              <a:rPr b="0" i="1" lang="fr-FR" sz="1200" u="none" cap="none" strike="noStrike">
                <a:solidFill>
                  <a:schemeClr val="dk1"/>
                </a:solidFill>
                <a:latin typeface="Calibri"/>
                <a:ea typeface="Calibri"/>
                <a:cs typeface="Calibri"/>
                <a:sym typeface="Calibri"/>
              </a:rPr>
              <a:t>Lancement du chronomètre.</a:t>
            </a:r>
          </a:p>
        </p:txBody>
      </p:sp>
      <p:sp>
        <p:nvSpPr>
          <p:cNvPr id="1262" name="Shape 1262"/>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5" name="Shape 1285"/>
        <p:cNvGrpSpPr/>
        <p:nvPr/>
      </p:nvGrpSpPr>
      <p:grpSpPr>
        <a:xfrm>
          <a:off x="0" y="0"/>
          <a:ext cx="0" cy="0"/>
          <a:chOff x="0" y="0"/>
          <a:chExt cx="0" cy="0"/>
        </a:xfrm>
      </p:grpSpPr>
      <p:sp>
        <p:nvSpPr>
          <p:cNvPr id="1286" name="Shape 128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7" name="Shape 128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 </a:t>
            </a:r>
          </a:p>
          <a:p>
            <a:pPr indent="0" lvl="0" marL="0" marR="0" rtl="0" algn="l">
              <a:spcBef>
                <a:spcPts val="0"/>
              </a:spcBef>
              <a:buClr>
                <a:schemeClr val="dk1"/>
              </a:buClr>
              <a:buSzPct val="25000"/>
              <a:buFont typeface="Calibri"/>
              <a:buNone/>
            </a:pPr>
            <a:r>
              <a:rPr b="0" i="0" lang="fr-FR" sz="1200" u="none" cap="none" strike="noStrike">
                <a:solidFill>
                  <a:schemeClr val="dk1"/>
                </a:solidFill>
                <a:latin typeface="Calibri"/>
                <a:ea typeface="Calibri"/>
                <a:cs typeface="Calibri"/>
                <a:sym typeface="Calibri"/>
              </a:rPr>
              <a:t>Différentes informations seront présentes dans la tablette pour permettre une véritable complicité entre ceux qui regardent dans les lunettes et ceux qui sont sur la tablette.</a:t>
            </a:r>
          </a:p>
        </p:txBody>
      </p:sp>
      <p:sp>
        <p:nvSpPr>
          <p:cNvPr id="1288" name="Shape 128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3" name="Shape 1303"/>
        <p:cNvGrpSpPr/>
        <p:nvPr/>
      </p:nvGrpSpPr>
      <p:grpSpPr>
        <a:xfrm>
          <a:off x="0" y="0"/>
          <a:ext cx="0" cy="0"/>
          <a:chOff x="0" y="0"/>
          <a:chExt cx="0" cy="0"/>
        </a:xfrm>
      </p:grpSpPr>
      <p:sp>
        <p:nvSpPr>
          <p:cNvPr id="1304" name="Shape 130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05" name="Shape 13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Au bout de 3 minutes (sur 5)…</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 message apparaitra sur le tableau commun pendant 20 secondes avec un bruit sonore avertissant de son arrivée.</a:t>
            </a:r>
          </a:p>
          <a:p>
            <a:pPr indent="0" lvl="0" marL="0" marR="0" rtl="0" algn="just">
              <a:spcBef>
                <a:spcPts val="0"/>
              </a:spcBef>
              <a:buClr>
                <a:schemeClr val="dk1"/>
              </a:buClr>
              <a:buSzPct val="25000"/>
              <a:buFont typeface="Calibri"/>
              <a:buNone/>
            </a:pPr>
            <a:r>
              <a:rPr b="0" i="0" lang="fr-FR" sz="1200" u="none" cap="none" strike="noStrike">
                <a:solidFill>
                  <a:schemeClr val="dk1"/>
                </a:solidFill>
                <a:latin typeface="Calibri"/>
                <a:ea typeface="Calibri"/>
                <a:cs typeface="Calibri"/>
                <a:sym typeface="Calibri"/>
              </a:rPr>
              <a:t>Puis, reprise du chronomètre.</a:t>
            </a:r>
          </a:p>
        </p:txBody>
      </p:sp>
      <p:sp>
        <p:nvSpPr>
          <p:cNvPr id="1306" name="Shape 130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4" name="Shape 13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b="1" i="0" lang="fr-FR" sz="1200" u="none" cap="none" strike="noStrike">
                <a:solidFill>
                  <a:schemeClr val="dk1"/>
                </a:solidFill>
                <a:latin typeface="Calibri"/>
                <a:ea typeface="Calibri"/>
                <a:cs typeface="Calibri"/>
                <a:sym typeface="Calibri"/>
              </a:rPr>
              <a:t>Liste des édifices pouvant être achetés pendant le jeu :</a:t>
            </a:r>
          </a:p>
        </p:txBody>
      </p:sp>
      <p:sp>
        <p:nvSpPr>
          <p:cNvPr id="135" name="Shape 135"/>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1" name="Shape 1321"/>
        <p:cNvGrpSpPr/>
        <p:nvPr/>
      </p:nvGrpSpPr>
      <p:grpSpPr>
        <a:xfrm>
          <a:off x="0" y="0"/>
          <a:ext cx="0" cy="0"/>
          <a:chOff x="0" y="0"/>
          <a:chExt cx="0" cy="0"/>
        </a:xfrm>
      </p:grpSpPr>
      <p:sp>
        <p:nvSpPr>
          <p:cNvPr id="1322" name="Shape 132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3" name="Shape 132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sng"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À la fin des 5 minutes, Lucas reprend la parole pour expliquer la suite de l’exercice.</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Les équipes, après avoir récolté les informations dans les lunettes et dans la tablette devront répondre à des questions.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Les équipes gagneront des points en détectant les atouts et risques</a:t>
            </a:r>
            <a:r>
              <a:rPr b="0" i="0" lang="fr-FR" sz="11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 </a:t>
            </a:r>
            <a:r>
              <a:rPr b="0" i="0" lang="fr-FR" sz="1200" u="none" cap="none" strike="noStrike">
                <a:solidFill>
                  <a:schemeClr val="dk1"/>
                </a:solidFill>
                <a:latin typeface="Calibri"/>
                <a:ea typeface="Calibri"/>
                <a:cs typeface="Calibri"/>
                <a:sym typeface="Calibri"/>
              </a:rPr>
              <a:t>Alors, vous aviez l’impression d’être dans la peau d’un responsable technique sur le terrain ? Comme tout à l’heure, nous allons vérifier si vous avez exploré tous les coins de notre chantier.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Prenez vos tablettes pour répondre aux questions.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Euh… Un exemple, quand même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r>
              <a:rPr b="0" i="0" lang="fr-FR" sz="1200" u="none" cap="none" strike="noStrike">
                <a:solidFill>
                  <a:schemeClr val="dk1"/>
                </a:solidFill>
                <a:latin typeface="Calibri"/>
                <a:ea typeface="Calibri"/>
                <a:cs typeface="Calibri"/>
                <a:sym typeface="Calibri"/>
              </a:rPr>
              <a:t>: Oui Kipps, reprenons un exemple ensemble… Vous avez pu remarquer la zone fermée pour cause d’inondation ? C’est effectivement un aléa climatique qui était présent sur le chantier. Et malheureusement, nous ne pouvons pas lutter contre la nature et le climat…</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 </a:t>
            </a:r>
            <a:r>
              <a:rPr b="0" i="0" lang="fr-FR" sz="1200" u="none" cap="none" strike="noStrike">
                <a:solidFill>
                  <a:schemeClr val="dk1"/>
                </a:solidFill>
                <a:latin typeface="Calibri"/>
                <a:ea typeface="Calibri"/>
                <a:cs typeface="Calibri"/>
                <a:sym typeface="Calibri"/>
              </a:rPr>
              <a:t>OK, parfait, alors on peut commencer. On est à la phase du béton c’est bien ça? ! </a:t>
            </a:r>
          </a:p>
          <a:p>
            <a:pPr indent="0" lvl="0" marL="0" marR="0" rtl="0" algn="just">
              <a:spcBef>
                <a:spcPts val="0"/>
              </a:spcBef>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 </a:t>
            </a:r>
            <a:r>
              <a:rPr b="0" i="0" lang="fr-FR" sz="1200" u="none" cap="none" strike="noStrike">
                <a:solidFill>
                  <a:schemeClr val="dk1"/>
                </a:solidFill>
                <a:latin typeface="Calibri"/>
                <a:ea typeface="Calibri"/>
                <a:cs typeface="Calibri"/>
                <a:sym typeface="Calibri"/>
              </a:rPr>
              <a:t>Exactement. Répondez donc en conséquence. Et n’oubliez pas quand même que vos réponses vont influencer vos scores… À vous de jouer ! </a:t>
            </a:r>
          </a:p>
        </p:txBody>
      </p:sp>
      <p:sp>
        <p:nvSpPr>
          <p:cNvPr id="1324" name="Shape 1324"/>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8" name="Shape 1348"/>
        <p:cNvGrpSpPr/>
        <p:nvPr/>
      </p:nvGrpSpPr>
      <p:grpSpPr>
        <a:xfrm>
          <a:off x="0" y="0"/>
          <a:ext cx="0" cy="0"/>
          <a:chOff x="0" y="0"/>
          <a:chExt cx="0" cy="0"/>
        </a:xfrm>
      </p:grpSpPr>
      <p:sp>
        <p:nvSpPr>
          <p:cNvPr id="1349" name="Shape 134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0" name="Shape 13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 différentes questions apparaissent sur les tablettes des équipes. Les apprenants doivent y répondre. Les réponses sont données progressivement, avec un bilan final et un temps accordé aux équipes pour définir leurs investissements.</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Pas de voix off.</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couleur verte indique ici la bonne réponse.</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351" name="Shape 1351"/>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3" name="Shape 1383"/>
        <p:cNvGrpSpPr/>
        <p:nvPr/>
      </p:nvGrpSpPr>
      <p:grpSpPr>
        <a:xfrm>
          <a:off x="0" y="0"/>
          <a:ext cx="0" cy="0"/>
          <a:chOff x="0" y="0"/>
          <a:chExt cx="0" cy="0"/>
        </a:xfrm>
      </p:grpSpPr>
      <p:sp>
        <p:nvSpPr>
          <p:cNvPr id="1384" name="Shape 138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85" name="Shape 13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 différentes questions apparaissent sur les tablettes des équipes. Les apprenants doivent y répondre. Les réponses sont données progressivement, avec un bilan final et un temps accordé aux équipes pour définir leurs investissements.</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Pas de voix off.</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couleur verte indique ici la bonne réponse.</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FIN DE L’EXERCICE :</a:t>
            </a: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 </a:t>
            </a:r>
          </a:p>
          <a:p>
            <a:pPr indent="0" lvl="0" marL="0" marR="0" rtl="0" algn="l">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Tout le monde a terminé son exercice. Passons au résultats. Prenez une minute pour investir, la fin approche.</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386" name="Shape 138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0" name="Shape 1420"/>
        <p:cNvGrpSpPr/>
        <p:nvPr/>
      </p:nvGrpSpPr>
      <p:grpSpPr>
        <a:xfrm>
          <a:off x="0" y="0"/>
          <a:ext cx="0" cy="0"/>
          <a:chOff x="0" y="0"/>
          <a:chExt cx="0" cy="0"/>
        </a:xfrm>
      </p:grpSpPr>
      <p:sp>
        <p:nvSpPr>
          <p:cNvPr id="1421" name="Shape 142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2" name="Shape 142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Affichage des scores à jour en fonction des épreuves précédentes. Un temps est accordé aux apprenants pour réaliser leurs investissements.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Il sera affiché : « Est-il temps d’investir dans la bibliothèque ? Prenez une minute pour choisir.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Les apprenants peuvent investir dans un édifice. Le visuel de leur quartier se forme directement sur la tablette de l’équipe.</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23" name="Shape 1423"/>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4" name="Shape 1464"/>
        <p:cNvGrpSpPr/>
        <p:nvPr/>
      </p:nvGrpSpPr>
      <p:grpSpPr>
        <a:xfrm>
          <a:off x="0" y="0"/>
          <a:ext cx="0" cy="0"/>
          <a:chOff x="0" y="0"/>
          <a:chExt cx="0" cy="0"/>
        </a:xfrm>
      </p:grpSpPr>
      <p:sp>
        <p:nvSpPr>
          <p:cNvPr id="1465" name="Shape 146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6" name="Shape 146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Retour sur l’exercice puis consignes pour le 3</a:t>
            </a:r>
            <a:r>
              <a:rPr b="0" baseline="30000" i="0" lang="fr-FR" sz="1200" u="none" cap="none" strike="noStrike">
                <a:solidFill>
                  <a:schemeClr val="dk1"/>
                </a:solidFill>
                <a:latin typeface="Calibri"/>
                <a:ea typeface="Calibri"/>
                <a:cs typeface="Calibri"/>
                <a:sym typeface="Calibri"/>
              </a:rPr>
              <a:t>e</a:t>
            </a:r>
            <a:r>
              <a:rPr b="0" i="0" lang="fr-FR" sz="1200" u="none" cap="none" strike="noStrike">
                <a:solidFill>
                  <a:schemeClr val="dk1"/>
                </a:solidFill>
                <a:latin typeface="Calibri"/>
                <a:ea typeface="Calibri"/>
                <a:cs typeface="Calibri"/>
                <a:sym typeface="Calibri"/>
              </a:rPr>
              <a:t> cas éthique sur l’appel d’offres.</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30 secondes</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r>
              <a:rPr b="0" i="0" lang="fr-FR" sz="1200" u="none" cap="none" strike="noStrike">
                <a:solidFill>
                  <a:schemeClr val="dk1"/>
                </a:solidFill>
                <a:latin typeface="Calibri"/>
                <a:ea typeface="Calibri"/>
                <a:cs typeface="Calibri"/>
                <a:sym typeface="Calibri"/>
              </a:rPr>
              <a:t>: Je vois que vous vous en êtes bien sorti !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a:t>
            </a:r>
            <a:r>
              <a:rPr b="0" i="0" lang="fr-FR" sz="1200" u="none" cap="none" strike="noStrike">
                <a:solidFill>
                  <a:schemeClr val="dk1"/>
                </a:solidFill>
                <a:latin typeface="Calibri"/>
                <a:ea typeface="Calibri"/>
                <a:cs typeface="Calibri"/>
                <a:sym typeface="Calibri"/>
              </a:rPr>
              <a:t> : Oui c’est sûr ! Ce jeu était vraiment sympa ! Tous les collaborateurs n’ont pas l’occasion de se rendre tous les jours sur des terrains en construction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Comme vous pouvez le voir sur l’écran, il y avait d’illustrés dans ce chantier des aléas climatiques, techniques, humains et liés aux clients. Ne vous dites surtout pas que c’est anecdotique… ce type d’aléas arrivent quotidiennement sur nos chantiers. </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 </a:t>
            </a:r>
            <a:r>
              <a:rPr b="0" i="0" lang="fr-FR" sz="1200" u="none" cap="none" strike="noStrike">
                <a:solidFill>
                  <a:schemeClr val="dk1"/>
                </a:solidFill>
                <a:latin typeface="Calibri"/>
                <a:ea typeface="Calibri"/>
                <a:cs typeface="Calibri"/>
                <a:sym typeface="Calibri"/>
              </a:rPr>
              <a:t>Mais comme disait toujours ma grand-mère : « à chaque problème, il y a une solution ! »</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 </a:t>
            </a:r>
            <a:r>
              <a:rPr b="0" i="0" lang="fr-FR" sz="1200" u="none" cap="none" strike="noStrike">
                <a:solidFill>
                  <a:schemeClr val="dk1"/>
                </a:solidFill>
                <a:latin typeface="Calibri"/>
                <a:ea typeface="Calibri"/>
                <a:cs typeface="Calibri"/>
                <a:sym typeface="Calibri"/>
              </a:rPr>
              <a:t>C’est bien vrai Kipps. Mais tu es un robot, tu n’as pas de grand-mère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a:t>
            </a:r>
            <a:r>
              <a:rPr b="0" i="0" lang="fr-FR" sz="1200" u="none" cap="none" strike="noStrike">
                <a:solidFill>
                  <a:schemeClr val="dk1"/>
                </a:solidFill>
                <a:latin typeface="Calibri"/>
                <a:ea typeface="Calibri"/>
                <a:cs typeface="Calibri"/>
                <a:sym typeface="Calibri"/>
              </a:rPr>
              <a:t> : Hein ? Euuuuh… </a:t>
            </a:r>
          </a:p>
          <a:p>
            <a:pPr indent="0" lvl="0" marL="0" marR="0" rtl="0" algn="l">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Suite slide suivante.</a:t>
            </a:r>
          </a:p>
          <a:p>
            <a:pPr indent="0" lvl="0" marL="0" marR="0" rtl="0" algn="l">
              <a:spcBef>
                <a:spcPts val="0"/>
              </a:spcBef>
              <a:spcAft>
                <a:spcPts val="0"/>
              </a:spcAft>
              <a:buClr>
                <a:schemeClr val="dk1"/>
              </a:buClr>
              <a:buSzPct val="25000"/>
              <a:buFont typeface="Calibri"/>
              <a:buNone/>
            </a:pPr>
            <a:r>
              <a:t/>
            </a:r>
            <a:endParaRPr b="0" i="1" sz="1200" u="none" cap="none" strike="noStrike">
              <a:solidFill>
                <a:schemeClr val="dk1"/>
              </a:solidFill>
              <a:latin typeface="Calibri"/>
              <a:ea typeface="Calibri"/>
              <a:cs typeface="Calibri"/>
              <a:sym typeface="Calibri"/>
            </a:endParaRPr>
          </a:p>
          <a:p>
            <a:pPr indent="0" lvl="0" marL="0" marR="0" rtl="0" algn="l">
              <a:spcBef>
                <a:spcPts val="0"/>
              </a:spcBef>
              <a:buClr>
                <a:srgbClr val="FF0000"/>
              </a:buClr>
              <a:buSzPct val="25000"/>
              <a:buFont typeface="Calibri"/>
              <a:buNone/>
            </a:pPr>
            <a:r>
              <a:rPr b="0" i="1" lang="fr-FR" sz="1200" u="none" cap="none" strike="noStrike">
                <a:solidFill>
                  <a:srgbClr val="FF0000"/>
                </a:solidFill>
                <a:latin typeface="Calibri"/>
                <a:ea typeface="Calibri"/>
                <a:cs typeface="Calibri"/>
                <a:sym typeface="Calibri"/>
              </a:rPr>
              <a:t>Page 1 / 2 et changement fin de video</a:t>
            </a:r>
          </a:p>
        </p:txBody>
      </p:sp>
      <p:sp>
        <p:nvSpPr>
          <p:cNvPr id="1467" name="Shape 146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0" name="Shape 1480"/>
        <p:cNvGrpSpPr/>
        <p:nvPr/>
      </p:nvGrpSpPr>
      <p:grpSpPr>
        <a:xfrm>
          <a:off x="0" y="0"/>
          <a:ext cx="0" cy="0"/>
          <a:chOff x="0" y="0"/>
          <a:chExt cx="0" cy="0"/>
        </a:xfrm>
      </p:grpSpPr>
      <p:sp>
        <p:nvSpPr>
          <p:cNvPr id="1481" name="Shape 148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82" name="Shape 1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Consignes de la voix sur l’exercice éthique n° 3. Les apprenants doivent choisir entre 3 entreprises pour un appel d’offres sur des constructeurs de fenêtres. Deux d’entre elles contiennent des propositions de cadeau personnel.</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2 minutes.</a:t>
            </a:r>
            <a:r>
              <a:rPr b="0" i="1" lang="fr-FR" sz="1200" u="none" cap="none" strike="noStrike">
                <a:solidFill>
                  <a:srgbClr val="FF0000"/>
                </a:solidFill>
                <a:latin typeface="Calibri"/>
                <a:ea typeface="Calibri"/>
                <a:cs typeface="Calibri"/>
                <a:sym typeface="Calibri"/>
              </a:rPr>
              <a:t>Page 2 / 2</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Nous avons à nouveau besoin de vos conseils pour choisir l’entreprise qui répondra à votre appel d’offres. Vous avez pu naviguer avec les lunettes dans notre superbe projet d’écoquartier.</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a:t>
            </a:r>
            <a:r>
              <a:rPr b="0" i="0" lang="fr-FR" sz="1200" u="none" cap="none" strike="noStrike">
                <a:solidFill>
                  <a:schemeClr val="dk1"/>
                </a:solidFill>
                <a:latin typeface="Calibri"/>
                <a:ea typeface="Calibri"/>
                <a:cs typeface="Calibri"/>
                <a:sym typeface="Calibri"/>
              </a:rPr>
              <a:t> </a:t>
            </a:r>
            <a:r>
              <a:rPr b="0" i="1" lang="fr-FR" sz="1200" u="none" cap="none" strike="noStrike">
                <a:solidFill>
                  <a:schemeClr val="dk1"/>
                </a:solidFill>
                <a:latin typeface="Calibri"/>
                <a:ea typeface="Calibri"/>
                <a:cs typeface="Calibri"/>
                <a:sym typeface="Calibri"/>
              </a:rPr>
              <a:t>qui le coupe </a:t>
            </a:r>
            <a:r>
              <a:rPr b="0" i="0" lang="fr-FR" sz="1200" u="none" cap="none" strike="noStrike">
                <a:solidFill>
                  <a:schemeClr val="dk1"/>
                </a:solidFill>
                <a:latin typeface="Calibri"/>
                <a:ea typeface="Calibri"/>
                <a:cs typeface="Calibri"/>
                <a:sym typeface="Calibri"/>
              </a:rPr>
              <a:t>: Inspirez-vous des meilleurs pour le vôtre.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Pour ce projet nous avons diffusé un appel d’offres pour une commande de 140 fenêtres. 2 entreprises ont répondu et nous hésitons dans notre décision. Vous êtes prêt ? À vos tablettes ! Vous avez 2 minutes, merci.</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Correction écrite sur la tablette : </a:t>
            </a: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Bon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Et oui ! L’offre de Fen’Expert contient une proposition certes très intéressante, mais impossible à accepter en terme éthique. L’offre de Trib’fenêtre est totalement en règle et respecte les valeurs éthiques de Bouygues Immobilier. Pour cette analyse, vous gagnez X points. </a:t>
            </a:r>
            <a:r>
              <a:rPr b="0" i="0" lang="fr-FR" sz="1200" u="none" cap="none" strike="noStrike">
                <a:solidFill>
                  <a:srgbClr val="FF0000"/>
                </a:solidFill>
                <a:latin typeface="Calibri"/>
                <a:ea typeface="Calibri"/>
                <a:cs typeface="Calibri"/>
                <a:sym typeface="Calibri"/>
              </a:rPr>
              <a:t>500 pts</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Mauvais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Comment ? Vous seriez prêt à vous faire soudoyer pour l’achat de ces fenêtres ! L’offre de Fen’Expert contient une proposition certes très intéressante, mais impossible à accepter en terme éthique. L’offre de Trib’fenêtre est totalement en règle et respecte les valeurs éthiques de Bouygues Immobilier. </a:t>
            </a:r>
          </a:p>
          <a:p>
            <a:pPr indent="0" lvl="0" marL="0" marR="0" rtl="0" algn="just">
              <a:spcBef>
                <a:spcPts val="0"/>
              </a:spcBef>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ne gagnez pas de points. Ce sera pour la prochaine fois.</a:t>
            </a:r>
            <a:r>
              <a:rPr b="0" i="0" lang="fr-FR" sz="1200" u="none" cap="none" strike="noStrike">
                <a:solidFill>
                  <a:srgbClr val="FF0000"/>
                </a:solidFill>
                <a:latin typeface="Calibri"/>
                <a:ea typeface="Calibri"/>
                <a:cs typeface="Calibri"/>
                <a:sym typeface="Calibri"/>
              </a:rPr>
              <a:t> 0 pts</a:t>
            </a:r>
          </a:p>
        </p:txBody>
      </p:sp>
      <p:sp>
        <p:nvSpPr>
          <p:cNvPr id="1483" name="Shape 1483"/>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1" name="Shape 1501"/>
        <p:cNvGrpSpPr/>
        <p:nvPr/>
      </p:nvGrpSpPr>
      <p:grpSpPr>
        <a:xfrm>
          <a:off x="0" y="0"/>
          <a:ext cx="0" cy="0"/>
          <a:chOff x="0" y="0"/>
          <a:chExt cx="0" cy="0"/>
        </a:xfrm>
      </p:grpSpPr>
      <p:sp>
        <p:nvSpPr>
          <p:cNvPr id="1502" name="Shape 150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3" name="Shape 15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et Kipps nous parlent dans la caméra. Ils sont toujours dans une pièce futuriste.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30 secondes.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r>
              <a:rPr b="0" i="0" lang="fr-FR" sz="1200" u="none" cap="none" strike="noStrike">
                <a:solidFill>
                  <a:schemeClr val="dk1"/>
                </a:solidFill>
                <a:latin typeface="Calibri"/>
                <a:ea typeface="Calibri"/>
                <a:cs typeface="Calibri"/>
                <a:sym typeface="Calibri"/>
              </a:rPr>
              <a:t>: Merci de votre aide. Nous avons donc fait affaire avec Windowz. Tout le monde est bien installé ? Nous continuons avec la phase dite de vie du projet. Vous allez voir le parcours d’un client dans sa globalité.</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a:t>
            </a:r>
            <a:r>
              <a:rPr b="0" i="0" lang="fr-FR" sz="1200" u="none" cap="none" strike="noStrike">
                <a:solidFill>
                  <a:schemeClr val="dk1"/>
                </a:solidFill>
                <a:latin typeface="Calibri"/>
                <a:ea typeface="Calibri"/>
                <a:cs typeface="Calibri"/>
                <a:sym typeface="Calibri"/>
              </a:rPr>
              <a:t> : Je me souviens il y a quelques années, je me suis fait un super ami qui venait acheter ! Il cherchait justement un grand appartement innovant…</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Merci Kipps. Tu pourras leur raconter cette belle rencontre la prochaine fois.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Oui pardon. Allons-y. </a:t>
            </a:r>
          </a:p>
        </p:txBody>
      </p:sp>
      <p:sp>
        <p:nvSpPr>
          <p:cNvPr id="1504" name="Shape 1504"/>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8" name="Shape 1528"/>
        <p:cNvGrpSpPr/>
        <p:nvPr/>
      </p:nvGrpSpPr>
      <p:grpSpPr>
        <a:xfrm>
          <a:off x="0" y="0"/>
          <a:ext cx="0" cy="0"/>
          <a:chOff x="0" y="0"/>
          <a:chExt cx="0" cy="0"/>
        </a:xfrm>
      </p:grpSpPr>
      <p:sp>
        <p:nvSpPr>
          <p:cNvPr id="1529" name="Shape 152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30" name="Shape 153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Exercice sur les étapes d’avancement du chantier où les apprenants vont mettre dans l’ordre les étapes.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l’ordre correct :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ct val="100000"/>
              <a:buFont typeface="Calibri"/>
              <a:buAutoNum type="arabicPeriod"/>
            </a:pPr>
            <a:r>
              <a:rPr b="0" i="0" lang="fr-FR" sz="1200" u="none" cap="none" strike="noStrike">
                <a:solidFill>
                  <a:schemeClr val="dk1"/>
                </a:solidFill>
                <a:latin typeface="Calibri"/>
                <a:ea typeface="Calibri"/>
                <a:cs typeface="Calibri"/>
                <a:sym typeface="Calibri"/>
              </a:rPr>
              <a:t>Fondations</a:t>
            </a:r>
          </a:p>
          <a:p>
            <a:pPr indent="-228600" lvl="0" marL="228600" marR="0" rtl="0" algn="l">
              <a:spcBef>
                <a:spcPts val="0"/>
              </a:spcBef>
              <a:spcAft>
                <a:spcPts val="0"/>
              </a:spcAft>
              <a:buClr>
                <a:schemeClr val="dk1"/>
              </a:buClr>
              <a:buSzPct val="100000"/>
              <a:buFont typeface="Calibri"/>
              <a:buAutoNum type="arabicPeriod"/>
            </a:pPr>
            <a:r>
              <a:rPr b="0" i="0" lang="fr-FR" sz="1200" u="none" cap="none" strike="noStrike">
                <a:solidFill>
                  <a:schemeClr val="dk1"/>
                </a:solidFill>
                <a:latin typeface="Calibri"/>
                <a:ea typeface="Calibri"/>
                <a:cs typeface="Calibri"/>
                <a:sym typeface="Calibri"/>
              </a:rPr>
              <a:t> Gros œuvre</a:t>
            </a:r>
          </a:p>
          <a:p>
            <a:pPr indent="-228600" lvl="0" marL="228600" marR="0" rtl="0" algn="l">
              <a:spcBef>
                <a:spcPts val="0"/>
              </a:spcBef>
              <a:spcAft>
                <a:spcPts val="0"/>
              </a:spcAft>
              <a:buClr>
                <a:schemeClr val="dk1"/>
              </a:buClr>
              <a:buSzPct val="100000"/>
              <a:buFont typeface="Calibri"/>
              <a:buAutoNum type="arabicPeriod"/>
            </a:pPr>
            <a:r>
              <a:rPr b="0" i="0" lang="fr-FR" sz="1200" u="none" cap="none" strike="noStrike">
                <a:solidFill>
                  <a:schemeClr val="dk1"/>
                </a:solidFill>
                <a:latin typeface="Calibri"/>
                <a:ea typeface="Calibri"/>
                <a:cs typeface="Calibri"/>
                <a:sym typeface="Calibri"/>
              </a:rPr>
              <a:t> Hors d’eau/hors d’air</a:t>
            </a:r>
          </a:p>
          <a:p>
            <a:pPr indent="-228600" lvl="0" marL="228600" marR="0" rtl="0" algn="l">
              <a:spcBef>
                <a:spcPts val="0"/>
              </a:spcBef>
              <a:spcAft>
                <a:spcPts val="0"/>
              </a:spcAft>
              <a:buClr>
                <a:schemeClr val="dk1"/>
              </a:buClr>
              <a:buSzPct val="100000"/>
              <a:buFont typeface="Calibri"/>
              <a:buAutoNum type="arabicPeriod"/>
            </a:pPr>
            <a:r>
              <a:rPr b="0" i="0" lang="fr-FR" sz="1200" u="none" cap="none" strike="noStrike">
                <a:solidFill>
                  <a:schemeClr val="dk1"/>
                </a:solidFill>
                <a:latin typeface="Calibri"/>
                <a:ea typeface="Calibri"/>
                <a:cs typeface="Calibri"/>
                <a:sym typeface="Calibri"/>
              </a:rPr>
              <a:t>Cloisons</a:t>
            </a:r>
          </a:p>
          <a:p>
            <a:pPr indent="-228600" lvl="0" marL="228600" marR="0" rtl="0" algn="l">
              <a:spcBef>
                <a:spcPts val="0"/>
              </a:spcBef>
              <a:spcAft>
                <a:spcPts val="0"/>
              </a:spcAft>
              <a:buClr>
                <a:schemeClr val="dk1"/>
              </a:buClr>
              <a:buSzPct val="100000"/>
              <a:buFont typeface="Calibri"/>
              <a:buAutoNum type="arabicPeriod"/>
            </a:pPr>
            <a:r>
              <a:rPr b="0" i="0" lang="fr-FR" sz="1200" u="none" cap="none" strike="noStrike">
                <a:solidFill>
                  <a:schemeClr val="dk1"/>
                </a:solidFill>
                <a:latin typeface="Calibri"/>
                <a:ea typeface="Calibri"/>
                <a:cs typeface="Calibri"/>
                <a:sym typeface="Calibri"/>
              </a:rPr>
              <a:t>Finitions</a:t>
            </a:r>
          </a:p>
          <a:p>
            <a:pPr indent="-228600" lvl="0" marL="228600" marR="0" rtl="0" algn="l">
              <a:spcBef>
                <a:spcPts val="0"/>
              </a:spcBef>
              <a:spcAft>
                <a:spcPts val="0"/>
              </a:spcAft>
              <a:buClr>
                <a:schemeClr val="dk1"/>
              </a:buClr>
              <a:buSzPct val="100000"/>
              <a:buFont typeface="Calibri"/>
              <a:buAutoNum type="arabicPeriod"/>
            </a:pPr>
            <a:r>
              <a:rPr b="0" i="0" lang="fr-FR" sz="1200" u="none" cap="none" strike="noStrike">
                <a:solidFill>
                  <a:schemeClr val="dk1"/>
                </a:solidFill>
                <a:latin typeface="Calibri"/>
                <a:ea typeface="Calibri"/>
                <a:cs typeface="Calibri"/>
                <a:sym typeface="Calibri"/>
              </a:rPr>
              <a:t>Achèvement</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1 minute.</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 Nous n’allons pas entrer dans le détail de la réalisation, mais il est primordial pour vous, nouveaux collaborateurs de Bouygues Immobilier de connaître l’ordre de ces étapes de réalisation. Là encore, les premiers à avoir bon, gagnent le plus de points. Bonne chance, les amis !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31" name="Shape 1531"/>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5" name="Shape 1555"/>
        <p:cNvGrpSpPr/>
        <p:nvPr/>
      </p:nvGrpSpPr>
      <p:grpSpPr>
        <a:xfrm>
          <a:off x="0" y="0"/>
          <a:ext cx="0" cy="0"/>
          <a:chOff x="0" y="0"/>
          <a:chExt cx="0" cy="0"/>
        </a:xfrm>
      </p:grpSpPr>
      <p:sp>
        <p:nvSpPr>
          <p:cNvPr id="1556" name="Shape 155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7" name="Shape 15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Affichage des scores à jour en fonction des épreuves précédentes. Les apprenants ont 1 minute pour décider d’investir dans la bibliothèque pour leur quartier.</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Il sera affiché : « Est-il temps d’investir dans la bibliothèque ? Prenez une minute pour choisir. »</a:t>
            </a: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	+ « Serait-ce votre dernier investissement ?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rgbClr val="C00000"/>
              </a:solidFill>
              <a:latin typeface="Calibri"/>
              <a:ea typeface="Calibri"/>
              <a:cs typeface="Calibri"/>
              <a:sym typeface="Calibri"/>
            </a:endParaRPr>
          </a:p>
          <a:p>
            <a:pPr indent="0" lvl="0" marL="0" marR="0" rtl="0" algn="just">
              <a:lnSpc>
                <a:spcPct val="100000"/>
              </a:lnSpc>
              <a:spcBef>
                <a:spcPts val="0"/>
              </a:spcBef>
              <a:spcAft>
                <a:spcPts val="0"/>
              </a:spcAft>
              <a:buClr>
                <a:srgbClr val="C00000"/>
              </a:buClr>
              <a:buSzPct val="25000"/>
              <a:buFont typeface="Calibri"/>
              <a:buNone/>
            </a:pPr>
            <a:r>
              <a:rPr b="0" i="0" lang="fr-FR" sz="1200" u="none" cap="none" strike="noStrike">
                <a:solidFill>
                  <a:srgbClr val="C00000"/>
                </a:solidFill>
                <a:latin typeface="Calibri"/>
                <a:ea typeface="Calibri"/>
                <a:cs typeface="Calibri"/>
                <a:sym typeface="Calibri"/>
              </a:rPr>
              <a:t>Les apprenants peuvent investir dans un édifice. Le visuel de leur quartier se forme directement sur la tablette de l’équipe.</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r>
              <a:rPr b="0" i="0" lang="fr-FR" sz="1200" u="none" cap="none" strike="noStrike">
                <a:solidFill>
                  <a:schemeClr val="dk1"/>
                </a:solidFill>
                <a:latin typeface="Calibri"/>
                <a:ea typeface="Calibri"/>
                <a:cs typeface="Calibri"/>
                <a:sym typeface="Calibri"/>
              </a:rPr>
              <a:t>: Félicitations, vous êtes très réactifs.</a:t>
            </a: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C’est déjà fini ?! </a:t>
            </a:r>
            <a:r>
              <a:rPr b="0" i="1" lang="fr-FR" sz="1200" u="none" cap="none" strike="noStrike">
                <a:solidFill>
                  <a:schemeClr val="dk1"/>
                </a:solidFill>
                <a:latin typeface="Calibri"/>
                <a:ea typeface="Calibri"/>
                <a:cs typeface="Calibri"/>
                <a:sym typeface="Calibri"/>
              </a:rPr>
              <a:t>(en baissant la tête) Sourit en enlevant les lunettes de réalité virtuelle à Lucas.</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r>
              <a:rPr b="0" i="0" lang="fr-FR" sz="1200" u="none" cap="none" strike="noStrike">
                <a:solidFill>
                  <a:schemeClr val="dk1"/>
                </a:solidFill>
                <a:latin typeface="Calibri"/>
                <a:ea typeface="Calibri"/>
                <a:cs typeface="Calibri"/>
                <a:sym typeface="Calibri"/>
              </a:rPr>
              <a:t>: Et oui Kipps. Mais on a encore plein d’activités. Regardons le classement et passons à la suite.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C’est la fin de cette troisième séquence. Essayez de vous reposer. La dernière séquence s’annonce intense… Très intense !! Avant de nous retrouver, un jeu sur les valeurs vous attends. A bientôt, peut-être…</a:t>
            </a:r>
          </a:p>
        </p:txBody>
      </p:sp>
      <p:sp>
        <p:nvSpPr>
          <p:cNvPr id="1558" name="Shape 155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2" name="Shape 1592"/>
        <p:cNvGrpSpPr/>
        <p:nvPr/>
      </p:nvGrpSpPr>
      <p:grpSpPr>
        <a:xfrm>
          <a:off x="0" y="0"/>
          <a:ext cx="0" cy="0"/>
          <a:chOff x="0" y="0"/>
          <a:chExt cx="0" cy="0"/>
        </a:xfrm>
      </p:grpSpPr>
      <p:sp>
        <p:nvSpPr>
          <p:cNvPr id="1593" name="Shape 159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4" name="Shape 15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95" name="Shape 1595"/>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0" name="Shape 150"/>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fr-F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3" name="Shape 1603"/>
        <p:cNvGrpSpPr/>
        <p:nvPr/>
      </p:nvGrpSpPr>
      <p:grpSpPr>
        <a:xfrm>
          <a:off x="0" y="0"/>
          <a:ext cx="0" cy="0"/>
          <a:chOff x="0" y="0"/>
          <a:chExt cx="0" cy="0"/>
        </a:xfrm>
      </p:grpSpPr>
      <p:sp>
        <p:nvSpPr>
          <p:cNvPr id="1604" name="Shape 160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05" name="Shape 16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et Kipps nous parlent dans la caméra. Ils sont toujours dans une pièce futuriste.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revoilà ? Super ! Pour vous remettre dans le jeu voici un exercice de rapidité qui va faire appel à vos souvenirs. Je laisse la voix vous la présenter. À tout de suite.</a:t>
            </a:r>
          </a:p>
          <a:p>
            <a:pPr indent="0" lvl="0" marL="0" marR="0" rtl="0" algn="l">
              <a:spcBef>
                <a:spcPts val="0"/>
              </a:spcBef>
              <a:spcAft>
                <a:spcPts val="0"/>
              </a:spcAft>
              <a:buClr>
                <a:schemeClr val="dk1"/>
              </a:buClr>
              <a:buSzPct val="25000"/>
              <a:buFont typeface="Calibri"/>
              <a:buNone/>
            </a:pPr>
            <a:r>
              <a:t/>
            </a:r>
            <a:endParaRPr b="0" i="0" sz="1200" u="sng" cap="none" strike="noStrike">
              <a:solidFill>
                <a:schemeClr val="dk1"/>
              </a:solidFill>
              <a:latin typeface="Calibri"/>
              <a:ea typeface="Calibri"/>
              <a:cs typeface="Calibri"/>
              <a:sym typeface="Calibri"/>
            </a:endParaRPr>
          </a:p>
          <a:p>
            <a:pPr indent="0" lvl="0" marL="0" marR="0" rtl="0" algn="l">
              <a:spcBef>
                <a:spcPts val="0"/>
              </a:spcBef>
              <a:buClr>
                <a:srgbClr val="FF0000"/>
              </a:buClr>
              <a:buSzPct val="25000"/>
              <a:buFont typeface="Calibri"/>
              <a:buNone/>
            </a:pPr>
            <a:r>
              <a:rPr b="0" i="0" lang="fr-FR" sz="1200" u="sng" cap="none" strike="noStrike">
                <a:solidFill>
                  <a:srgbClr val="FF0000"/>
                </a:solidFill>
                <a:latin typeface="Calibri"/>
                <a:ea typeface="Calibri"/>
                <a:cs typeface="Calibri"/>
                <a:sym typeface="Calibri"/>
              </a:rPr>
              <a:t>No visuel</a:t>
            </a:r>
          </a:p>
        </p:txBody>
      </p:sp>
      <p:sp>
        <p:nvSpPr>
          <p:cNvPr id="1606" name="Shape 160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1" name="Shape 1631"/>
        <p:cNvGrpSpPr/>
        <p:nvPr/>
      </p:nvGrpSpPr>
      <p:grpSpPr>
        <a:xfrm>
          <a:off x="0" y="0"/>
          <a:ext cx="0" cy="0"/>
          <a:chOff x="0" y="0"/>
          <a:chExt cx="0" cy="0"/>
        </a:xfrm>
      </p:grpSpPr>
      <p:sp>
        <p:nvSpPr>
          <p:cNvPr id="1632" name="Shape 163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3" name="Shape 16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question s’affiche sur les tablettes après l’intervention de la voix.</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L’équipe à bien répondre en premier gagne un vote lors de l’exercice suivant.</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 Ne perdons pas de temps. À partir de maintenant, vous n’avez plus la visibilité sur vos scores. À vous d’être malin et de travailler en équipe pour remporter cette aventure BI QUEST !</a:t>
            </a:r>
            <a:r>
              <a:rPr b="0" i="0" lang="fr-FR" sz="1200" u="sng"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Vérifions si vous avez été performant lors du BI QUEST GAME. À vos tablettes, répondez à la question du nouvel arrivant ! La première équipe à répondre gagne un précieux joker pour l’exercice qui suit. Allons-y.</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rgbClr val="FF0000"/>
                </a:solidFill>
                <a:latin typeface="Calibri"/>
                <a:ea typeface="Calibri"/>
                <a:cs typeface="Calibri"/>
                <a:sym typeface="Calibri"/>
              </a:rPr>
              <a:t>Cacher les score avec ***** sur app et projo</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rgbClr val="FF0000"/>
                </a:solidFill>
                <a:latin typeface="Calibri"/>
                <a:ea typeface="Calibri"/>
                <a:cs typeface="Calibri"/>
                <a:sym typeface="Calibri"/>
              </a:rPr>
              <a:t>Code type mot de passe date correspondance. champs texte 4 chiffres : </a:t>
            </a:r>
            <a:r>
              <a:rPr b="1" i="1" lang="fr-FR" sz="1200" u="none" cap="none" strike="noStrike">
                <a:solidFill>
                  <a:srgbClr val="FF0000"/>
                </a:solidFill>
                <a:latin typeface="Calibri"/>
                <a:ea typeface="Calibri"/>
                <a:cs typeface="Calibri"/>
                <a:sym typeface="Calibri"/>
              </a:rPr>
              <a:t>1956 </a:t>
            </a:r>
            <a:r>
              <a:rPr b="0" i="0" lang="fr-FR" sz="1200" u="none" cap="none" strike="noStrike">
                <a:solidFill>
                  <a:srgbClr val="FF0000"/>
                </a:solidFill>
                <a:latin typeface="Calibri"/>
                <a:ea typeface="Calibri"/>
                <a:cs typeface="Calibri"/>
                <a:sym typeface="Calibri"/>
              </a:rPr>
              <a:t>uniquement 1 gagnant</a:t>
            </a:r>
          </a:p>
        </p:txBody>
      </p:sp>
      <p:sp>
        <p:nvSpPr>
          <p:cNvPr id="1634" name="Shape 1634"/>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9" name="Shape 1649"/>
        <p:cNvGrpSpPr/>
        <p:nvPr/>
      </p:nvGrpSpPr>
      <p:grpSpPr>
        <a:xfrm>
          <a:off x="0" y="0"/>
          <a:ext cx="0" cy="0"/>
          <a:chOff x="0" y="0"/>
          <a:chExt cx="0" cy="0"/>
        </a:xfrm>
      </p:grpSpPr>
      <p:sp>
        <p:nvSpPr>
          <p:cNvPr id="1650" name="Shape 165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1" name="Shape 165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Félicitations à l’équipe gagnante en plénière.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Si personne ne trouve la bonne réponse, l’animateur/formateur les équipes jusqu’à l’obtenir. Les équipes peuvent ont une seconde tentative dès que toutes les équipes ont fait leur première proposition.</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 </a:t>
            </a:r>
            <a:r>
              <a:rPr b="0" i="0" lang="fr-FR" sz="1200" u="none" cap="none" strike="noStrike">
                <a:solidFill>
                  <a:schemeClr val="dk1"/>
                </a:solidFill>
                <a:latin typeface="Calibri"/>
                <a:ea typeface="Calibri"/>
                <a:cs typeface="Calibri"/>
                <a:sym typeface="Calibri"/>
              </a:rPr>
              <a:t>Bravo à l’équipe gagnante ! Et oui le fameux code du BI QUEST GAME, il ne fallait pas l’oublier. 1956, vous connaissez cette date ? C’est la date de création de STIM (Société de technique immobilière), une filiale de promotion immobilière qui deviendra ensuite Bouygues Immobilier ! Et oui je donne aussi des cours d’histoire sur Bouygues pour ceux qui sont intéressés.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Bravo à l’équipe gagnante qui vient de remporter le joker ! Vous saurez assez vite ce qu’il vous rapporte, faites moi confiance.</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Allez, reprenons le cours du jeu pour le final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Un logo de joker s’affiche sur la tablette de l’équipe.</a:t>
            </a:r>
          </a:p>
          <a:p>
            <a:pPr indent="0" lvl="0" marL="0" marR="0" rtl="0" algn="just">
              <a:lnSpc>
                <a:spcPct val="100000"/>
              </a:lnSpc>
              <a:spcBef>
                <a:spcPts val="0"/>
              </a:spcBef>
              <a:spcAft>
                <a:spcPts val="0"/>
              </a:spcAft>
              <a:buClr>
                <a:schemeClr val="dk1"/>
              </a:buClr>
              <a:buSzPct val="25000"/>
              <a:buFont typeface="Calibri"/>
              <a:buNone/>
            </a:pPr>
            <a:r>
              <a:t/>
            </a:r>
            <a:endParaRPr b="0" i="1"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1" lang="fr-FR" sz="1200" u="none" cap="none" strike="noStrike">
                <a:solidFill>
                  <a:srgbClr val="FF0000"/>
                </a:solidFill>
                <a:latin typeface="Calibri"/>
                <a:ea typeface="Calibri"/>
                <a:cs typeface="Calibri"/>
                <a:sym typeface="Calibri"/>
              </a:rPr>
              <a:t>Afficher bouton joker a coter pognon + notif explicative bravo gagner</a:t>
            </a:r>
          </a:p>
        </p:txBody>
      </p:sp>
      <p:sp>
        <p:nvSpPr>
          <p:cNvPr id="1652" name="Shape 1652"/>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5" name="Shape 1665"/>
        <p:cNvGrpSpPr/>
        <p:nvPr/>
      </p:nvGrpSpPr>
      <p:grpSpPr>
        <a:xfrm>
          <a:off x="0" y="0"/>
          <a:ext cx="0" cy="0"/>
          <a:chOff x="0" y="0"/>
          <a:chExt cx="0" cy="0"/>
        </a:xfrm>
      </p:grpSpPr>
      <p:sp>
        <p:nvSpPr>
          <p:cNvPr id="1666" name="Shape 166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7" name="Shape 166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Une vidéo 3D est intégrée pour finir sur le thème : l’expérience 3D.</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VOIX OFF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Les amis, avant de vous quitter, je voudrais vous montrer ce pourquoi vous travaillez chez Bouygues immobilier. Tous autant que vous êtes, peu importe votre métier, vous travaillez tous dans un seul et même but. Plutôt qu’un long discours…Rien de tel qu’un retour d’expérience du client.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(lancement de la vidéo 3D de témoignage de client [Logement et IE]</a:t>
            </a:r>
          </a:p>
        </p:txBody>
      </p:sp>
      <p:sp>
        <p:nvSpPr>
          <p:cNvPr id="1668" name="Shape 166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6" name="Shape 1686"/>
        <p:cNvGrpSpPr/>
        <p:nvPr/>
      </p:nvGrpSpPr>
      <p:grpSpPr>
        <a:xfrm>
          <a:off x="0" y="0"/>
          <a:ext cx="0" cy="0"/>
          <a:chOff x="0" y="0"/>
          <a:chExt cx="0" cy="0"/>
        </a:xfrm>
      </p:grpSpPr>
      <p:sp>
        <p:nvSpPr>
          <p:cNvPr id="1687" name="Shape 168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8" name="Shape 168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rgbClr val="FF0000"/>
              </a:buClr>
              <a:buSzPct val="25000"/>
              <a:buFont typeface="Calibri"/>
              <a:buNone/>
            </a:pPr>
            <a:r>
              <a:rPr b="1" i="0" lang="fr-FR" sz="6000" u="sng" cap="none" strike="noStrike">
                <a:solidFill>
                  <a:srgbClr val="FF0000"/>
                </a:solidFill>
                <a:latin typeface="Calibri"/>
                <a:ea typeface="Calibri"/>
                <a:cs typeface="Calibri"/>
                <a:sym typeface="Calibri"/>
              </a:rPr>
              <a:t>NE PAS TOUCHER VIDEO 3D</a:t>
            </a:r>
          </a:p>
          <a:p>
            <a:pPr indent="0" lvl="0" marL="0" marR="0" rtl="0" algn="just">
              <a:spcBef>
                <a:spcPts val="0"/>
              </a:spcBef>
              <a:spcAft>
                <a:spcPts val="0"/>
              </a:spcAft>
              <a:buClr>
                <a:schemeClr val="dk1"/>
              </a:buClr>
              <a:buSzPct val="25000"/>
              <a:buFont typeface="Calibri"/>
              <a:buNone/>
            </a:pPr>
            <a:r>
              <a:t/>
            </a:r>
            <a:endParaRPr b="1" i="0" sz="1200" u="sng"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Retour des expériences vécues du couple de client et du Maire dans leur projets respectifs.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On aperçoit Louise s’asseoir avec le couple, puis le maire à côté. Louise lance la discussion en interaction avec les 3 clients. Le visuel alterne entre vue sur les personnes, affichage des questions de Louise à l’écrit et quelques retours visuels (anciennes cinématiques) des clients.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Phrase d’introduction permettant aux apprenants de se situer dans l’histoire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Après avoir reçu le Maire de la ville qui a récemment inauguré l’éco-quartier, et le couple Dutheil, installés depuis 6 mois dans leur nouvel appartement, Louise vous a mis à disposition un extrait des moments forts de l’interview.</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none" cap="none" strike="noStrike">
                <a:solidFill>
                  <a:schemeClr val="dk1"/>
                </a:solidFill>
                <a:latin typeface="Calibri"/>
                <a:ea typeface="Calibri"/>
                <a:cs typeface="Calibri"/>
                <a:sym typeface="Calibri"/>
              </a:rPr>
              <a:t>VOIX OFF :</a:t>
            </a: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Vue individuellement de tous les interlocuteurs.</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Louise </a:t>
            </a:r>
            <a:r>
              <a:rPr b="0" i="0" lang="fr-FR" sz="1200" u="none" cap="none" strike="noStrike">
                <a:solidFill>
                  <a:schemeClr val="dk1"/>
                </a:solidFill>
                <a:latin typeface="Calibri"/>
                <a:ea typeface="Calibri"/>
                <a:cs typeface="Calibri"/>
                <a:sym typeface="Calibri"/>
              </a:rPr>
              <a:t>: Bonjour à tous les 3, merci de nous faire partager votre vécu dans le déroulement de vos projets respectifs : Monsieur et Madame Dutheil, vous êtes aujourd’hui les heureux propriétaires d’un appartement rue de la gare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Monsieur Dutheil </a:t>
            </a:r>
            <a:r>
              <a:rPr b="0" i="0" lang="fr-FR" sz="1200" u="none" cap="none" strike="noStrike">
                <a:solidFill>
                  <a:schemeClr val="dk1"/>
                </a:solidFill>
                <a:latin typeface="Calibri"/>
                <a:ea typeface="Calibri"/>
                <a:cs typeface="Calibri"/>
                <a:sym typeface="Calibri"/>
              </a:rPr>
              <a:t>: C’est ça. </a:t>
            </a:r>
            <a:r>
              <a:rPr b="0" i="1" lang="fr-FR" sz="1200" u="none" cap="none" strike="noStrike">
                <a:solidFill>
                  <a:schemeClr val="dk1"/>
                </a:solidFill>
                <a:latin typeface="Calibri"/>
                <a:ea typeface="Calibri"/>
                <a:cs typeface="Calibri"/>
                <a:sym typeface="Calibri"/>
              </a:rPr>
              <a:t>Sa femme acquiesce.</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Louise </a:t>
            </a:r>
            <a:r>
              <a:rPr b="0" i="0" lang="fr-FR" sz="1200" u="none" cap="none" strike="noStrike">
                <a:solidFill>
                  <a:schemeClr val="dk1"/>
                </a:solidFill>
                <a:latin typeface="Calibri"/>
                <a:ea typeface="Calibri"/>
                <a:cs typeface="Calibri"/>
                <a:sym typeface="Calibri"/>
              </a:rPr>
              <a:t>: Et vous Monsieur le Maire, vous avez récemment inauguré un éco-quartier innovant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Maire</a:t>
            </a:r>
            <a:r>
              <a:rPr b="0" i="0" lang="fr-FR" sz="1200" u="none" cap="none" strike="noStrike">
                <a:solidFill>
                  <a:schemeClr val="dk1"/>
                </a:solidFill>
                <a:latin typeface="Calibri"/>
                <a:ea typeface="Calibri"/>
                <a:cs typeface="Calibri"/>
                <a:sym typeface="Calibri"/>
              </a:rPr>
              <a:t> : Exactement.</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Louise</a:t>
            </a:r>
            <a:r>
              <a:rPr b="0" i="0" lang="fr-FR" sz="1200" u="none" cap="none" strike="noStrike">
                <a:solidFill>
                  <a:schemeClr val="dk1"/>
                </a:solidFill>
                <a:latin typeface="Calibri"/>
                <a:ea typeface="Calibri"/>
                <a:cs typeface="Calibri"/>
                <a:sym typeface="Calibri"/>
              </a:rPr>
              <a:t> : Ma première question est bien sûr, que pensez-vous du résultat ?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Maire</a:t>
            </a:r>
            <a:r>
              <a:rPr b="0" i="0" lang="fr-FR" sz="1200" u="none" cap="none" strike="noStrike">
                <a:solidFill>
                  <a:schemeClr val="dk1"/>
                </a:solidFill>
                <a:latin typeface="Calibri"/>
                <a:ea typeface="Calibri"/>
                <a:cs typeface="Calibri"/>
                <a:sym typeface="Calibri"/>
              </a:rPr>
              <a:t> : Pour ma part, je suis pleinement satisfait. Ce projet était d’une ampleur considérable et après ces années de travail, nous sommes fiers de la réalisation de cet éco-quartier des plus innovants, accueillant nos citoyens dans un environnement chaleureux, convivial, auto-suffisant et surtout, pensé et créé pour la plus grande simplicité de vie de tout un chacun.</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Madame Dutheil (en regardant son marie) </a:t>
            </a:r>
            <a:r>
              <a:rPr b="0" i="0" lang="fr-FR" sz="1200" u="none" cap="none" strike="noStrike">
                <a:solidFill>
                  <a:schemeClr val="dk1"/>
                </a:solidFill>
                <a:latin typeface="Calibri"/>
                <a:ea typeface="Calibri"/>
                <a:cs typeface="Calibri"/>
                <a:sym typeface="Calibri"/>
              </a:rPr>
              <a:t>: Nous aussi nous sommes très heureux dans ce nouvel appartement modulable. Nous avons pu accueillir notre petite Maé dans les meilleures conditions.</a:t>
            </a:r>
          </a:p>
          <a:p>
            <a:pPr indent="0" lvl="0" marL="0" marR="0" rtl="0" algn="just">
              <a:spcBef>
                <a:spcPts val="0"/>
              </a:spcBef>
              <a:spcAft>
                <a:spcPts val="0"/>
              </a:spcAft>
              <a:buClr>
                <a:schemeClr val="dk1"/>
              </a:buClr>
              <a:buSzPct val="25000"/>
              <a:buFont typeface="Calibri"/>
              <a:buNone/>
            </a:pPr>
            <a:r>
              <a:rPr b="1" i="1" lang="fr-FR" sz="1200" u="none" cap="none" strike="noStrike">
                <a:solidFill>
                  <a:schemeClr val="dk1"/>
                </a:solidFill>
                <a:latin typeface="Calibri"/>
                <a:ea typeface="Calibri"/>
                <a:cs typeface="Calibri"/>
                <a:sym typeface="Calibri"/>
              </a:rPr>
              <a:t>JULIE, Je n’ai pas modifié cette dernière phrase, cela faisait une répétition des ‘’dans’’ : très heureux </a:t>
            </a:r>
            <a:r>
              <a:rPr b="1" i="1" lang="fr-FR" sz="1200" u="sng" cap="none" strike="noStrike">
                <a:solidFill>
                  <a:schemeClr val="dk1"/>
                </a:solidFill>
                <a:latin typeface="Calibri"/>
                <a:ea typeface="Calibri"/>
                <a:cs typeface="Calibri"/>
                <a:sym typeface="Calibri"/>
              </a:rPr>
              <a:t>dans</a:t>
            </a:r>
            <a:r>
              <a:rPr b="1" i="1" lang="fr-FR" sz="1200" u="none" cap="none" strike="noStrike">
                <a:solidFill>
                  <a:schemeClr val="dk1"/>
                </a:solidFill>
                <a:latin typeface="Calibri"/>
                <a:ea typeface="Calibri"/>
                <a:cs typeface="Calibri"/>
                <a:sym typeface="Calibri"/>
              </a:rPr>
              <a:t> ce nouvel appartement </a:t>
            </a:r>
            <a:r>
              <a:rPr b="1" i="1" lang="fr-FR" sz="1200" u="sng" cap="none" strike="noStrike">
                <a:solidFill>
                  <a:schemeClr val="dk1"/>
                </a:solidFill>
                <a:latin typeface="Calibri"/>
                <a:ea typeface="Calibri"/>
                <a:cs typeface="Calibri"/>
                <a:sym typeface="Calibri"/>
              </a:rPr>
              <a:t>dans</a:t>
            </a:r>
            <a:r>
              <a:rPr b="1" i="1" lang="fr-FR" sz="1200" u="none" cap="none" strike="noStrike">
                <a:solidFill>
                  <a:schemeClr val="dk1"/>
                </a:solidFill>
                <a:latin typeface="Calibri"/>
                <a:ea typeface="Calibri"/>
                <a:cs typeface="Calibri"/>
                <a:sym typeface="Calibri"/>
              </a:rPr>
              <a:t> lequel… Si tu souhaites tout de même modifier, fais moi signe.</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Fondu de transition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Louise</a:t>
            </a:r>
            <a:r>
              <a:rPr b="0" i="0" lang="fr-FR" sz="1200" u="none" cap="none" strike="noStrike">
                <a:solidFill>
                  <a:schemeClr val="dk1"/>
                </a:solidFill>
                <a:latin typeface="Calibri"/>
                <a:ea typeface="Calibri"/>
                <a:cs typeface="Calibri"/>
                <a:sym typeface="Calibri"/>
              </a:rPr>
              <a:t> : Félicitations. Qu’est-ce qui vous a amené à choisir Bouygues Immobilier ?</a:t>
            </a: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Monsieur Dutheil </a:t>
            </a:r>
            <a:r>
              <a:rPr b="0" i="0" lang="fr-FR" sz="1200" u="none" cap="none" strike="noStrike">
                <a:solidFill>
                  <a:schemeClr val="dk1"/>
                </a:solidFill>
                <a:latin typeface="Calibri"/>
                <a:ea typeface="Calibri"/>
                <a:cs typeface="Calibri"/>
                <a:sym typeface="Calibri"/>
              </a:rPr>
              <a:t>: Nous avons fait beaucoup de recherches sur Internet pour identifier des logements qui nous correspondent en terme de localisation, de surface et bien-sûr, de budget. Nous nous sommes déplacés dans des espaces de ventes concurrents mais c’est finalement Bouygues Immobilier qui a retenu notre attention. On pensait que ça allait être difficile de regrouper tous nos critères, mais visiblement on s’était trompés : un programme allait justement être réalisé dans le quartier que nous recherchions !</a:t>
            </a: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Madame Dutheil</a:t>
            </a:r>
            <a:r>
              <a:rPr b="0" i="0" lang="fr-FR" sz="1200" u="none" cap="none" strike="noStrike">
                <a:solidFill>
                  <a:schemeClr val="dk1"/>
                </a:solidFill>
                <a:latin typeface="Calibri"/>
                <a:ea typeface="Calibri"/>
                <a:cs typeface="Calibri"/>
                <a:sym typeface="Calibri"/>
              </a:rPr>
              <a:t> : Au-delà de la proposition qui nous a été faite c’est aussi la clarté et l’approche de la conseillère commerciale qu’on a apprécié. </a:t>
            </a: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Maire</a:t>
            </a:r>
            <a:r>
              <a:rPr b="0" i="0" lang="fr-FR" sz="1200" u="none" cap="none" strike="noStrike">
                <a:solidFill>
                  <a:schemeClr val="dk1"/>
                </a:solidFill>
                <a:latin typeface="Calibri"/>
                <a:ea typeface="Calibri"/>
                <a:cs typeface="Calibri"/>
                <a:sym typeface="Calibri"/>
              </a:rPr>
              <a:t> : De même pour notre éco-quartier. Nous avons lancé un concours auquel Bouygues Immobilier a répondu et s’est démarqué des autres offres. Nous avions eu connaissance de réalisations similaires dans d’autres villes et souhaitions à notre tour apporter du dynamisme en rendant notre ville beaucoup plus attractive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Fondu de transition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Louise</a:t>
            </a:r>
            <a:r>
              <a:rPr b="0" i="0" lang="fr-FR" sz="1200" u="none" cap="none" strike="noStrike">
                <a:solidFill>
                  <a:schemeClr val="dk1"/>
                </a:solidFill>
                <a:latin typeface="Calibri"/>
                <a:ea typeface="Calibri"/>
                <a:cs typeface="Calibri"/>
                <a:sym typeface="Calibri"/>
              </a:rPr>
              <a:t> : Vos démarches sont toutes les deux très intéressantes. Qu’avez-vous le plus apprécié dans votre collaboration avec les équipes Bouygues Immobilier ?</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Maire</a:t>
            </a:r>
            <a:r>
              <a:rPr b="0" i="0" lang="fr-FR" sz="1200" u="none" cap="none" strike="noStrike">
                <a:solidFill>
                  <a:schemeClr val="dk1"/>
                </a:solidFill>
                <a:latin typeface="Calibri"/>
                <a:ea typeface="Calibri"/>
                <a:cs typeface="Calibri"/>
                <a:sym typeface="Calibri"/>
              </a:rPr>
              <a:t> : De nombreux interlocuteurs ont travaillé sur le projet, et ceci avec beaucoup de professionnalisme.</a:t>
            </a:r>
          </a:p>
          <a:p>
            <a:pPr indent="0" lvl="0" marL="0" marR="0" rtl="0" algn="l">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Si ce projet est une belle réussite , c’est aussi parce que Bouygues Immobilier a su nous accompagner  tout au long du chantier.</a:t>
            </a:r>
          </a:p>
          <a:p>
            <a:pPr indent="0" lvl="0" marL="0" marR="0" rtl="0" algn="l">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Monsieur Dutheil </a:t>
            </a:r>
            <a:r>
              <a:rPr b="0" i="0" lang="fr-FR" sz="1200" u="none" cap="none" strike="noStrike">
                <a:solidFill>
                  <a:schemeClr val="dk1"/>
                </a:solidFill>
                <a:latin typeface="Calibri"/>
                <a:ea typeface="Calibri"/>
                <a:cs typeface="Calibri"/>
                <a:sym typeface="Calibri"/>
              </a:rPr>
              <a:t>: Nous avons toujours été bien accompagnés et rassurés. C’était notre premier achat et c’est une grande étape dans la vie ! Jade a parfaitement su nous répondre dans les moments importants.</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Fondu de transition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Louise</a:t>
            </a:r>
            <a:r>
              <a:rPr b="0" i="0" lang="fr-FR" sz="1200" u="none" cap="none" strike="noStrike">
                <a:solidFill>
                  <a:schemeClr val="dk1"/>
                </a:solidFill>
                <a:latin typeface="Calibri"/>
                <a:ea typeface="Calibri"/>
                <a:cs typeface="Calibri"/>
                <a:sym typeface="Calibri"/>
              </a:rPr>
              <a:t> : Merci beaucoup pour ces retours d’expériences riches. Avoir le point de vu de nos clients est très important. C’est aussi l’aboutissement de projets sur lesquels nos équipes se sont investis à 100% et voir votre satisfaction ne peut que nous donner envie d’en faire plus. Merci à vous et bonne continuation dans votre appartement et éco-quartier.</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Pas de visuels des personnages, les voix s’entendent lors du fondu de fin</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Maire</a:t>
            </a:r>
            <a:r>
              <a:rPr b="0" i="0" lang="fr-FR" sz="1200" u="none" cap="none" strike="noStrike">
                <a:solidFill>
                  <a:schemeClr val="dk1"/>
                </a:solidFill>
                <a:latin typeface="Calibri"/>
                <a:ea typeface="Calibri"/>
                <a:cs typeface="Calibri"/>
                <a:sym typeface="Calibri"/>
              </a:rPr>
              <a:t> : Avec plaisir. Bonne continuation à vous.</a:t>
            </a: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Madame Dutheil </a:t>
            </a:r>
            <a:r>
              <a:rPr b="0" i="0" lang="fr-FR" sz="1200" u="none" cap="none" strike="noStrike">
                <a:solidFill>
                  <a:schemeClr val="dk1"/>
                </a:solidFill>
                <a:latin typeface="Calibri"/>
                <a:ea typeface="Calibri"/>
                <a:cs typeface="Calibri"/>
                <a:sym typeface="Calibri"/>
              </a:rPr>
              <a:t>: Merci. Au revoir.</a:t>
            </a:r>
          </a:p>
          <a:p>
            <a:pPr indent="0" lvl="0" marL="0" marR="0" rtl="0" algn="just">
              <a:spcBef>
                <a:spcPts val="0"/>
              </a:spcBef>
              <a:buClr>
                <a:schemeClr val="dk1"/>
              </a:buClr>
              <a:buSzPct val="25000"/>
              <a:buFont typeface="Calibri"/>
              <a:buNone/>
            </a:pPr>
            <a:r>
              <a:rPr b="0" i="0" lang="fr-FR" sz="1200" u="sng" cap="none" strike="noStrike">
                <a:solidFill>
                  <a:schemeClr val="dk1"/>
                </a:solidFill>
                <a:latin typeface="Calibri"/>
                <a:ea typeface="Calibri"/>
                <a:cs typeface="Calibri"/>
                <a:sym typeface="Calibri"/>
              </a:rPr>
              <a:t>Monsieur Dutheil </a:t>
            </a:r>
            <a:r>
              <a:rPr b="0" i="0" lang="fr-FR" sz="1200" u="none" cap="none" strike="noStrike">
                <a:solidFill>
                  <a:schemeClr val="dk1"/>
                </a:solidFill>
                <a:latin typeface="Calibri"/>
                <a:ea typeface="Calibri"/>
                <a:cs typeface="Calibri"/>
                <a:sym typeface="Calibri"/>
              </a:rPr>
              <a:t>: Au revoir, merci.</a:t>
            </a:r>
          </a:p>
        </p:txBody>
      </p:sp>
      <p:sp>
        <p:nvSpPr>
          <p:cNvPr id="1689" name="Shape 1689"/>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8" name="Shape 1708"/>
        <p:cNvGrpSpPr/>
        <p:nvPr/>
      </p:nvGrpSpPr>
      <p:grpSpPr>
        <a:xfrm>
          <a:off x="0" y="0"/>
          <a:ext cx="0" cy="0"/>
          <a:chOff x="0" y="0"/>
          <a:chExt cx="0" cy="0"/>
        </a:xfrm>
      </p:grpSpPr>
      <p:sp>
        <p:nvSpPr>
          <p:cNvPr id="1709" name="Shape 170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0" name="Shape 17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parle à la caméra. Il est toujours dans une pièce futuriste et donne un accès à chaque équipe pour qu’elle investisse dans un édifice.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1 minute est réservée pour que chaque équipe décide du bâtiment à acquérir.</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Les bâtiments accessibles sont ceux jusqu’à </a:t>
            </a:r>
            <a:r>
              <a:rPr b="1" i="0" lang="fr-FR" sz="1200" u="none" cap="none" strike="noStrike">
                <a:solidFill>
                  <a:srgbClr val="FF0000"/>
                </a:solidFill>
                <a:latin typeface="Calibri"/>
                <a:ea typeface="Calibri"/>
                <a:cs typeface="Calibri"/>
                <a:sym typeface="Calibri"/>
              </a:rPr>
              <a:t>6</a:t>
            </a:r>
            <a:r>
              <a:rPr b="0" i="0" lang="fr-FR" sz="1200" u="none" cap="none" strike="noStrike">
                <a:solidFill>
                  <a:schemeClr val="dk1"/>
                </a:solidFill>
                <a:latin typeface="Calibri"/>
                <a:ea typeface="Calibri"/>
                <a:cs typeface="Calibri"/>
                <a:sym typeface="Calibri"/>
              </a:rPr>
              <a:t>, sauf pour l’équipe détenant le joker qui pourra choisir jusqu’à</a:t>
            </a:r>
            <a:r>
              <a:rPr b="1" i="0" lang="fr-FR" sz="1200" u="none" cap="none" strike="noStrike">
                <a:solidFill>
                  <a:srgbClr val="FF0000"/>
                </a:solidFill>
                <a:latin typeface="Calibri"/>
                <a:ea typeface="Calibri"/>
                <a:cs typeface="Calibri"/>
                <a:sym typeface="Calibri"/>
              </a:rPr>
              <a:t> 6,5</a:t>
            </a:r>
            <a:r>
              <a:rPr b="0" i="0" lang="fr-FR" sz="1200" u="none" cap="none" strike="noStrike">
                <a:solidFill>
                  <a:schemeClr val="dk1"/>
                </a:solidFill>
                <a:latin typeface="Calibri"/>
                <a:ea typeface="Calibri"/>
                <a:cs typeface="Calibri"/>
                <a:sym typeface="Calibri"/>
              </a:rPr>
              <a:t>.</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 </a:t>
            </a:r>
            <a:r>
              <a:rPr b="0" i="0" lang="fr-FR" sz="1200" u="none" cap="none" strike="noStrike">
                <a:solidFill>
                  <a:schemeClr val="dk1"/>
                </a:solidFill>
                <a:latin typeface="Calibri"/>
                <a:ea typeface="Calibri"/>
                <a:cs typeface="Calibri"/>
                <a:sym typeface="Calibri"/>
              </a:rPr>
              <a:t>: 1 minute</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1" lang="fr-FR" sz="1200" u="none" cap="none" strike="noStrike">
                <a:solidFill>
                  <a:schemeClr val="dk1"/>
                </a:solidFill>
                <a:latin typeface="Calibri"/>
                <a:ea typeface="Calibri"/>
                <a:cs typeface="Calibri"/>
                <a:sym typeface="Calibri"/>
              </a:rPr>
              <a:t>(qui surgit en cachette et chuchotte comme s’il pouvait être écouté) </a:t>
            </a:r>
            <a:r>
              <a:rPr b="0" i="0" lang="fr-FR" sz="1200" u="none" cap="none" strike="noStrike">
                <a:solidFill>
                  <a:schemeClr val="dk1"/>
                </a:solidFill>
                <a:latin typeface="Calibri"/>
                <a:ea typeface="Calibri"/>
                <a:cs typeface="Calibri"/>
                <a:sym typeface="Calibri"/>
              </a:rPr>
              <a:t>: Hé, les amis. Alors cet interview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Vous vous souvenez de ce que je vous avais dit ? Que je vous aiderais, tôt ou tard ! Un Kipps paye toujours ses dettes ! (jette un clin d’œil car c’est une référence à une série très connue).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Et pour l’équipe qui a remporté le joker, vous avez droit, vous allez pouvoir en choisir un encore plus cher héhé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Jetez un œil à vos tablettes. Comme Lucas va revenir d’ici une minute, dépêchez-vous d’investir dans un des bâtiments. Comment c’est possible ? (d’un air fier) Vous direz aux générations suivantes que Kipps a réussi à s’arranger pour que chaque équipe puisse investir dans un édifice.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Merci qui ? Allez, courez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rgbClr val="FF0000"/>
              </a:buClr>
              <a:buSzPct val="25000"/>
              <a:buFont typeface="Calibri"/>
              <a:buNone/>
            </a:pPr>
            <a:r>
              <a:rPr b="0" i="0" lang="fr-FR" sz="1200" u="none" cap="none" strike="noStrike">
                <a:solidFill>
                  <a:srgbClr val="FF0000"/>
                </a:solidFill>
                <a:latin typeface="Calibri"/>
                <a:ea typeface="Calibri"/>
                <a:cs typeface="Calibri"/>
                <a:sym typeface="Calibri"/>
              </a:rPr>
              <a:t>Pas de pts en plus afficher le max a chaque fois.</a:t>
            </a:r>
          </a:p>
          <a:p>
            <a:pPr indent="0" lvl="0" marL="0" marR="0" rtl="0" algn="just">
              <a:spcBef>
                <a:spcPts val="0"/>
              </a:spcBef>
              <a:spcAft>
                <a:spcPts val="0"/>
              </a:spcAft>
              <a:buClr>
                <a:schemeClr val="dk1"/>
              </a:buClr>
              <a:buSzPct val="25000"/>
              <a:buFont typeface="Calibri"/>
              <a:buNone/>
            </a:pPr>
            <a:r>
              <a:t/>
            </a:r>
            <a:endParaRPr b="0" i="0" sz="1200" u="none" cap="none" strike="noStrike">
              <a:solidFill>
                <a:srgbClr val="FF0000"/>
              </a:solidFill>
              <a:latin typeface="Calibri"/>
              <a:ea typeface="Calibri"/>
              <a:cs typeface="Calibri"/>
              <a:sym typeface="Calibri"/>
            </a:endParaRPr>
          </a:p>
          <a:p>
            <a:pPr indent="0" lvl="0" marL="0" marR="0" rtl="0" algn="just">
              <a:spcBef>
                <a:spcPts val="0"/>
              </a:spcBef>
              <a:buClr>
                <a:srgbClr val="FF0000"/>
              </a:buClr>
              <a:buSzPct val="25000"/>
              <a:buFont typeface="Calibri"/>
              <a:buNone/>
            </a:pPr>
            <a:r>
              <a:rPr b="0" i="0" lang="fr-FR" sz="1200" u="none" cap="none" strike="noStrike">
                <a:solidFill>
                  <a:srgbClr val="FF0000"/>
                </a:solidFill>
                <a:latin typeface="Calibri"/>
                <a:ea typeface="Calibri"/>
                <a:cs typeface="Calibri"/>
                <a:sym typeface="Calibri"/>
              </a:rPr>
              <a:t>SI présence joker (localStorage), afficher la notif “Votre joker vous donne accès à une bibliothèque plus important, félicitations.” affichage dans notif “tips”</a:t>
            </a:r>
          </a:p>
        </p:txBody>
      </p:sp>
      <p:sp>
        <p:nvSpPr>
          <p:cNvPr id="1711" name="Shape 1711"/>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5" name="Shape 1725"/>
        <p:cNvGrpSpPr/>
        <p:nvPr/>
      </p:nvGrpSpPr>
      <p:grpSpPr>
        <a:xfrm>
          <a:off x="0" y="0"/>
          <a:ext cx="0" cy="0"/>
          <a:chOff x="0" y="0"/>
          <a:chExt cx="0" cy="0"/>
        </a:xfrm>
      </p:grpSpPr>
      <p:sp>
        <p:nvSpPr>
          <p:cNvPr id="1726" name="Shape 172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7" name="Shape 17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et Kipps nous parlent dans la caméra. Ils sont toujours dans une pièce futuriste.</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Que tal amigos ? </a:t>
            </a:r>
            <a:r>
              <a:rPr b="0" i="1" lang="fr-FR" sz="1200" u="none" cap="none" strike="noStrike">
                <a:solidFill>
                  <a:schemeClr val="dk1"/>
                </a:solidFill>
                <a:latin typeface="Calibri"/>
                <a:ea typeface="Calibri"/>
                <a:cs typeface="Calibri"/>
                <a:sym typeface="Calibri"/>
              </a:rPr>
              <a:t>(Se rend compte qu’il y a quelque chose qui ne va pas, et modifie ses données). </a:t>
            </a:r>
            <a:r>
              <a:rPr b="0" i="0" lang="fr-FR" sz="1200" u="none" cap="none" strike="noStrike">
                <a:solidFill>
                  <a:schemeClr val="dk1"/>
                </a:solidFill>
                <a:latin typeface="Calibri"/>
                <a:ea typeface="Calibri"/>
                <a:cs typeface="Calibri"/>
                <a:sym typeface="Calibri"/>
              </a:rPr>
              <a:t>Excusez-moi </a:t>
            </a:r>
            <a:r>
              <a:rPr b="0" i="1" lang="fr-FR" sz="1200" u="none" cap="none" strike="noStrike">
                <a:solidFill>
                  <a:schemeClr val="dk1"/>
                </a:solidFill>
                <a:latin typeface="Calibri"/>
                <a:ea typeface="Calibri"/>
                <a:cs typeface="Calibri"/>
                <a:sym typeface="Calibri"/>
              </a:rPr>
              <a:t>(en souriant)</a:t>
            </a:r>
            <a:r>
              <a:rPr b="0" i="0" lang="fr-FR" sz="1200" u="none" cap="none" strike="noStrike">
                <a:solidFill>
                  <a:schemeClr val="dk1"/>
                </a:solidFill>
                <a:latin typeface="Calibri"/>
                <a:ea typeface="Calibri"/>
                <a:cs typeface="Calibri"/>
                <a:sym typeface="Calibri"/>
              </a:rPr>
              <a:t>. C’est ça de parler 57 langues </a:t>
            </a:r>
            <a:r>
              <a:rPr b="0" i="1" lang="fr-FR" sz="1200" u="none" cap="none" strike="noStrike">
                <a:solidFill>
                  <a:schemeClr val="dk1"/>
                </a:solidFill>
                <a:latin typeface="Calibri"/>
                <a:ea typeface="Calibri"/>
                <a:cs typeface="Calibri"/>
                <a:sym typeface="Calibri"/>
              </a:rPr>
              <a:t>(Sourire fier)</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 </a:t>
            </a:r>
            <a:r>
              <a:rPr b="0" i="0" lang="fr-FR" sz="1200" u="none" cap="none" strike="noStrike">
                <a:solidFill>
                  <a:schemeClr val="dk1"/>
                </a:solidFill>
                <a:latin typeface="Calibri"/>
                <a:ea typeface="Calibri"/>
                <a:cs typeface="Calibri"/>
                <a:sym typeface="Calibri"/>
              </a:rPr>
              <a:t>: Kipps et son humilité... Passons maintenant à la suite.</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La suite ? Tu veux dire le fameux exercice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 Oui oui Kipps. Le fameux ! </a:t>
            </a:r>
          </a:p>
          <a:p>
            <a:pPr indent="0" lvl="0" marL="0" marR="0" rtl="0" algn="just">
              <a:spcBef>
                <a:spcPts val="0"/>
              </a:spcBef>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 Oh oh oh… J’A-DORE cet exercice ! </a:t>
            </a:r>
            <a:r>
              <a:rPr b="0" i="1" lang="fr-FR" sz="1200" u="none" cap="none" strike="noStrike">
                <a:solidFill>
                  <a:schemeClr val="dk1"/>
                </a:solidFill>
                <a:latin typeface="Calibri"/>
                <a:ea typeface="Calibri"/>
                <a:cs typeface="Calibri"/>
                <a:sym typeface="Calibri"/>
              </a:rPr>
              <a:t>(D’un ton surpris, impressioné de joie)</a:t>
            </a:r>
          </a:p>
        </p:txBody>
      </p:sp>
      <p:sp>
        <p:nvSpPr>
          <p:cNvPr id="1728" name="Shape 172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1" name="Shape 1741"/>
        <p:cNvGrpSpPr/>
        <p:nvPr/>
      </p:nvGrpSpPr>
      <p:grpSpPr>
        <a:xfrm>
          <a:off x="0" y="0"/>
          <a:ext cx="0" cy="0"/>
          <a:chOff x="0" y="0"/>
          <a:chExt cx="0" cy="0"/>
        </a:xfrm>
      </p:grpSpPr>
      <p:sp>
        <p:nvSpPr>
          <p:cNvPr id="1742" name="Shape 174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3" name="Shape 174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DESCRIPTIF</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Apparition sur l’écran projeté de chaque quartier lors de la présentation, puis du résultat des cumuls de points.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Si les équipes sont à égalité, le jeu fera en sorte qu’il y ait plusieurs gagnants pour éviter un nouvel exercice qui n’impliquerait pas les autres équipes.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C’est l’équipe qui aura le plus de points qui gagnera BI QUEST.</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DURÉE</a:t>
            </a:r>
            <a:r>
              <a:rPr b="0" i="0" lang="fr-FR" sz="1200" u="none" cap="none" strike="noStrike">
                <a:solidFill>
                  <a:schemeClr val="dk1"/>
                </a:solidFill>
                <a:latin typeface="Calibri"/>
                <a:ea typeface="Calibri"/>
                <a:cs typeface="Calibri"/>
                <a:sym typeface="Calibri"/>
              </a:rPr>
              <a:t> : 2 minutes + 2 minutes x 7 équipes.</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Ici la voix </a:t>
            </a:r>
            <a:r>
              <a:rPr b="0" i="0" lang="fr-FR" sz="1200" u="none" cap="none" strike="noStrike">
                <a:solidFill>
                  <a:schemeClr val="dk1"/>
                </a:solidFill>
                <a:latin typeface="Calibri"/>
                <a:ea typeface="Calibri"/>
                <a:cs typeface="Calibri"/>
                <a:sym typeface="Calibri"/>
              </a:rPr>
              <a:t>:</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Vos quartiers prennent forme. Il était temps. C’est maintenant l’heure de le vendre aux autres équipes, de prouver aux autres en 2 minutes que c’est votre quartier le plus agréable à vivre, le plus esthétique et le plus diversifié.</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À la fin de chaque présentation, vous pourrez de nouveau répartir vos 10 points aux autres équipes sur votre tablette. L’équipe qui aura le plus de points sera élue meilleure équipe BI QUEST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Montrez-moi ce que vous savez faire.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sngStrike">
                <a:solidFill>
                  <a:schemeClr val="dk1"/>
                </a:solidFill>
                <a:latin typeface="Calibri"/>
                <a:ea typeface="Calibri"/>
                <a:cs typeface="Calibri"/>
                <a:sym typeface="Calibri"/>
              </a:rPr>
              <a:t>C’est l’animateur qui sélectionne les équipes qui viennent présenter (dans l’ordre de son choix) et qui déclenche sur l’ordinateur le chronomètre.</a:t>
            </a:r>
          </a:p>
          <a:p>
            <a:pPr indent="0" lvl="0" marL="0" marR="0" rtl="0" algn="just">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(affichage du chronomètre indiquant les 2 minutes de préparation, puis les 2 minutes pour la première équipe à présenter).</a:t>
            </a:r>
          </a:p>
          <a:p>
            <a:pPr indent="0" lvl="0" marL="0" marR="0" rtl="0" algn="just">
              <a:spcBef>
                <a:spcPts val="0"/>
              </a:spcBef>
              <a:spcAft>
                <a:spcPts val="0"/>
              </a:spcAft>
              <a:buClr>
                <a:schemeClr val="dk1"/>
              </a:buClr>
              <a:buSzPct val="25000"/>
              <a:buFont typeface="Calibri"/>
              <a:buNone/>
            </a:pPr>
            <a:r>
              <a:t/>
            </a:r>
            <a:endParaRPr b="0" i="1"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rgbClr val="FF0000"/>
              </a:buClr>
              <a:buSzPct val="25000"/>
              <a:buFont typeface="Calibri"/>
              <a:buNone/>
            </a:pPr>
            <a:r>
              <a:rPr b="0" i="1" lang="fr-FR" sz="1200" u="none" cap="none" strike="noStrike">
                <a:solidFill>
                  <a:srgbClr val="FF0000"/>
                </a:solidFill>
                <a:latin typeface="Calibri"/>
                <a:ea typeface="Calibri"/>
                <a:cs typeface="Calibri"/>
                <a:sym typeface="Calibri"/>
              </a:rPr>
              <a:t>App : affichage carte grp</a:t>
            </a:r>
          </a:p>
          <a:p>
            <a:pPr indent="0" lvl="0" marL="0" marR="0" rtl="0" algn="just">
              <a:spcBef>
                <a:spcPts val="0"/>
              </a:spcBef>
              <a:spcAft>
                <a:spcPts val="0"/>
              </a:spcAft>
              <a:buClr>
                <a:srgbClr val="FF0000"/>
              </a:buClr>
              <a:buSzPct val="25000"/>
              <a:buFont typeface="Calibri"/>
              <a:buNone/>
            </a:pPr>
            <a:r>
              <a:rPr b="0" i="1" lang="fr-FR" sz="1200" u="none" cap="none" strike="noStrike">
                <a:solidFill>
                  <a:srgbClr val="FF0000"/>
                </a:solidFill>
                <a:latin typeface="Calibri"/>
                <a:ea typeface="Calibri"/>
                <a:cs typeface="Calibri"/>
                <a:sym typeface="Calibri"/>
              </a:rPr>
              <a:t>formateur declenche le chrono a la demande tirage aléatoir des groupe toujours meme page avec FrameRefresh. + btn paser equipe/suite </a:t>
            </a:r>
          </a:p>
          <a:p>
            <a:pPr indent="0" lvl="0" marL="0" marR="0" rtl="0" algn="just">
              <a:spcBef>
                <a:spcPts val="0"/>
              </a:spcBef>
              <a:spcAft>
                <a:spcPts val="0"/>
              </a:spcAft>
              <a:buClr>
                <a:srgbClr val="FF0000"/>
              </a:buClr>
              <a:buSzPct val="25000"/>
              <a:buFont typeface="Calibri"/>
              <a:buNone/>
            </a:pPr>
            <a:r>
              <a:rPr b="0" i="1" lang="fr-FR" sz="1200" u="none" cap="none" strike="noStrike">
                <a:solidFill>
                  <a:srgbClr val="FF0000"/>
                </a:solidFill>
                <a:latin typeface="Calibri"/>
                <a:ea typeface="Calibri"/>
                <a:cs typeface="Calibri"/>
                <a:sym typeface="Calibri"/>
              </a:rPr>
              <a:t>Projo video cacher pour son au bout 2 mùinute + affichage carte de l’equipe en pres</a:t>
            </a:r>
          </a:p>
          <a:p>
            <a:pPr indent="0" lvl="0" marL="0" marR="0" rtl="0" algn="just">
              <a:spcBef>
                <a:spcPts val="0"/>
              </a:spcBef>
              <a:spcAft>
                <a:spcPts val="0"/>
              </a:spcAft>
              <a:buClr>
                <a:schemeClr val="dk1"/>
              </a:buClr>
              <a:buSzPct val="25000"/>
              <a:buFont typeface="Calibri"/>
              <a:buNone/>
            </a:pPr>
            <a:r>
              <a:t/>
            </a:r>
            <a:endParaRPr b="0" i="1" sz="1200" u="none" cap="none" strike="noStrike">
              <a:solidFill>
                <a:srgbClr val="FF0000"/>
              </a:solidFill>
              <a:latin typeface="Calibri"/>
              <a:ea typeface="Calibri"/>
              <a:cs typeface="Calibri"/>
              <a:sym typeface="Calibri"/>
            </a:endParaRPr>
          </a:p>
          <a:p>
            <a:pPr indent="0" lvl="0" marL="0" marR="0" rtl="0" algn="just">
              <a:spcBef>
                <a:spcPts val="0"/>
              </a:spcBef>
              <a:spcAft>
                <a:spcPts val="0"/>
              </a:spcAft>
              <a:buClr>
                <a:srgbClr val="FF0000"/>
              </a:buClr>
              <a:buSzPct val="25000"/>
              <a:buFont typeface="Calibri"/>
              <a:buNone/>
            </a:pPr>
            <a:r>
              <a:rPr b="1" i="1" lang="fr-FR" sz="1200" u="none" cap="none" strike="noStrike">
                <a:solidFill>
                  <a:srgbClr val="FF0000"/>
                </a:solidFill>
                <a:latin typeface="Calibri"/>
                <a:ea typeface="Calibri"/>
                <a:cs typeface="Calibri"/>
                <a:sym typeface="Calibri"/>
              </a:rPr>
              <a:t>SUITE:</a:t>
            </a:r>
          </a:p>
          <a:p>
            <a:pPr indent="0" lvl="0" marL="0" marR="0" rtl="0" algn="just">
              <a:spcBef>
                <a:spcPts val="0"/>
              </a:spcBef>
              <a:buClr>
                <a:srgbClr val="FF0000"/>
              </a:buClr>
              <a:buSzPct val="25000"/>
              <a:buFont typeface="Calibri"/>
              <a:buNone/>
            </a:pPr>
            <a:r>
              <a:rPr b="0" i="1" lang="fr-FR" sz="1200" u="none" cap="none" strike="noStrike">
                <a:solidFill>
                  <a:srgbClr val="FF0000"/>
                </a:solidFill>
                <a:latin typeface="Calibri"/>
                <a:ea typeface="Calibri"/>
                <a:cs typeface="Calibri"/>
                <a:sym typeface="Calibri"/>
              </a:rPr>
              <a:t>DISTRIBUTION DES POINTS COMME P41-43 pour </a:t>
            </a:r>
            <a:r>
              <a:rPr b="1" i="1" lang="fr-FR" sz="1200" u="sng" cap="none" strike="noStrike">
                <a:solidFill>
                  <a:srgbClr val="FF0000"/>
                </a:solidFill>
                <a:latin typeface="Calibri"/>
                <a:ea typeface="Calibri"/>
                <a:cs typeface="Calibri"/>
                <a:sym typeface="Calibri"/>
              </a:rPr>
              <a:t>VOTE</a:t>
            </a:r>
          </a:p>
        </p:txBody>
      </p:sp>
      <p:sp>
        <p:nvSpPr>
          <p:cNvPr id="1744" name="Shape 1744"/>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6" name="Shape 1766"/>
        <p:cNvGrpSpPr/>
        <p:nvPr/>
      </p:nvGrpSpPr>
      <p:grpSpPr>
        <a:xfrm>
          <a:off x="0" y="0"/>
          <a:ext cx="0" cy="0"/>
          <a:chOff x="0" y="0"/>
          <a:chExt cx="0" cy="0"/>
        </a:xfrm>
      </p:grpSpPr>
      <p:sp>
        <p:nvSpPr>
          <p:cNvPr id="1767" name="Shape 176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8" name="Shape 176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À la fin, Lucas et Kipps reviennent sur l’exercice avant l’affichage du classement. </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 </a:t>
            </a:r>
            <a:r>
              <a:rPr b="0" i="0" lang="fr-FR" sz="1200" u="none" cap="none" strike="noStrike">
                <a:solidFill>
                  <a:schemeClr val="dk1"/>
                </a:solidFill>
                <a:latin typeface="Calibri"/>
                <a:ea typeface="Calibri"/>
                <a:cs typeface="Calibri"/>
                <a:sym typeface="Calibri"/>
              </a:rPr>
              <a:t>: Vous êtes au top ! C’est digne des plus grands ! J’achète tous vos quartiers ! </a:t>
            </a:r>
          </a:p>
          <a:p>
            <a:pPr indent="0" lvl="0" marL="0" marR="0" rtl="0" algn="just">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Lucas</a:t>
            </a:r>
            <a:r>
              <a:rPr b="0" i="0" lang="fr-FR" sz="1200" u="none" cap="none" strike="noStrike">
                <a:solidFill>
                  <a:schemeClr val="dk1"/>
                </a:solidFill>
                <a:latin typeface="Calibri"/>
                <a:ea typeface="Calibri"/>
                <a:cs typeface="Calibri"/>
                <a:sym typeface="Calibri"/>
              </a:rPr>
              <a:t> : Oui en effet, vous êtes vraiment fait pour Bouygues Immobilier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Nous arrivons en fin de parcours après avoir vu les différentes étapes de la vie d’un projet. Si tout n’est pas clair pour vous, n’hésitez pas à vous rapprocher de votre animateur ou de votre responsable pour obtenir des informations complémentaires.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 Oui Kipps, on y arrive.</a:t>
            </a:r>
          </a:p>
          <a:p>
            <a:pPr indent="0" lvl="0" marL="0" marR="0" rtl="0" algn="just">
              <a:lnSpc>
                <a:spcPct val="100000"/>
              </a:lnSpc>
              <a:spcBef>
                <a:spcPts val="0"/>
              </a:spcBef>
              <a:spcAft>
                <a:spcPts val="0"/>
              </a:spcAft>
              <a:buClr>
                <a:schemeClr val="dk1"/>
              </a:buClr>
              <a:buSzPct val="25000"/>
              <a:buFont typeface="Calibri"/>
              <a:buNone/>
            </a:pPr>
            <a:r>
              <a:rPr b="0" i="0" lang="fr-FR" sz="1200" u="sng" cap="none" strike="noStrike">
                <a:solidFill>
                  <a:schemeClr val="dk1"/>
                </a:solidFill>
                <a:latin typeface="Calibri"/>
                <a:ea typeface="Calibri"/>
                <a:cs typeface="Calibri"/>
                <a:sym typeface="Calibri"/>
              </a:rPr>
              <a:t>Kipps</a:t>
            </a:r>
            <a:r>
              <a:rPr b="0" i="0" lang="fr-FR" sz="1200" u="none" cap="none" strike="noStrike">
                <a:solidFill>
                  <a:schemeClr val="dk1"/>
                </a:solidFill>
                <a:latin typeface="Calibri"/>
                <a:ea typeface="Calibri"/>
                <a:cs typeface="Calibri"/>
                <a:sym typeface="Calibri"/>
              </a:rPr>
              <a:t> (surexcité) : Les résultats, les résultats, les résultats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Les fameux résultats. La voix m’a autorisé à vous dire qui était la meilleure équipe BI QUEST ! Fini d’attendre, regardons ça. Kipps, à toi l’honneur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 Yeeeeeeaaaah !</a:t>
            </a:r>
            <a:r>
              <a:rPr b="0" i="1" lang="fr-FR" sz="1200" u="none" cap="none" strike="noStrike">
                <a:solidFill>
                  <a:schemeClr val="dk1"/>
                </a:solidFill>
                <a:latin typeface="Calibri"/>
                <a:ea typeface="Calibri"/>
                <a:cs typeface="Calibri"/>
                <a:sym typeface="Calibri"/>
              </a:rPr>
              <a:t> (Il se met alors en présentateur des oscars avec un nœud papillon). </a:t>
            </a:r>
            <a:r>
              <a:rPr b="0" i="0" lang="fr-FR" sz="1200" u="none" cap="none" strike="noStrike">
                <a:solidFill>
                  <a:schemeClr val="dk1"/>
                </a:solidFill>
                <a:latin typeface="Calibri"/>
                <a:ea typeface="Calibri"/>
                <a:cs typeface="Calibri"/>
                <a:sym typeface="Calibri"/>
              </a:rPr>
              <a:t>Je laisse le soin à votre animateur favori d’énoncer le nom de l’équipe gagnante !!</a:t>
            </a:r>
          </a:p>
          <a:p>
            <a:pPr indent="0" lvl="0" marL="0" marR="0" rtl="0" algn="just">
              <a:spcBef>
                <a:spcPts val="0"/>
              </a:spcBef>
              <a:spcAft>
                <a:spcPts val="0"/>
              </a:spcAft>
              <a:buClr>
                <a:schemeClr val="dk1"/>
              </a:buClr>
              <a:buSzPct val="25000"/>
              <a:buFont typeface="Calibri"/>
              <a:buNone/>
            </a:pPr>
            <a:r>
              <a:t/>
            </a:r>
            <a:endParaRPr b="0" i="1"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1" lang="fr-FR" sz="1200" u="none" cap="none" strike="noStrike">
                <a:solidFill>
                  <a:schemeClr val="dk1"/>
                </a:solidFill>
                <a:latin typeface="Calibri"/>
                <a:ea typeface="Calibri"/>
                <a:cs typeface="Calibri"/>
                <a:sym typeface="Calibri"/>
              </a:rPr>
              <a:t>Animateur</a:t>
            </a:r>
            <a:r>
              <a:rPr b="1" i="0" lang="fr-FR" sz="1200" u="none" cap="none" strike="noStrike">
                <a:solidFill>
                  <a:schemeClr val="dk1"/>
                </a:solidFill>
                <a:latin typeface="Calibri"/>
                <a:ea typeface="Calibri"/>
                <a:cs typeface="Calibri"/>
                <a:sym typeface="Calibri"/>
              </a:rPr>
              <a:t> /formateur </a:t>
            </a:r>
            <a:r>
              <a:rPr b="0" i="0" lang="fr-FR" sz="1200" u="none" cap="none" strike="noStrike">
                <a:solidFill>
                  <a:schemeClr val="dk1"/>
                </a:solidFill>
                <a:latin typeface="Calibri"/>
                <a:ea typeface="Calibri"/>
                <a:cs typeface="Calibri"/>
                <a:sym typeface="Calibri"/>
              </a:rPr>
              <a:t>: Et le titre de meilleure équipe BI QUEST est attribué  à L’équipe X ! Félicitations !</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buClr>
                <a:srgbClr val="FF0000"/>
              </a:buClr>
              <a:buSzPct val="25000"/>
              <a:buFont typeface="Calibri"/>
              <a:buNone/>
            </a:pPr>
            <a:r>
              <a:rPr b="1" i="1" lang="fr-FR" sz="1200" u="sng" cap="none" strike="noStrike">
                <a:solidFill>
                  <a:srgbClr val="FF0000"/>
                </a:solidFill>
                <a:latin typeface="Calibri"/>
                <a:ea typeface="Calibri"/>
                <a:cs typeface="Calibri"/>
                <a:sym typeface="Calibri"/>
              </a:rPr>
              <a:t>SUIVANT LES VOTE</a:t>
            </a:r>
          </a:p>
        </p:txBody>
      </p:sp>
      <p:sp>
        <p:nvSpPr>
          <p:cNvPr id="1769" name="Shape 1769"/>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3" name="Shape 1803"/>
        <p:cNvGrpSpPr/>
        <p:nvPr/>
      </p:nvGrpSpPr>
      <p:grpSpPr>
        <a:xfrm>
          <a:off x="0" y="0"/>
          <a:ext cx="0" cy="0"/>
          <a:chOff x="0" y="0"/>
          <a:chExt cx="0" cy="0"/>
        </a:xfrm>
      </p:grpSpPr>
      <p:sp>
        <p:nvSpPr>
          <p:cNvPr id="1804" name="Shape 180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5" name="Shape 18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MISE EN FORME </a:t>
            </a:r>
            <a:r>
              <a:rPr b="0" i="0" lang="fr-FR" sz="1200" u="none" cap="none" strike="noStrike">
                <a:solidFill>
                  <a:schemeClr val="dk1"/>
                </a:solidFill>
                <a:latin typeface="Calibri"/>
                <a:ea typeface="Calibri"/>
                <a:cs typeface="Calibri"/>
                <a:sym typeface="Calibri"/>
              </a:rPr>
              <a:t>: </a:t>
            </a:r>
          </a:p>
          <a:p>
            <a:pPr indent="0" lvl="0" marL="0" marR="0" rtl="0" algn="just">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Les 2 interlocuteurs sont réunis et félicitent les apprenants.</a:t>
            </a:r>
          </a:p>
          <a:p>
            <a:pPr indent="0" lvl="0" marL="0" marR="0" rtl="0" algn="just">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1" i="0" lang="fr-FR" sz="1200" u="sng" cap="none" strike="noStrike">
                <a:solidFill>
                  <a:schemeClr val="dk1"/>
                </a:solidFill>
                <a:latin typeface="Calibri"/>
                <a:ea typeface="Calibri"/>
                <a:cs typeface="Calibri"/>
                <a:sym typeface="Calibri"/>
              </a:rPr>
              <a:t>VOIX OFF </a:t>
            </a:r>
            <a:r>
              <a:rPr b="0" i="0" lang="fr-FR" sz="1200" u="none" cap="none" strike="noStrike">
                <a:solidFill>
                  <a:schemeClr val="dk1"/>
                </a:solidFill>
                <a:latin typeface="Calibri"/>
                <a:ea typeface="Calibri"/>
                <a:cs typeface="Calibri"/>
                <a:sym typeface="Calibri"/>
              </a:rPr>
              <a:t>:</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 Félicitations à tous. C’était une très belle compétition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 Oui, une des meilleures depuis 2046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 Vos quartiers ont tous leurs particularités et leur identité avec des investissements toujours réfléchis. Quel que soit votre domaine professionnel, vous avez surtout suivi les différentes phases d’un projet avec attention et avez joué le jeu de BI QUEST, merci beaucoup.</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a:t>
            </a:r>
            <a:r>
              <a:rPr b="0" i="1" lang="fr-FR" sz="1200" u="none" cap="none" strike="noStrike">
                <a:solidFill>
                  <a:schemeClr val="dk1"/>
                </a:solidFill>
                <a:latin typeface="Calibri"/>
                <a:ea typeface="Calibri"/>
                <a:cs typeface="Calibri"/>
                <a:sym typeface="Calibri"/>
              </a:rPr>
              <a:t>avec un chapeau carnaval </a:t>
            </a:r>
            <a:r>
              <a:rPr b="0" i="0" lang="fr-FR" sz="1200" u="none" cap="none" strike="noStrike">
                <a:solidFill>
                  <a:schemeClr val="dk1"/>
                </a:solidFill>
                <a:latin typeface="Calibri"/>
                <a:ea typeface="Calibri"/>
                <a:cs typeface="Calibri"/>
                <a:sym typeface="Calibri"/>
              </a:rPr>
              <a:t>: Oui merci ! C’était génial ! </a:t>
            </a:r>
            <a:r>
              <a:rPr b="0" i="1" lang="fr-FR" sz="1200" u="none" cap="none" strike="noStrike">
                <a:solidFill>
                  <a:schemeClr val="dk1"/>
                </a:solidFill>
                <a:latin typeface="Calibri"/>
                <a:ea typeface="Calibri"/>
                <a:cs typeface="Calibri"/>
                <a:sym typeface="Calibri"/>
              </a:rPr>
              <a:t>Il souffle dans un cotillon. </a:t>
            </a:r>
            <a:r>
              <a:rPr b="0" i="0" lang="fr-FR" sz="1200" u="none" cap="none" strike="noStrike">
                <a:solidFill>
                  <a:schemeClr val="dk1"/>
                </a:solidFill>
                <a:latin typeface="Calibri"/>
                <a:ea typeface="Calibri"/>
                <a:cs typeface="Calibri"/>
                <a:sym typeface="Calibri"/>
              </a:rPr>
              <a:t>Ah, et maintenant il faut commenter notre formation sur BIWe </a:t>
            </a:r>
            <a:r>
              <a:rPr b="0" i="1" lang="fr-FR" sz="1200" u="none" cap="none" strike="noStrike">
                <a:solidFill>
                  <a:schemeClr val="dk1"/>
                </a:solidFill>
                <a:latin typeface="Calibri"/>
                <a:ea typeface="Calibri"/>
                <a:cs typeface="Calibri"/>
                <a:sym typeface="Calibri"/>
              </a:rPr>
              <a:t>(prononcé bi-wii)</a:t>
            </a:r>
            <a:r>
              <a:rPr b="0" i="0" lang="fr-FR" sz="1200" u="none" cap="none" strike="noStrike">
                <a:solidFill>
                  <a:schemeClr val="dk1"/>
                </a:solidFill>
                <a:latin typeface="Calibri"/>
                <a:ea typeface="Calibri"/>
                <a:cs typeface="Calibri"/>
                <a:sym typeface="Calibri"/>
              </a:rPr>
              <a:t>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Lucas : Oui, comme dit Kipps, vous pouvez vous rendre sur BIWe pour maintenir le réseau entre vous tous.</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Belle vie à Bouygues Immobilier et qui sait, peut-être qu’on se retrouvera d’ici 2046 ! </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Kipps </a:t>
            </a:r>
            <a:r>
              <a:rPr b="0" i="1" lang="fr-FR" sz="1200" u="none" cap="none" strike="noStrike">
                <a:solidFill>
                  <a:schemeClr val="dk1"/>
                </a:solidFill>
                <a:latin typeface="Calibri"/>
                <a:ea typeface="Calibri"/>
                <a:cs typeface="Calibri"/>
                <a:sym typeface="Calibri"/>
              </a:rPr>
              <a:t>qui remet les lunettes et tourne la tête en parlant </a:t>
            </a:r>
            <a:r>
              <a:rPr b="0" i="0" lang="fr-FR" sz="1200" u="none" cap="none" strike="noStrike">
                <a:solidFill>
                  <a:schemeClr val="dk1"/>
                </a:solidFill>
                <a:latin typeface="Calibri"/>
                <a:ea typeface="Calibri"/>
                <a:cs typeface="Calibri"/>
                <a:sym typeface="Calibri"/>
              </a:rPr>
              <a:t>: Les amis, je vous ai aussi laissé une liste de super applications de votre époque sur BIWe pour utiliser à nouveau les lunettes ! Profitez-en ! </a:t>
            </a:r>
            <a:r>
              <a:rPr b="0" i="1" lang="fr-FR" sz="1200" u="none" cap="none" strike="noStrike">
                <a:solidFill>
                  <a:schemeClr val="dk1"/>
                </a:solidFill>
                <a:latin typeface="Calibri"/>
                <a:ea typeface="Calibri"/>
                <a:cs typeface="Calibri"/>
                <a:sym typeface="Calibri"/>
              </a:rPr>
              <a:t>Il enlève les lunettes et reprend.</a:t>
            </a: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Avant de vous quitter, j’ai quand même une question à vous poser. </a:t>
            </a:r>
            <a:r>
              <a:rPr b="0" i="1" lang="fr-FR" sz="1200" u="none" cap="none" strike="noStrike">
                <a:solidFill>
                  <a:schemeClr val="dk1"/>
                </a:solidFill>
                <a:latin typeface="Calibri"/>
                <a:ea typeface="Calibri"/>
                <a:cs typeface="Calibri"/>
                <a:sym typeface="Calibri"/>
              </a:rPr>
              <a:t>(il change une fonction de son système électronique et prend la voix d’ici la voix). </a:t>
            </a:r>
            <a:r>
              <a:rPr b="0" i="0" lang="fr-FR" sz="1200" u="none" cap="none" strike="noStrike">
                <a:solidFill>
                  <a:schemeClr val="dk1"/>
                </a:solidFill>
                <a:latin typeface="Calibri"/>
                <a:ea typeface="Calibri"/>
                <a:cs typeface="Calibri"/>
                <a:sym typeface="Calibri"/>
              </a:rPr>
              <a:t>Vous savez qui se cache derrière la voix ? C’est…</a:t>
            </a:r>
            <a:r>
              <a:rPr b="0" i="1" lang="fr-FR" sz="1200" u="none" cap="none" strike="noStrike">
                <a:solidFill>
                  <a:schemeClr val="dk1"/>
                </a:solidFill>
                <a:latin typeface="Calibri"/>
                <a:ea typeface="Calibri"/>
                <a:cs typeface="Calibri"/>
                <a:sym typeface="Calibri"/>
              </a:rPr>
              <a:t> Le son grésille et la voix prend la main.</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Ici la voix : C’est tout, pour le moment...</a:t>
            </a:r>
          </a:p>
          <a:p>
            <a:pPr indent="0" lvl="0" marL="0" marR="0" rtl="0" algn="just">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just">
              <a:spcBef>
                <a:spcPts val="0"/>
              </a:spcBef>
              <a:buClr>
                <a:schemeClr val="dk1"/>
              </a:buClr>
              <a:buSzPct val="25000"/>
              <a:buFont typeface="Calibri"/>
              <a:buNone/>
            </a:pPr>
            <a:r>
              <a:rPr b="0" i="1" lang="fr-FR" sz="1200" u="none" cap="none" strike="noStrike">
                <a:solidFill>
                  <a:schemeClr val="dk1"/>
                </a:solidFill>
                <a:latin typeface="Calibri"/>
                <a:ea typeface="Calibri"/>
                <a:cs typeface="Calibri"/>
                <a:sym typeface="Calibri"/>
              </a:rPr>
              <a:t>Générique de fin.</a:t>
            </a:r>
          </a:p>
        </p:txBody>
      </p:sp>
      <p:sp>
        <p:nvSpPr>
          <p:cNvPr id="1806" name="Shape 180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9" name="Shape 1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80" name="Shape 180"/>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fr-F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0" name="Shape 1820"/>
        <p:cNvGrpSpPr/>
        <p:nvPr/>
      </p:nvGrpSpPr>
      <p:grpSpPr>
        <a:xfrm>
          <a:off x="0" y="0"/>
          <a:ext cx="0" cy="0"/>
          <a:chOff x="0" y="0"/>
          <a:chExt cx="0" cy="0"/>
        </a:xfrm>
      </p:grpSpPr>
      <p:sp>
        <p:nvSpPr>
          <p:cNvPr id="1821" name="Shape 182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2" name="Shape 182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823" name="Shape 1823"/>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27" name="Shape 22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5" name="Shape 2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36" name="Shape 23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e de titre">
    <p:spTree>
      <p:nvGrpSpPr>
        <p:cNvPr id="15" name="Shape 15"/>
        <p:cNvGrpSpPr/>
        <p:nvPr/>
      </p:nvGrpSpPr>
      <p:grpSpPr>
        <a:xfrm>
          <a:off x="0" y="0"/>
          <a:ext cx="0" cy="0"/>
          <a:chOff x="0" y="0"/>
          <a:chExt cx="0" cy="0"/>
        </a:xfrm>
      </p:grpSpPr>
      <p:sp>
        <p:nvSpPr>
          <p:cNvPr id="16" name="Shape 16"/>
          <p:cNvSpPr txBox="1"/>
          <p:nvPr>
            <p:ph type="ctrTitle"/>
          </p:nvPr>
        </p:nvSpPr>
        <p:spPr>
          <a:xfrm>
            <a:off x="685800" y="1122362"/>
            <a:ext cx="7772400" cy="2387600"/>
          </a:xfrm>
          <a:prstGeom prst="rect">
            <a:avLst/>
          </a:prstGeom>
          <a:noFill/>
          <a:ln>
            <a:noFill/>
          </a:ln>
        </p:spPr>
        <p:txBody>
          <a:bodyPr anchorCtr="0" anchor="b" bIns="91425" lIns="91425" rIns="91425" tIns="91425"/>
          <a:lstStyle>
            <a:lvl1pPr indent="0" lvl="0" marL="0" marR="0" rtl="0" algn="ctr">
              <a:lnSpc>
                <a:spcPct val="90000"/>
              </a:lnSpc>
              <a:spcBef>
                <a:spcPts val="0"/>
              </a:spcBef>
              <a:spcAft>
                <a:spcPts val="0"/>
              </a:spcAft>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7" name="Shape 17"/>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re et texte vertical">
    <p:spTree>
      <p:nvGrpSpPr>
        <p:cNvPr id="72" name="Shape 72"/>
        <p:cNvGrpSpPr/>
        <p:nvPr/>
      </p:nvGrpSpPr>
      <p:grpSpPr>
        <a:xfrm>
          <a:off x="0" y="0"/>
          <a:ext cx="0" cy="0"/>
          <a:chOff x="0" y="0"/>
          <a:chExt cx="0" cy="0"/>
        </a:xfrm>
      </p:grpSpPr>
      <p:sp>
        <p:nvSpPr>
          <p:cNvPr id="73" name="Shape 73"/>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4" name="Shape 74"/>
          <p:cNvSpPr txBox="1"/>
          <p:nvPr>
            <p:ph idx="1" type="body"/>
          </p:nvPr>
        </p:nvSpPr>
        <p:spPr>
          <a:xfrm rot="5400000">
            <a:off x="2396330" y="57942"/>
            <a:ext cx="4351338" cy="7886700"/>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itre vertical et texte">
    <p:spTree>
      <p:nvGrpSpPr>
        <p:cNvPr id="78" name="Shape 78"/>
        <p:cNvGrpSpPr/>
        <p:nvPr/>
      </p:nvGrpSpPr>
      <p:grpSpPr>
        <a:xfrm>
          <a:off x="0" y="0"/>
          <a:ext cx="0" cy="0"/>
          <a:chOff x="0" y="0"/>
          <a:chExt cx="0" cy="0"/>
        </a:xfrm>
      </p:grpSpPr>
      <p:sp>
        <p:nvSpPr>
          <p:cNvPr id="79" name="Shape 79"/>
          <p:cNvSpPr txBox="1"/>
          <p:nvPr>
            <p:ph type="title"/>
          </p:nvPr>
        </p:nvSpPr>
        <p:spPr>
          <a:xfrm rot="5400000">
            <a:off x="4623592" y="2285206"/>
            <a:ext cx="5811838" cy="1971675"/>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80" name="Shape 80"/>
          <p:cNvSpPr txBox="1"/>
          <p:nvPr>
            <p:ph idx="1" type="body"/>
          </p:nvPr>
        </p:nvSpPr>
        <p:spPr>
          <a:xfrm rot="5400000">
            <a:off x="623093" y="370680"/>
            <a:ext cx="5811838" cy="5800725"/>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re et contenu">
    <p:spTree>
      <p:nvGrpSpPr>
        <p:cNvPr id="21" name="Shape 21"/>
        <p:cNvGrpSpPr/>
        <p:nvPr/>
      </p:nvGrpSpPr>
      <p:grpSpPr>
        <a:xfrm>
          <a:off x="0" y="0"/>
          <a:ext cx="0" cy="0"/>
          <a:chOff x="0" y="0"/>
          <a:chExt cx="0" cy="0"/>
        </a:xfrm>
      </p:grpSpPr>
      <p:sp>
        <p:nvSpPr>
          <p:cNvPr id="22" name="Shape 22"/>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3" name="Shape 23"/>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Titre de section">
    <p:spTree>
      <p:nvGrpSpPr>
        <p:cNvPr id="27" name="Shape 27"/>
        <p:cNvGrpSpPr/>
        <p:nvPr/>
      </p:nvGrpSpPr>
      <p:grpSpPr>
        <a:xfrm>
          <a:off x="0" y="0"/>
          <a:ext cx="0" cy="0"/>
          <a:chOff x="0" y="0"/>
          <a:chExt cx="0" cy="0"/>
        </a:xfrm>
      </p:grpSpPr>
      <p:sp>
        <p:nvSpPr>
          <p:cNvPr id="28" name="Shape 28"/>
          <p:cNvSpPr txBox="1"/>
          <p:nvPr>
            <p:ph type="title"/>
          </p:nvPr>
        </p:nvSpPr>
        <p:spPr>
          <a:xfrm>
            <a:off x="623887" y="1709739"/>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9" name="Shape 29"/>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eux contenus">
    <p:spTree>
      <p:nvGrpSpPr>
        <p:cNvPr id="33" name="Shape 33"/>
        <p:cNvGrpSpPr/>
        <p:nvPr/>
      </p:nvGrpSpPr>
      <p:grpSpPr>
        <a:xfrm>
          <a:off x="0" y="0"/>
          <a:ext cx="0" cy="0"/>
          <a:chOff x="0" y="0"/>
          <a:chExt cx="0" cy="0"/>
        </a:xfrm>
      </p:grpSpPr>
      <p:sp>
        <p:nvSpPr>
          <p:cNvPr id="34" name="Shape 34"/>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5" name="Shape 35"/>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ison">
    <p:spTree>
      <p:nvGrpSpPr>
        <p:cNvPr id="40" name="Shape 40"/>
        <p:cNvGrpSpPr/>
        <p:nvPr/>
      </p:nvGrpSpPr>
      <p:grpSpPr>
        <a:xfrm>
          <a:off x="0" y="0"/>
          <a:ext cx="0" cy="0"/>
          <a:chOff x="0" y="0"/>
          <a:chExt cx="0" cy="0"/>
        </a:xfrm>
      </p:grpSpPr>
      <p:sp>
        <p:nvSpPr>
          <p:cNvPr id="41" name="Shape 41"/>
          <p:cNvSpPr txBox="1"/>
          <p:nvPr>
            <p:ph type="title"/>
          </p:nvPr>
        </p:nvSpPr>
        <p:spPr>
          <a:xfrm>
            <a:off x="629841"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2" name="Shape 42"/>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marR="0" rtl="0" algn="l">
              <a:lnSpc>
                <a:spcPct val="90000"/>
              </a:lnSpc>
              <a:spcBef>
                <a:spcPts val="100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29150" y="1681163"/>
            <a:ext cx="3887389" cy="823912"/>
          </a:xfrm>
          <a:prstGeom prst="rect">
            <a:avLst/>
          </a:prstGeom>
          <a:noFill/>
          <a:ln>
            <a:noFill/>
          </a:ln>
        </p:spPr>
        <p:txBody>
          <a:bodyPr anchorCtr="0" anchor="b" bIns="91425" lIns="91425" rIns="91425" tIns="91425"/>
          <a:lstStyle>
            <a:lvl1pPr indent="0" lvl="0" marL="0" marR="0" rtl="0" algn="l">
              <a:lnSpc>
                <a:spcPct val="90000"/>
              </a:lnSpc>
              <a:spcBef>
                <a:spcPts val="100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29150" y="2505075"/>
            <a:ext cx="3887389" cy="368458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re seul">
    <p:spTree>
      <p:nvGrpSpPr>
        <p:cNvPr id="49" name="Shape 49"/>
        <p:cNvGrpSpPr/>
        <p:nvPr/>
      </p:nvGrpSpPr>
      <p:grpSpPr>
        <a:xfrm>
          <a:off x="0" y="0"/>
          <a:ext cx="0" cy="0"/>
          <a:chOff x="0" y="0"/>
          <a:chExt cx="0" cy="0"/>
        </a:xfrm>
      </p:grpSpPr>
      <p:sp>
        <p:nvSpPr>
          <p:cNvPr id="50" name="Shape 5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1" name="Shape 5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Vide">
    <p:spTree>
      <p:nvGrpSpPr>
        <p:cNvPr id="54" name="Shape 54"/>
        <p:cNvGrpSpPr/>
        <p:nvPr/>
      </p:nvGrpSpPr>
      <p:grpSpPr>
        <a:xfrm>
          <a:off x="0" y="0"/>
          <a:ext cx="0" cy="0"/>
          <a:chOff x="0" y="0"/>
          <a:chExt cx="0" cy="0"/>
        </a:xfrm>
      </p:grpSpPr>
      <p:sp>
        <p:nvSpPr>
          <p:cNvPr id="55" name="Shape 5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u avec légende">
    <p:spTree>
      <p:nvGrpSpPr>
        <p:cNvPr id="58" name="Shape 58"/>
        <p:cNvGrpSpPr/>
        <p:nvPr/>
      </p:nvGrpSpPr>
      <p:grpSpPr>
        <a:xfrm>
          <a:off x="0" y="0"/>
          <a:ext cx="0" cy="0"/>
          <a:chOff x="0" y="0"/>
          <a:chExt cx="0" cy="0"/>
        </a:xfrm>
      </p:grpSpPr>
      <p:sp>
        <p:nvSpPr>
          <p:cNvPr id="59" name="Shape 59"/>
          <p:cNvSpPr txBox="1"/>
          <p:nvPr>
            <p:ph type="title"/>
          </p:nvPr>
        </p:nvSpPr>
        <p:spPr>
          <a:xfrm>
            <a:off x="629841" y="457200"/>
            <a:ext cx="2949178" cy="1600198"/>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0" name="Shape 60"/>
          <p:cNvSpPr txBox="1"/>
          <p:nvPr>
            <p:ph idx="1" type="body"/>
          </p:nvPr>
        </p:nvSpPr>
        <p:spPr>
          <a:xfrm>
            <a:off x="3887391" y="987425"/>
            <a:ext cx="4629150" cy="4873623"/>
          </a:xfrm>
          <a:prstGeom prst="rect">
            <a:avLst/>
          </a:prstGeom>
          <a:noFill/>
          <a:ln>
            <a:noFill/>
          </a:ln>
        </p:spPr>
        <p:txBody>
          <a:bodyPr anchorCtr="0" anchor="t" bIns="91425" lIns="91425" rIns="91425" tIns="91425"/>
          <a:lstStyle>
            <a:lvl1pPr indent="177800" lvl="0" marL="228600" marR="0" rtl="0" algn="l">
              <a:lnSpc>
                <a:spcPct val="90000"/>
              </a:lnSpc>
              <a:spcBef>
                <a:spcPts val="100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27000" lvl="1" marL="685800" marR="0" rtl="0" algn="l">
              <a:lnSpc>
                <a:spcPct val="90000"/>
              </a:lnSpc>
              <a:spcBef>
                <a:spcPts val="5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 avec légende">
    <p:spTree>
      <p:nvGrpSpPr>
        <p:cNvPr id="65" name="Shape 65"/>
        <p:cNvGrpSpPr/>
        <p:nvPr/>
      </p:nvGrpSpPr>
      <p:grpSpPr>
        <a:xfrm>
          <a:off x="0" y="0"/>
          <a:ext cx="0" cy="0"/>
          <a:chOff x="0" y="0"/>
          <a:chExt cx="0" cy="0"/>
        </a:xfrm>
      </p:grpSpPr>
      <p:sp>
        <p:nvSpPr>
          <p:cNvPr id="66" name="Shape 66"/>
          <p:cNvSpPr txBox="1"/>
          <p:nvPr>
            <p:ph type="title"/>
          </p:nvPr>
        </p:nvSpPr>
        <p:spPr>
          <a:xfrm>
            <a:off x="629841" y="457200"/>
            <a:ext cx="2949178" cy="1600198"/>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7" name="Shape 67"/>
          <p:cNvSpPr/>
          <p:nvPr>
            <p:ph idx="2" type="pic"/>
          </p:nvPr>
        </p:nvSpPr>
        <p:spPr>
          <a:xfrm>
            <a:off x="3887391" y="987425"/>
            <a:ext cx="4629150" cy="4873623"/>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1"/>
            <a:ext cx="3086098"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jpg"/><Relationship Id="rId4" Type="http://schemas.openxmlformats.org/officeDocument/2006/relationships/image" Target="../media/image03.png"/><Relationship Id="rId5"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8.png"/><Relationship Id="rId4" Type="http://schemas.openxmlformats.org/officeDocument/2006/relationships/hyperlink" Target="http://www.my-serious-game.fr/" TargetMode="External"/><Relationship Id="rId5" Type="http://schemas.openxmlformats.org/officeDocument/2006/relationships/image" Target="../media/image07.png"/><Relationship Id="rId6"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0.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0.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0.png"/><Relationship Id="rId6" Type="http://schemas.openxmlformats.org/officeDocument/2006/relationships/image" Target="../media/image08.png"/><Relationship Id="rId7" Type="http://schemas.openxmlformats.org/officeDocument/2006/relationships/image" Target="../media/image09.png"/><Relationship Id="rId8"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09.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08.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7.png"/><Relationship Id="rId6" Type="http://schemas.openxmlformats.org/officeDocument/2006/relationships/image" Target="../media/image09.png"/><Relationship Id="rId7"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18.png"/><Relationship Id="rId7"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8.png"/><Relationship Id="rId6"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8.png"/><Relationship Id="rId6"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8.png"/><Relationship Id="rId6"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1.jpg"/><Relationship Id="rId4" Type="http://schemas.openxmlformats.org/officeDocument/2006/relationships/hyperlink" Target="http://www.my-serious-game.f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0.png"/><Relationship Id="rId6"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0.png"/><Relationship Id="rId6"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21.png"/><Relationship Id="rId7"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01.jpg"/><Relationship Id="rId4" Type="http://schemas.openxmlformats.org/officeDocument/2006/relationships/image" Target="../media/image08.png"/><Relationship Id="rId5" Type="http://schemas.openxmlformats.org/officeDocument/2006/relationships/image" Target="../media/image18.png"/><Relationship Id="rId6"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1.jpg"/><Relationship Id="rId4" Type="http://schemas.openxmlformats.org/officeDocument/2006/relationships/hyperlink" Target="http://www.my-serious-game.f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www.my-serious-game.fr/" TargetMode="Externa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www.my-serious-game.fr/" TargetMode="Externa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0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hyperlink" Target="http://www.my-serious-game.fr/" TargetMode="External"/><Relationship Id="rId4" Type="http://schemas.openxmlformats.org/officeDocument/2006/relationships/image" Target="../media/image13.png"/><Relationship Id="rId5"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08.png"/><Relationship Id="rId4" Type="http://schemas.openxmlformats.org/officeDocument/2006/relationships/hyperlink" Target="http://www.my-serious-game.fr/" TargetMode="External"/><Relationship Id="rId5" Type="http://schemas.openxmlformats.org/officeDocument/2006/relationships/image" Target="../media/image18.png"/><Relationship Id="rId6"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26.png"/><Relationship Id="rId6" Type="http://schemas.openxmlformats.org/officeDocument/2006/relationships/image" Target="../media/image13.png"/><Relationship Id="rId7" Type="http://schemas.openxmlformats.org/officeDocument/2006/relationships/image" Target="../media/image18.png"/><Relationship Id="rId8"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http://www.my-serious-game.fr/" TargetMode="External"/><Relationship Id="rId4" Type="http://schemas.openxmlformats.org/officeDocument/2006/relationships/image" Target="../media/image08.png"/><Relationship Id="rId5"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18.png"/><Relationship Id="rId7"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0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08.png"/><Relationship Id="rId4" Type="http://schemas.openxmlformats.org/officeDocument/2006/relationships/image" Target="../media/image18.png"/><Relationship Id="rId5"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08.png"/><Relationship Id="rId4" Type="http://schemas.openxmlformats.org/officeDocument/2006/relationships/image" Target="../media/image29.png"/><Relationship Id="rId5"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18.png"/><Relationship Id="rId7"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hyperlink" Target="http://www.my-serious-game.fr/" TargetMode="External"/><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08.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08.png"/><Relationship Id="rId6" Type="http://schemas.openxmlformats.org/officeDocument/2006/relationships/image" Target="../media/image18.png"/><Relationship Id="rId7"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hyperlink" Target="http://www.my-serious-game.fr/" TargetMode="External"/><Relationship Id="rId4" Type="http://schemas.openxmlformats.org/officeDocument/2006/relationships/image" Target="../media/image13.png"/><Relationship Id="rId5"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01.jpg"/><Relationship Id="rId4" Type="http://schemas.openxmlformats.org/officeDocument/2006/relationships/hyperlink" Target="http://www.my-serious-game.fr/" TargetMode="External"/><Relationship Id="rId5"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2.jpg"/><Relationship Id="rId4" Type="http://schemas.openxmlformats.org/officeDocument/2006/relationships/hyperlink" Target="http://www.my-serious-game.fr/" TargetMode="External"/><Relationship Id="rId5" Type="http://schemas.openxmlformats.org/officeDocument/2006/relationships/image" Target="../media/image31.png"/><Relationship Id="rId6" Type="http://schemas.openxmlformats.org/officeDocument/2006/relationships/image" Target="../media/image34.png"/><Relationship Id="rId7" Type="http://schemas.openxmlformats.org/officeDocument/2006/relationships/image" Target="../media/image33.png"/><Relationship Id="rId8" Type="http://schemas.openxmlformats.org/officeDocument/2006/relationships/image" Target="../media/image3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08.png"/><Relationship Id="rId4" Type="http://schemas.openxmlformats.org/officeDocument/2006/relationships/hyperlink" Target="http://www.my-serious-game.fr/" TargetMode="External"/><Relationship Id="rId5"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hyperlink" Target="http://www.my-serious-game.fr/" TargetMode="External"/><Relationship Id="rId4" Type="http://schemas.openxmlformats.org/officeDocument/2006/relationships/image" Target="../media/image18.png"/><Relationship Id="rId5"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hyperlink" Target="http://www.my-serious-game.fr/" TargetMode="External"/><Relationship Id="rId4" Type="http://schemas.openxmlformats.org/officeDocument/2006/relationships/image" Target="../media/image08.png"/><Relationship Id="rId5" Type="http://schemas.openxmlformats.org/officeDocument/2006/relationships/image" Target="../media/image2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08.png"/><Relationship Id="rId4" Type="http://schemas.openxmlformats.org/officeDocument/2006/relationships/hyperlink" Target="http://www.my-serious-game.fr/" TargetMode="External"/><Relationship Id="rId5" Type="http://schemas.openxmlformats.org/officeDocument/2006/relationships/image" Target="../media/image37.png"/><Relationship Id="rId6" Type="http://schemas.openxmlformats.org/officeDocument/2006/relationships/image" Target="../media/image18.png"/><Relationship Id="rId7"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hyperlink" Target="http://www.my-serious-game.fr/" TargetMode="External"/><Relationship Id="rId4" Type="http://schemas.openxmlformats.org/officeDocument/2006/relationships/image" Target="../media/image08.png"/><Relationship Id="rId5" Type="http://schemas.openxmlformats.org/officeDocument/2006/relationships/image" Target="../media/image07.png"/><Relationship Id="rId6" Type="http://schemas.openxmlformats.org/officeDocument/2006/relationships/image" Target="../media/image18.png"/><Relationship Id="rId7"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12" type="sldNum"/>
          </p:nvPr>
        </p:nvSpPr>
        <p:spPr>
          <a:xfrm>
            <a:off x="4729155" y="7113310"/>
            <a:ext cx="2057400"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pic>
        <p:nvPicPr>
          <p:cNvPr id="90" name="Shape 90"/>
          <p:cNvPicPr preferRelativeResize="0"/>
          <p:nvPr/>
        </p:nvPicPr>
        <p:blipFill rotWithShape="1">
          <a:blip r:embed="rId3">
            <a:alphaModFix/>
          </a:blip>
          <a:srcRect b="0" l="0" r="0" t="0"/>
          <a:stretch/>
        </p:blipFill>
        <p:spPr>
          <a:xfrm>
            <a:off x="0" y="29254"/>
            <a:ext cx="9144000" cy="6464401"/>
          </a:xfrm>
          <a:prstGeom prst="rect">
            <a:avLst/>
          </a:prstGeom>
          <a:noFill/>
          <a:ln>
            <a:noFill/>
          </a:ln>
        </p:spPr>
      </p:pic>
      <p:sp>
        <p:nvSpPr>
          <p:cNvPr id="91" name="Shape 91"/>
          <p:cNvSpPr/>
          <p:nvPr/>
        </p:nvSpPr>
        <p:spPr>
          <a:xfrm>
            <a:off x="5033955" y="1524000"/>
            <a:ext cx="3733800" cy="2311400"/>
          </a:xfrm>
          <a:prstGeom prst="rect">
            <a:avLst/>
          </a:prstGeom>
          <a:solidFill>
            <a:srgbClr val="45BED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1" i="0" lang="fr-FR" sz="2800" u="none" cap="none" strike="noStrike">
                <a:solidFill>
                  <a:schemeClr val="lt1"/>
                </a:solidFill>
                <a:latin typeface="Calibri"/>
                <a:ea typeface="Calibri"/>
                <a:cs typeface="Calibri"/>
                <a:sym typeface="Calibri"/>
              </a:rPr>
              <a:t>STORY-BOARD</a:t>
            </a:r>
          </a:p>
          <a:p>
            <a:pPr indent="0" lvl="0" marL="0" marR="0" rtl="0" algn="ctr">
              <a:lnSpc>
                <a:spcPct val="100000"/>
              </a:lnSpc>
              <a:spcBef>
                <a:spcPts val="0"/>
              </a:spcBef>
              <a:spcAft>
                <a:spcPts val="0"/>
              </a:spcAft>
              <a:buClr>
                <a:schemeClr val="lt1"/>
              </a:buClr>
              <a:buSzPct val="25000"/>
              <a:buFont typeface="Calibri"/>
              <a:buNone/>
            </a:pPr>
            <a:r>
              <a:rPr b="1" i="0" lang="fr-FR" sz="2800" u="none" cap="none" strike="noStrike">
                <a:solidFill>
                  <a:schemeClr val="lt1"/>
                </a:solidFill>
                <a:latin typeface="Calibri"/>
                <a:ea typeface="Calibri"/>
                <a:cs typeface="Calibri"/>
                <a:sym typeface="Calibri"/>
              </a:rPr>
              <a:t> -</a:t>
            </a:r>
          </a:p>
          <a:p>
            <a:pPr indent="0" lvl="0" marL="0" marR="0" rtl="0" algn="ctr">
              <a:lnSpc>
                <a:spcPct val="100000"/>
              </a:lnSpc>
              <a:spcBef>
                <a:spcPts val="0"/>
              </a:spcBef>
              <a:spcAft>
                <a:spcPts val="0"/>
              </a:spcAft>
              <a:buClr>
                <a:schemeClr val="lt1"/>
              </a:buClr>
              <a:buSzPct val="25000"/>
              <a:buFont typeface="Calibri"/>
              <a:buNone/>
            </a:pPr>
            <a:r>
              <a:rPr b="1" i="0" lang="fr-FR" sz="3600" u="none" cap="none" strike="noStrike">
                <a:solidFill>
                  <a:schemeClr val="lt1"/>
                </a:solidFill>
                <a:latin typeface="Calibri"/>
                <a:ea typeface="Calibri"/>
                <a:cs typeface="Calibri"/>
                <a:sym typeface="Calibri"/>
              </a:rPr>
              <a:t>BI QUEST DAY</a:t>
            </a:r>
          </a:p>
          <a:p>
            <a:pPr indent="0" lvl="0" marL="0" marR="0" rtl="0" algn="ctr">
              <a:lnSpc>
                <a:spcPct val="100000"/>
              </a:lnSpc>
              <a:spcBef>
                <a:spcPts val="0"/>
              </a:spcBef>
              <a:spcAft>
                <a:spcPts val="0"/>
              </a:spcAft>
              <a:buClr>
                <a:schemeClr val="lt1"/>
              </a:buClr>
              <a:buSzPct val="25000"/>
              <a:buFont typeface="Calibri"/>
              <a:buNone/>
            </a:pPr>
            <a:r>
              <a:rPr b="1" i="0" lang="fr-FR" sz="2800" u="none" cap="none" strike="noStrike">
                <a:solidFill>
                  <a:schemeClr val="lt1"/>
                </a:solidFill>
                <a:latin typeface="Calibri"/>
                <a:ea typeface="Calibri"/>
                <a:cs typeface="Calibri"/>
                <a:sym typeface="Calibri"/>
              </a:rPr>
              <a:t>V5</a:t>
            </a:r>
          </a:p>
        </p:txBody>
      </p:sp>
      <p:pic>
        <p:nvPicPr>
          <p:cNvPr id="92" name="Shape 92"/>
          <p:cNvPicPr preferRelativeResize="0"/>
          <p:nvPr/>
        </p:nvPicPr>
        <p:blipFill rotWithShape="1">
          <a:blip r:embed="rId4">
            <a:alphaModFix/>
          </a:blip>
          <a:srcRect b="0" l="0" r="0" t="0"/>
          <a:stretch/>
        </p:blipFill>
        <p:spPr>
          <a:xfrm>
            <a:off x="7121288" y="5929442"/>
            <a:ext cx="1794426" cy="928555"/>
          </a:xfrm>
          <a:prstGeom prst="rect">
            <a:avLst/>
          </a:prstGeom>
          <a:noFill/>
          <a:ln>
            <a:noFill/>
          </a:ln>
        </p:spPr>
      </p:pic>
      <p:pic>
        <p:nvPicPr>
          <p:cNvPr id="93" name="Shape 93"/>
          <p:cNvPicPr preferRelativeResize="0"/>
          <p:nvPr/>
        </p:nvPicPr>
        <p:blipFill rotWithShape="1">
          <a:blip r:embed="rId5">
            <a:alphaModFix/>
          </a:blip>
          <a:srcRect b="37555" l="18651" r="18292" t="37110"/>
          <a:stretch/>
        </p:blipFill>
        <p:spPr>
          <a:xfrm>
            <a:off x="203197" y="6139914"/>
            <a:ext cx="2817515" cy="707480"/>
          </a:xfrm>
          <a:prstGeom prst="rect">
            <a:avLst/>
          </a:prstGeom>
          <a:noFill/>
          <a:ln>
            <a:noFill/>
          </a:ln>
        </p:spPr>
      </p:pic>
      <p:sp>
        <p:nvSpPr>
          <p:cNvPr id="94" name="Shape 94"/>
          <p:cNvSpPr txBox="1"/>
          <p:nvPr/>
        </p:nvSpPr>
        <p:spPr>
          <a:xfrm>
            <a:off x="7678859" y="286129"/>
            <a:ext cx="1300356"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12/08/2016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3">
            <a:alphaModFix/>
          </a:blip>
          <a:srcRect b="0" l="0" r="0" t="0"/>
          <a:stretch/>
        </p:blipFill>
        <p:spPr>
          <a:xfrm>
            <a:off x="-19769" y="486410"/>
            <a:ext cx="9160418" cy="6082370"/>
          </a:xfrm>
          <a:prstGeom prst="rect">
            <a:avLst/>
          </a:prstGeom>
          <a:noFill/>
          <a:ln>
            <a:noFill/>
          </a:ln>
        </p:spPr>
      </p:pic>
      <p:sp>
        <p:nvSpPr>
          <p:cNvPr id="250" name="Shape 250"/>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251" name="Shape 251"/>
          <p:cNvSpPr/>
          <p:nvPr/>
        </p:nvSpPr>
        <p:spPr>
          <a:xfrm>
            <a:off x="-19769" y="6200773"/>
            <a:ext cx="9160418" cy="657223"/>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52" name="Shape 252"/>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53" name="Shape 253"/>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254" name="Shape 254"/>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255" name="Shape 255"/>
          <p:cNvSpPr txBox="1"/>
          <p:nvPr/>
        </p:nvSpPr>
        <p:spPr>
          <a:xfrm>
            <a:off x="0" y="44214"/>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LANCEMENT DU JEU</a:t>
            </a:r>
          </a:p>
        </p:txBody>
      </p:sp>
      <p:sp>
        <p:nvSpPr>
          <p:cNvPr id="256" name="Shape 256"/>
          <p:cNvSpPr/>
          <p:nvPr/>
        </p:nvSpPr>
        <p:spPr>
          <a:xfrm>
            <a:off x="2853733" y="5147766"/>
            <a:ext cx="3462672" cy="44315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COMMUNICATION DE LUCAS DE 2046</a:t>
            </a:r>
          </a:p>
        </p:txBody>
      </p:sp>
      <p:pic>
        <p:nvPicPr>
          <p:cNvPr id="257" name="Shape 257"/>
          <p:cNvPicPr preferRelativeResize="0"/>
          <p:nvPr/>
        </p:nvPicPr>
        <p:blipFill rotWithShape="1">
          <a:blip r:embed="rId5">
            <a:alphaModFix/>
          </a:blip>
          <a:srcRect b="37555" l="18651" r="18292" t="37110"/>
          <a:stretch/>
        </p:blipFill>
        <p:spPr>
          <a:xfrm>
            <a:off x="6553198" y="89382"/>
            <a:ext cx="2215483" cy="556309"/>
          </a:xfrm>
          <a:prstGeom prst="rect">
            <a:avLst/>
          </a:prstGeom>
          <a:noFill/>
          <a:ln>
            <a:noFill/>
          </a:ln>
        </p:spPr>
      </p:pic>
      <p:pic>
        <p:nvPicPr>
          <p:cNvPr id="258" name="Shape 258"/>
          <p:cNvPicPr preferRelativeResize="0"/>
          <p:nvPr/>
        </p:nvPicPr>
        <p:blipFill rotWithShape="1">
          <a:blip r:embed="rId6">
            <a:alphaModFix/>
          </a:blip>
          <a:srcRect b="0" l="0" r="0" t="0"/>
          <a:stretch/>
        </p:blipFill>
        <p:spPr>
          <a:xfrm>
            <a:off x="3576600" y="2273692"/>
            <a:ext cx="1983265" cy="2414770"/>
          </a:xfrm>
          <a:prstGeom prst="rect">
            <a:avLst/>
          </a:prstGeom>
          <a:noFill/>
          <a:ln>
            <a:noFill/>
          </a:ln>
        </p:spPr>
      </p:pic>
      <p:sp>
        <p:nvSpPr>
          <p:cNvPr id="259" name="Shape 259"/>
          <p:cNvSpPr/>
          <p:nvPr/>
        </p:nvSpPr>
        <p:spPr>
          <a:xfrm>
            <a:off x="3575332" y="4335101"/>
            <a:ext cx="1984531" cy="523448"/>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Lucas </a:t>
            </a:r>
          </a:p>
        </p:txBody>
      </p:sp>
      <p:sp>
        <p:nvSpPr>
          <p:cNvPr id="260" name="Shape 260"/>
          <p:cNvSpPr/>
          <p:nvPr/>
        </p:nvSpPr>
        <p:spPr>
          <a:xfrm>
            <a:off x="278025" y="254850"/>
            <a:ext cx="1343699" cy="1343699"/>
          </a:xfrm>
          <a:prstGeom prst="plus">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pic>
        <p:nvPicPr>
          <p:cNvPr descr="Marc_Recadrage.png" id="267" name="Shape 267"/>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268" name="Shape 268"/>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69" name="Shape 269"/>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270" name="Shape 270"/>
          <p:cNvSpPr/>
          <p:nvPr/>
        </p:nvSpPr>
        <p:spPr>
          <a:xfrm>
            <a:off x="-3350" y="5867400"/>
            <a:ext cx="9144000" cy="99059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71" name="Shape 271"/>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72" name="Shape 272"/>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273" name="Shape 273"/>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pic>
        <p:nvPicPr>
          <p:cNvPr id="274" name="Shape 274"/>
          <p:cNvPicPr preferRelativeResize="0"/>
          <p:nvPr/>
        </p:nvPicPr>
        <p:blipFill rotWithShape="1">
          <a:blip r:embed="rId5">
            <a:alphaModFix/>
          </a:blip>
          <a:srcRect b="0" l="0" r="0" t="0"/>
          <a:stretch/>
        </p:blipFill>
        <p:spPr>
          <a:xfrm>
            <a:off x="530045" y="2208691"/>
            <a:ext cx="2736131" cy="2247900"/>
          </a:xfrm>
          <a:prstGeom prst="rect">
            <a:avLst/>
          </a:prstGeom>
          <a:noFill/>
          <a:ln>
            <a:noFill/>
          </a:ln>
          <a:effectLst>
            <a:outerShdw blurRad="292100" rotWithShape="0" algn="tl" dir="2700000" dist="139700">
              <a:srgbClr val="333333">
                <a:alpha val="64313"/>
              </a:srgbClr>
            </a:outerShdw>
          </a:effectLst>
        </p:spPr>
      </p:pic>
      <p:pic>
        <p:nvPicPr>
          <p:cNvPr id="275" name="Shape 275"/>
          <p:cNvPicPr preferRelativeResize="0"/>
          <p:nvPr/>
        </p:nvPicPr>
        <p:blipFill rotWithShape="1">
          <a:blip r:embed="rId6">
            <a:alphaModFix/>
          </a:blip>
          <a:srcRect b="0" l="0" r="0" t="0"/>
          <a:stretch/>
        </p:blipFill>
        <p:spPr>
          <a:xfrm>
            <a:off x="4922298" y="2180800"/>
            <a:ext cx="4007906" cy="2254446"/>
          </a:xfrm>
          <a:prstGeom prst="rect">
            <a:avLst/>
          </a:prstGeom>
          <a:noFill/>
          <a:ln>
            <a:noFill/>
          </a:ln>
          <a:effectLst>
            <a:outerShdw blurRad="292100" rotWithShape="0" algn="tl" dir="2700000" dist="139700">
              <a:srgbClr val="333333">
                <a:alpha val="64313"/>
              </a:srgbClr>
            </a:outerShdw>
          </a:effectLst>
        </p:spPr>
      </p:pic>
      <p:sp>
        <p:nvSpPr>
          <p:cNvPr id="276" name="Shape 276"/>
          <p:cNvSpPr/>
          <p:nvPr/>
        </p:nvSpPr>
        <p:spPr>
          <a:xfrm>
            <a:off x="530045" y="4472182"/>
            <a:ext cx="2736131" cy="44315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1 colis par groupe</a:t>
            </a:r>
          </a:p>
        </p:txBody>
      </p:sp>
      <p:sp>
        <p:nvSpPr>
          <p:cNvPr id="277" name="Shape 277"/>
          <p:cNvSpPr/>
          <p:nvPr/>
        </p:nvSpPr>
        <p:spPr>
          <a:xfrm>
            <a:off x="4922298" y="4419951"/>
            <a:ext cx="3990653" cy="495387"/>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6 kits de lunettes à monter + un plan de construction papier </a:t>
            </a:r>
          </a:p>
        </p:txBody>
      </p:sp>
      <p:sp>
        <p:nvSpPr>
          <p:cNvPr id="278" name="Shape 278"/>
          <p:cNvSpPr/>
          <p:nvPr/>
        </p:nvSpPr>
        <p:spPr>
          <a:xfrm>
            <a:off x="3740366" y="2994041"/>
            <a:ext cx="784398" cy="5788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6000" u="none" cap="none" strike="noStrike">
                <a:solidFill>
                  <a:schemeClr val="dk1"/>
                </a:solidFill>
                <a:latin typeface="Calibri"/>
                <a:ea typeface="Calibri"/>
                <a:cs typeface="Calibri"/>
                <a:sym typeface="Calibri"/>
              </a:rPr>
              <a:t>=</a:t>
            </a:r>
          </a:p>
        </p:txBody>
      </p:sp>
      <p:sp>
        <p:nvSpPr>
          <p:cNvPr id="279" name="Shape 279"/>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MONTAGE DES LUNETTES</a:t>
            </a:r>
          </a:p>
        </p:txBody>
      </p:sp>
      <p:pic>
        <p:nvPicPr>
          <p:cNvPr id="280" name="Shape 280"/>
          <p:cNvPicPr preferRelativeResize="0"/>
          <p:nvPr/>
        </p:nvPicPr>
        <p:blipFill rotWithShape="1">
          <a:blip r:embed="rId7">
            <a:alphaModFix/>
          </a:blip>
          <a:srcRect b="0" l="0" r="0" t="0"/>
          <a:stretch/>
        </p:blipFill>
        <p:spPr>
          <a:xfrm>
            <a:off x="152400" y="929854"/>
            <a:ext cx="1783945" cy="481665"/>
          </a:xfrm>
          <a:prstGeom prst="rect">
            <a:avLst/>
          </a:prstGeom>
          <a:noFill/>
          <a:ln>
            <a:noFill/>
          </a:ln>
        </p:spPr>
      </p:pic>
      <p:sp>
        <p:nvSpPr>
          <p:cNvPr id="281" name="Shape 281"/>
          <p:cNvSpPr/>
          <p:nvPr/>
        </p:nvSpPr>
        <p:spPr>
          <a:xfrm>
            <a:off x="6553200" y="808500"/>
            <a:ext cx="2587449" cy="420238"/>
          </a:xfrm>
          <a:prstGeom prst="rect">
            <a:avLst/>
          </a:prstGeom>
          <a:solidFill>
            <a:schemeClr val="lt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7 minutes</a:t>
            </a:r>
          </a:p>
        </p:txBody>
      </p:sp>
      <p:sp>
        <p:nvSpPr>
          <p:cNvPr id="282" name="Shape 282"/>
          <p:cNvSpPr/>
          <p:nvPr/>
        </p:nvSpPr>
        <p:spPr>
          <a:xfrm>
            <a:off x="278025" y="254850"/>
            <a:ext cx="1343699" cy="1343699"/>
          </a:xfrm>
          <a:prstGeom prst="plus">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pic>
        <p:nvPicPr>
          <p:cNvPr descr="Marc_Recadrage.png" id="289" name="Shape 289"/>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290" name="Shape 290"/>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91" name="Shape 291"/>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292" name="Shape 292"/>
          <p:cNvSpPr/>
          <p:nvPr/>
        </p:nvSpPr>
        <p:spPr>
          <a:xfrm>
            <a:off x="-3350" y="5867400"/>
            <a:ext cx="9144000" cy="99059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93" name="Shape 293"/>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94" name="Shape 294"/>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295" name="Shape 295"/>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pic>
        <p:nvPicPr>
          <p:cNvPr id="296" name="Shape 296"/>
          <p:cNvPicPr preferRelativeResize="0"/>
          <p:nvPr/>
        </p:nvPicPr>
        <p:blipFill rotWithShape="1">
          <a:blip r:embed="rId5">
            <a:alphaModFix/>
          </a:blip>
          <a:srcRect b="0" l="0" r="0" t="0"/>
          <a:stretch/>
        </p:blipFill>
        <p:spPr>
          <a:xfrm>
            <a:off x="152400" y="929854"/>
            <a:ext cx="1783945" cy="481665"/>
          </a:xfrm>
          <a:prstGeom prst="rect">
            <a:avLst/>
          </a:prstGeom>
          <a:noFill/>
          <a:ln>
            <a:noFill/>
          </a:ln>
        </p:spPr>
      </p:pic>
      <p:sp>
        <p:nvSpPr>
          <p:cNvPr id="297" name="Shape 297"/>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MONTAGE DES LUNETTES</a:t>
            </a:r>
          </a:p>
        </p:txBody>
      </p:sp>
      <p:pic>
        <p:nvPicPr>
          <p:cNvPr id="298" name="Shape 298"/>
          <p:cNvPicPr preferRelativeResize="0"/>
          <p:nvPr/>
        </p:nvPicPr>
        <p:blipFill rotWithShape="1">
          <a:blip r:embed="rId6">
            <a:alphaModFix/>
          </a:blip>
          <a:srcRect b="0" l="0" r="0" t="0"/>
          <a:stretch/>
        </p:blipFill>
        <p:spPr>
          <a:xfrm>
            <a:off x="1447799" y="1233362"/>
            <a:ext cx="6608875" cy="4828170"/>
          </a:xfrm>
          <a:prstGeom prst="rect">
            <a:avLst/>
          </a:prstGeom>
          <a:noFill/>
          <a:ln>
            <a:noFill/>
          </a:ln>
        </p:spPr>
      </p:pic>
      <p:sp>
        <p:nvSpPr>
          <p:cNvPr id="299" name="Shape 299"/>
          <p:cNvSpPr txBox="1"/>
          <p:nvPr/>
        </p:nvSpPr>
        <p:spPr>
          <a:xfrm>
            <a:off x="2134616" y="1676525"/>
            <a:ext cx="5294884" cy="276998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Le montage de l’intégralité des lunettes de votre groupe est terminé ? Cliquez sur votre positionnement…</a:t>
            </a:r>
          </a:p>
          <a:p>
            <a:pPr indent="0" lvl="0" marL="0" marR="0" rtl="0" algn="ctr">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(Attention : toutes les lunettes du groupe doivent être montées sous peine de pénalités !!)</a:t>
            </a:r>
          </a:p>
          <a:p>
            <a:pPr indent="0" lvl="0" marL="0" marR="0" rtl="0" algn="l">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ctr">
              <a:lnSpc>
                <a:spcPct val="100000"/>
              </a:lnSpc>
              <a:spcBef>
                <a:spcPts val="0"/>
              </a:spcBef>
              <a:spcAft>
                <a:spcPts val="0"/>
              </a:spcAft>
              <a:buClr>
                <a:schemeClr val="dk1"/>
              </a:buClr>
              <a:buSzPct val="100000"/>
              <a:buFont typeface="Noto Sans Symbols"/>
              <a:buChar char="❑"/>
            </a:pPr>
            <a:r>
              <a:rPr b="0" i="0" lang="fr-FR" sz="1600" u="none" cap="none" strike="noStrike">
                <a:solidFill>
                  <a:schemeClr val="dk1"/>
                </a:solidFill>
                <a:latin typeface="Calibri"/>
                <a:ea typeface="Calibri"/>
                <a:cs typeface="Calibri"/>
                <a:sym typeface="Calibri"/>
              </a:rPr>
              <a:t>Premier</a:t>
            </a:r>
          </a:p>
          <a:p>
            <a:pPr indent="-285750" lvl="0" marL="285750" marR="0" rtl="0" algn="ctr">
              <a:lnSpc>
                <a:spcPct val="100000"/>
              </a:lnSpc>
              <a:spcBef>
                <a:spcPts val="0"/>
              </a:spcBef>
              <a:spcAft>
                <a:spcPts val="0"/>
              </a:spcAft>
              <a:buClr>
                <a:schemeClr val="dk1"/>
              </a:buClr>
              <a:buSzPct val="100000"/>
              <a:buFont typeface="Noto Sans Symbols"/>
              <a:buChar char="❑"/>
            </a:pPr>
            <a:r>
              <a:rPr b="0" i="0" lang="fr-FR" sz="1600" u="none" cap="none" strike="noStrike">
                <a:solidFill>
                  <a:schemeClr val="dk1"/>
                </a:solidFill>
                <a:latin typeface="Calibri"/>
                <a:ea typeface="Calibri"/>
                <a:cs typeface="Calibri"/>
                <a:sym typeface="Calibri"/>
              </a:rPr>
              <a:t>Deuxième</a:t>
            </a:r>
          </a:p>
          <a:p>
            <a:pPr indent="-285750" lvl="0" marL="285750" marR="0" rtl="0" algn="ctr">
              <a:lnSpc>
                <a:spcPct val="100000"/>
              </a:lnSpc>
              <a:spcBef>
                <a:spcPts val="0"/>
              </a:spcBef>
              <a:spcAft>
                <a:spcPts val="0"/>
              </a:spcAft>
              <a:buClr>
                <a:schemeClr val="dk1"/>
              </a:buClr>
              <a:buSzPct val="100000"/>
              <a:buFont typeface="Noto Sans Symbols"/>
              <a:buChar char="❑"/>
            </a:pPr>
            <a:r>
              <a:rPr b="0" i="0" lang="fr-FR" sz="1600" u="none" cap="none" strike="noStrike">
                <a:solidFill>
                  <a:schemeClr val="dk1"/>
                </a:solidFill>
                <a:latin typeface="Calibri"/>
                <a:ea typeface="Calibri"/>
                <a:cs typeface="Calibri"/>
                <a:sym typeface="Calibri"/>
              </a:rPr>
              <a:t>Troisième</a:t>
            </a:r>
          </a:p>
          <a:p>
            <a:pPr indent="-285750" lvl="0" marL="285750" marR="0" rtl="0" algn="ctr">
              <a:lnSpc>
                <a:spcPct val="100000"/>
              </a:lnSpc>
              <a:spcBef>
                <a:spcPts val="0"/>
              </a:spcBef>
              <a:spcAft>
                <a:spcPts val="0"/>
              </a:spcAft>
              <a:buClr>
                <a:schemeClr val="dk1"/>
              </a:buClr>
              <a:buSzPct val="100000"/>
              <a:buFont typeface="Noto Sans Symbols"/>
              <a:buChar char="❑"/>
            </a:pPr>
            <a:r>
              <a:rPr b="0" i="0" lang="fr-FR" sz="1600" u="none" cap="none" strike="noStrike">
                <a:solidFill>
                  <a:schemeClr val="dk1"/>
                </a:solidFill>
                <a:latin typeface="Calibri"/>
                <a:ea typeface="Calibri"/>
                <a:cs typeface="Calibri"/>
                <a:sym typeface="Calibri"/>
              </a:rPr>
              <a:t>Quatrième</a:t>
            </a:r>
          </a:p>
          <a:p>
            <a:pPr indent="-285750" lvl="0" marL="285750" marR="0" rtl="0" algn="ctr">
              <a:lnSpc>
                <a:spcPct val="100000"/>
              </a:lnSpc>
              <a:spcBef>
                <a:spcPts val="0"/>
              </a:spcBef>
              <a:spcAft>
                <a:spcPts val="0"/>
              </a:spcAft>
              <a:buClr>
                <a:schemeClr val="dk1"/>
              </a:buClr>
              <a:buSzPct val="100000"/>
              <a:buFont typeface="Noto Sans Symbols"/>
              <a:buChar char="❑"/>
            </a:pPr>
            <a:r>
              <a:rPr b="0" i="0" lang="fr-FR" sz="1600" u="none" cap="none" strike="noStrike">
                <a:solidFill>
                  <a:schemeClr val="dk1"/>
                </a:solidFill>
                <a:latin typeface="Calibri"/>
                <a:ea typeface="Calibri"/>
                <a:cs typeface="Calibri"/>
                <a:sym typeface="Calibri"/>
              </a:rPr>
              <a:t>Cinquième</a:t>
            </a:r>
          </a:p>
          <a:p>
            <a:pPr indent="-285750" lvl="0" marL="285750" marR="0" rtl="0" algn="ctr">
              <a:lnSpc>
                <a:spcPct val="100000"/>
              </a:lnSpc>
              <a:spcBef>
                <a:spcPts val="0"/>
              </a:spcBef>
              <a:spcAft>
                <a:spcPts val="0"/>
              </a:spcAft>
              <a:buClr>
                <a:schemeClr val="dk1"/>
              </a:buClr>
              <a:buSzPct val="100000"/>
              <a:buFont typeface="Noto Sans Symbols"/>
              <a:buChar char="❑"/>
            </a:pPr>
            <a:r>
              <a:rPr b="0" i="0" lang="fr-FR" sz="1600" u="none" cap="none" strike="noStrike">
                <a:solidFill>
                  <a:schemeClr val="dk1"/>
                </a:solidFill>
                <a:latin typeface="Calibri"/>
                <a:ea typeface="Calibri"/>
                <a:cs typeface="Calibri"/>
                <a:sym typeface="Calibri"/>
              </a:rPr>
              <a:t>Sixième</a:t>
            </a:r>
          </a:p>
        </p:txBody>
      </p:sp>
      <p:sp>
        <p:nvSpPr>
          <p:cNvPr id="300" name="Shape 300"/>
          <p:cNvSpPr/>
          <p:nvPr/>
        </p:nvSpPr>
        <p:spPr>
          <a:xfrm>
            <a:off x="3820942" y="2580516"/>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PREMIER</a:t>
            </a:r>
          </a:p>
        </p:txBody>
      </p:sp>
      <p:sp>
        <p:nvSpPr>
          <p:cNvPr id="301" name="Shape 301"/>
          <p:cNvSpPr/>
          <p:nvPr/>
        </p:nvSpPr>
        <p:spPr>
          <a:xfrm>
            <a:off x="3820942" y="2921558"/>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DEUXIÈME</a:t>
            </a:r>
          </a:p>
        </p:txBody>
      </p:sp>
      <p:sp>
        <p:nvSpPr>
          <p:cNvPr id="302" name="Shape 302"/>
          <p:cNvSpPr/>
          <p:nvPr/>
        </p:nvSpPr>
        <p:spPr>
          <a:xfrm>
            <a:off x="3820941" y="3296796"/>
            <a:ext cx="1862584" cy="35552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TROISIÈME</a:t>
            </a:r>
          </a:p>
        </p:txBody>
      </p:sp>
      <p:sp>
        <p:nvSpPr>
          <p:cNvPr id="303" name="Shape 303"/>
          <p:cNvSpPr/>
          <p:nvPr/>
        </p:nvSpPr>
        <p:spPr>
          <a:xfrm>
            <a:off x="3820941" y="3648171"/>
            <a:ext cx="1862584" cy="35552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QUATRIÈME</a:t>
            </a:r>
          </a:p>
        </p:txBody>
      </p:sp>
      <p:sp>
        <p:nvSpPr>
          <p:cNvPr id="304" name="Shape 304"/>
          <p:cNvSpPr/>
          <p:nvPr/>
        </p:nvSpPr>
        <p:spPr>
          <a:xfrm>
            <a:off x="3820939" y="4006135"/>
            <a:ext cx="1862584" cy="35552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CINQUIÈME</a:t>
            </a:r>
          </a:p>
        </p:txBody>
      </p:sp>
      <p:sp>
        <p:nvSpPr>
          <p:cNvPr id="305" name="Shape 305"/>
          <p:cNvSpPr/>
          <p:nvPr/>
        </p:nvSpPr>
        <p:spPr>
          <a:xfrm>
            <a:off x="3820939" y="4342139"/>
            <a:ext cx="1862584" cy="35552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SIXIÈME</a:t>
            </a:r>
          </a:p>
        </p:txBody>
      </p:sp>
      <p:sp>
        <p:nvSpPr>
          <p:cNvPr id="306" name="Shape 306"/>
          <p:cNvSpPr txBox="1"/>
          <p:nvPr/>
        </p:nvSpPr>
        <p:spPr>
          <a:xfrm>
            <a:off x="2104789" y="4459248"/>
            <a:ext cx="1715914"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Vous pouvez cliquer sur votre positionnement s’il n’est pas passé en gris…</a:t>
            </a:r>
          </a:p>
        </p:txBody>
      </p:sp>
      <p:sp>
        <p:nvSpPr>
          <p:cNvPr id="307" name="Shape 307"/>
          <p:cNvSpPr/>
          <p:nvPr/>
        </p:nvSpPr>
        <p:spPr>
          <a:xfrm>
            <a:off x="61860" y="1872663"/>
            <a:ext cx="4150901" cy="3429054"/>
          </a:xfrm>
          <a:prstGeom prst="roundRect">
            <a:avLst>
              <a:gd fmla="val 16667" name="adj"/>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J’ai finis ! </a:t>
            </a:r>
          </a:p>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Le serveur tri automatiquement</a:t>
            </a:r>
          </a:p>
        </p:txBody>
      </p:sp>
      <p:sp>
        <p:nvSpPr>
          <p:cNvPr id="308" name="Shape 308"/>
          <p:cNvSpPr/>
          <p:nvPr/>
        </p:nvSpPr>
        <p:spPr>
          <a:xfrm>
            <a:off x="278025" y="254850"/>
            <a:ext cx="1343699" cy="1343699"/>
          </a:xfrm>
          <a:prstGeom prst="plus">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pic>
        <p:nvPicPr>
          <p:cNvPr descr="Marc_Recadrage.png" id="315" name="Shape 315"/>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316" name="Shape 316"/>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317" name="Shape 317"/>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318" name="Shape 318"/>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319" name="Shape 319"/>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320" name="Shape 320"/>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MONTAGE DES LUNETTES</a:t>
            </a:r>
          </a:p>
        </p:txBody>
      </p:sp>
      <p:sp>
        <p:nvSpPr>
          <p:cNvPr id="321" name="Shape 321"/>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322" name="Shape 322"/>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pic>
        <p:nvPicPr>
          <p:cNvPr id="323" name="Shape 323"/>
          <p:cNvPicPr preferRelativeResize="0"/>
          <p:nvPr/>
        </p:nvPicPr>
        <p:blipFill rotWithShape="1">
          <a:blip r:embed="rId5">
            <a:alphaModFix/>
          </a:blip>
          <a:srcRect b="0" l="0" r="0" t="0"/>
          <a:stretch/>
        </p:blipFill>
        <p:spPr>
          <a:xfrm>
            <a:off x="152400" y="929854"/>
            <a:ext cx="1783945" cy="481665"/>
          </a:xfrm>
          <a:prstGeom prst="rect">
            <a:avLst/>
          </a:prstGeom>
          <a:noFill/>
          <a:ln>
            <a:noFill/>
          </a:ln>
        </p:spPr>
      </p:pic>
      <p:pic>
        <p:nvPicPr>
          <p:cNvPr id="324" name="Shape 324"/>
          <p:cNvPicPr preferRelativeResize="0"/>
          <p:nvPr/>
        </p:nvPicPr>
        <p:blipFill rotWithShape="1">
          <a:blip r:embed="rId6">
            <a:alphaModFix/>
          </a:blip>
          <a:srcRect b="0" l="0" r="0" t="0"/>
          <a:stretch/>
        </p:blipFill>
        <p:spPr>
          <a:xfrm>
            <a:off x="1630599" y="2692268"/>
            <a:ext cx="5817949" cy="3258052"/>
          </a:xfrm>
          <a:prstGeom prst="rect">
            <a:avLst/>
          </a:prstGeom>
          <a:noFill/>
          <a:ln>
            <a:noFill/>
          </a:ln>
        </p:spPr>
      </p:pic>
      <p:sp>
        <p:nvSpPr>
          <p:cNvPr id="325" name="Shape 325"/>
          <p:cNvSpPr/>
          <p:nvPr/>
        </p:nvSpPr>
        <p:spPr>
          <a:xfrm>
            <a:off x="1630599" y="1382416"/>
            <a:ext cx="5817949" cy="1230101"/>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CHRONO DE 7 MINUTES QUI DEFILE TOUT AU LONG DU MONTAGE</a:t>
            </a:r>
          </a:p>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(une voix se déclenche au bout de 3 minutes pour motiver les équipes) </a:t>
            </a:r>
          </a:p>
        </p:txBody>
      </p:sp>
      <p:sp>
        <p:nvSpPr>
          <p:cNvPr id="326" name="Shape 326"/>
          <p:cNvSpPr/>
          <p:nvPr/>
        </p:nvSpPr>
        <p:spPr>
          <a:xfrm>
            <a:off x="278025" y="254850"/>
            <a:ext cx="1343699" cy="1343699"/>
          </a:xfrm>
          <a:prstGeom prst="plus">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7" name="Shape 327"/>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pic>
        <p:nvPicPr>
          <p:cNvPr descr="Marc_Recadrage.png" id="333" name="Shape 333"/>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334" name="Shape 334"/>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335" name="Shape 335"/>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336" name="Shape 336"/>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337" name="Shape 337"/>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338" name="Shape 338"/>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339" name="Shape 339"/>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340" name="Shape 340"/>
          <p:cNvSpPr txBox="1"/>
          <p:nvPr/>
        </p:nvSpPr>
        <p:spPr>
          <a:xfrm>
            <a:off x="434685" y="1118807"/>
            <a:ext cx="8090334" cy="369331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i="0" lang="fr-FR" sz="1800" u="none" cap="none" strike="noStrike">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id="341" name="Shape 341"/>
          <p:cNvPicPr preferRelativeResize="0"/>
          <p:nvPr/>
        </p:nvPicPr>
        <p:blipFill rotWithShape="1">
          <a:blip r:embed="rId5">
            <a:alphaModFix/>
          </a:blip>
          <a:srcRect b="0" l="0" r="0" t="0"/>
          <a:stretch/>
        </p:blipFill>
        <p:spPr>
          <a:xfrm>
            <a:off x="114300" y="814635"/>
            <a:ext cx="1783945" cy="481665"/>
          </a:xfrm>
          <a:prstGeom prst="rect">
            <a:avLst/>
          </a:prstGeom>
          <a:noFill/>
          <a:ln>
            <a:noFill/>
          </a:ln>
        </p:spPr>
      </p:pic>
      <p:pic>
        <p:nvPicPr>
          <p:cNvPr id="342" name="Shape 342"/>
          <p:cNvPicPr preferRelativeResize="0"/>
          <p:nvPr/>
        </p:nvPicPr>
        <p:blipFill rotWithShape="1">
          <a:blip r:embed="rId6">
            <a:alphaModFix/>
          </a:blip>
          <a:srcRect b="0" l="0" r="0" t="0"/>
          <a:stretch/>
        </p:blipFill>
        <p:spPr>
          <a:xfrm>
            <a:off x="-41035" y="760022"/>
            <a:ext cx="9160418" cy="6082370"/>
          </a:xfrm>
          <a:prstGeom prst="rect">
            <a:avLst/>
          </a:prstGeom>
          <a:noFill/>
          <a:ln>
            <a:noFill/>
          </a:ln>
        </p:spPr>
      </p:pic>
      <p:pic>
        <p:nvPicPr>
          <p:cNvPr id="343" name="Shape 343"/>
          <p:cNvPicPr preferRelativeResize="0"/>
          <p:nvPr/>
        </p:nvPicPr>
        <p:blipFill rotWithShape="1">
          <a:blip r:embed="rId5">
            <a:alphaModFix/>
          </a:blip>
          <a:srcRect b="0" l="0" r="0" t="0"/>
          <a:stretch/>
        </p:blipFill>
        <p:spPr>
          <a:xfrm>
            <a:off x="110945" y="757989"/>
            <a:ext cx="1783945" cy="481665"/>
          </a:xfrm>
          <a:prstGeom prst="rect">
            <a:avLst/>
          </a:prstGeom>
          <a:noFill/>
          <a:ln>
            <a:noFill/>
          </a:ln>
        </p:spPr>
      </p:pic>
      <p:sp>
        <p:nvSpPr>
          <p:cNvPr id="344" name="Shape 344"/>
          <p:cNvSpPr/>
          <p:nvPr/>
        </p:nvSpPr>
        <p:spPr>
          <a:xfrm>
            <a:off x="2225632" y="5403630"/>
            <a:ext cx="4827621" cy="576492"/>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COMMUNICATION DE LUCAS DE 2046</a:t>
            </a:r>
          </a:p>
        </p:txBody>
      </p:sp>
      <p:sp>
        <p:nvSpPr>
          <p:cNvPr id="345" name="Shape 345"/>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pic>
        <p:nvPicPr>
          <p:cNvPr id="346" name="Shape 346"/>
          <p:cNvPicPr preferRelativeResize="0"/>
          <p:nvPr/>
        </p:nvPicPr>
        <p:blipFill rotWithShape="1">
          <a:blip r:embed="rId7">
            <a:alphaModFix/>
          </a:blip>
          <a:srcRect b="0" l="0" r="0" t="0"/>
          <a:stretch/>
        </p:blipFill>
        <p:spPr>
          <a:xfrm>
            <a:off x="4813305" y="2615484"/>
            <a:ext cx="1982863" cy="2414279"/>
          </a:xfrm>
          <a:prstGeom prst="rect">
            <a:avLst/>
          </a:prstGeom>
          <a:noFill/>
          <a:ln>
            <a:noFill/>
          </a:ln>
        </p:spPr>
      </p:pic>
      <p:sp>
        <p:nvSpPr>
          <p:cNvPr id="347" name="Shape 347"/>
          <p:cNvSpPr/>
          <p:nvPr/>
        </p:nvSpPr>
        <p:spPr>
          <a:xfrm>
            <a:off x="4816062" y="4625016"/>
            <a:ext cx="1989875" cy="503369"/>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Lucas </a:t>
            </a:r>
          </a:p>
        </p:txBody>
      </p:sp>
      <p:pic>
        <p:nvPicPr>
          <p:cNvPr id="348" name="Shape 348"/>
          <p:cNvPicPr preferRelativeResize="0"/>
          <p:nvPr/>
        </p:nvPicPr>
        <p:blipFill rotWithShape="1">
          <a:blip r:embed="rId8">
            <a:alphaModFix/>
          </a:blip>
          <a:srcRect b="17053" l="0" r="0" t="0"/>
          <a:stretch/>
        </p:blipFill>
        <p:spPr>
          <a:xfrm>
            <a:off x="2776758" y="2528324"/>
            <a:ext cx="1760975" cy="2556079"/>
          </a:xfrm>
          <a:prstGeom prst="rect">
            <a:avLst/>
          </a:prstGeom>
          <a:noFill/>
          <a:ln>
            <a:noFill/>
          </a:ln>
          <a:effectLst>
            <a:outerShdw blurRad="292100" rotWithShape="0" algn="tl" dir="2700000" dist="139700">
              <a:srgbClr val="333333">
                <a:alpha val="64313"/>
              </a:srgbClr>
            </a:outerShdw>
          </a:effectLst>
        </p:spPr>
      </p:pic>
      <p:sp>
        <p:nvSpPr>
          <p:cNvPr id="349" name="Shape 349"/>
          <p:cNvSpPr/>
          <p:nvPr/>
        </p:nvSpPr>
        <p:spPr>
          <a:xfrm>
            <a:off x="2773407" y="4575989"/>
            <a:ext cx="1764327" cy="508414"/>
          </a:xfrm>
          <a:prstGeom prst="rect">
            <a:avLst/>
          </a:prstGeom>
          <a:solidFill>
            <a:srgbClr val="7030A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KIPPS </a:t>
            </a:r>
          </a:p>
        </p:txBody>
      </p:sp>
      <p:sp>
        <p:nvSpPr>
          <p:cNvPr id="350" name="Shape 350"/>
          <p:cNvSpPr/>
          <p:nvPr/>
        </p:nvSpPr>
        <p:spPr>
          <a:xfrm>
            <a:off x="278025" y="254850"/>
            <a:ext cx="1343699" cy="1343699"/>
          </a:xfrm>
          <a:prstGeom prst="plus">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1" name="Shape 351"/>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2" name="Shape 352"/>
          <p:cNvSpPr/>
          <p:nvPr/>
        </p:nvSpPr>
        <p:spPr>
          <a:xfrm>
            <a:off x="106425" y="15240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pic>
        <p:nvPicPr>
          <p:cNvPr descr="Marc_Recadrage.png" id="358" name="Shape 358"/>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359" name="Shape 359"/>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360" name="Shape 360"/>
          <p:cNvSpPr txBox="1"/>
          <p:nvPr/>
        </p:nvSpPr>
        <p:spPr>
          <a:xfrm>
            <a:off x="7063021" y="6173623"/>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361" name="Shape 361"/>
          <p:cNvSpPr/>
          <p:nvPr/>
        </p:nvSpPr>
        <p:spPr>
          <a:xfrm>
            <a:off x="-3350" y="5867400"/>
            <a:ext cx="9144000" cy="99059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362" name="Shape 362"/>
          <p:cNvSpPr txBox="1"/>
          <p:nvPr>
            <p:ph idx="12" type="sldNum"/>
          </p:nvPr>
        </p:nvSpPr>
        <p:spPr>
          <a:xfrm>
            <a:off x="6562967" y="6179446"/>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363" name="Shape 363"/>
          <p:cNvSpPr txBox="1"/>
          <p:nvPr/>
        </p:nvSpPr>
        <p:spPr>
          <a:xfrm>
            <a:off x="9773" y="6253376"/>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364" name="Shape 364"/>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MONTAGE DES LUNETTES</a:t>
            </a:r>
          </a:p>
        </p:txBody>
      </p:sp>
      <p:pic>
        <p:nvPicPr>
          <p:cNvPr id="365" name="Shape 365"/>
          <p:cNvPicPr preferRelativeResize="0"/>
          <p:nvPr/>
        </p:nvPicPr>
        <p:blipFill rotWithShape="1">
          <a:blip r:embed="rId5">
            <a:alphaModFix/>
          </a:blip>
          <a:srcRect b="0" l="0" r="0" t="0"/>
          <a:stretch/>
        </p:blipFill>
        <p:spPr>
          <a:xfrm>
            <a:off x="-10001" y="583116"/>
            <a:ext cx="9183923" cy="6274884"/>
          </a:xfrm>
          <a:prstGeom prst="rect">
            <a:avLst/>
          </a:prstGeom>
          <a:noFill/>
          <a:ln>
            <a:noFill/>
          </a:ln>
        </p:spPr>
      </p:pic>
      <p:sp>
        <p:nvSpPr>
          <p:cNvPr id="366" name="Shape 366"/>
          <p:cNvSpPr/>
          <p:nvPr/>
        </p:nvSpPr>
        <p:spPr>
          <a:xfrm>
            <a:off x="1475365" y="2318955"/>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PREMIER</a:t>
            </a:r>
          </a:p>
        </p:txBody>
      </p:sp>
      <p:sp>
        <p:nvSpPr>
          <p:cNvPr id="367" name="Shape 367"/>
          <p:cNvSpPr/>
          <p:nvPr/>
        </p:nvSpPr>
        <p:spPr>
          <a:xfrm>
            <a:off x="1475362" y="265999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DEUXIÈME</a:t>
            </a:r>
          </a:p>
        </p:txBody>
      </p:sp>
      <p:sp>
        <p:nvSpPr>
          <p:cNvPr id="368" name="Shape 368"/>
          <p:cNvSpPr/>
          <p:nvPr/>
        </p:nvSpPr>
        <p:spPr>
          <a:xfrm>
            <a:off x="1475362" y="3035233"/>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TROISIÈME</a:t>
            </a:r>
          </a:p>
        </p:txBody>
      </p:sp>
      <p:sp>
        <p:nvSpPr>
          <p:cNvPr id="369" name="Shape 369"/>
          <p:cNvSpPr/>
          <p:nvPr/>
        </p:nvSpPr>
        <p:spPr>
          <a:xfrm>
            <a:off x="1475362" y="338660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QUATRIÈME</a:t>
            </a:r>
          </a:p>
        </p:txBody>
      </p:sp>
      <p:sp>
        <p:nvSpPr>
          <p:cNvPr id="370" name="Shape 370"/>
          <p:cNvSpPr/>
          <p:nvPr/>
        </p:nvSpPr>
        <p:spPr>
          <a:xfrm>
            <a:off x="1475361" y="4296287"/>
            <a:ext cx="1862584" cy="485510"/>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NON TERMINE DANS LE DÉLAI </a:t>
            </a:r>
          </a:p>
        </p:txBody>
      </p:sp>
      <p:sp>
        <p:nvSpPr>
          <p:cNvPr id="371" name="Shape 371"/>
          <p:cNvSpPr txBox="1"/>
          <p:nvPr/>
        </p:nvSpPr>
        <p:spPr>
          <a:xfrm>
            <a:off x="4434376" y="2296205"/>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B</a:t>
            </a:r>
          </a:p>
        </p:txBody>
      </p:sp>
      <p:sp>
        <p:nvSpPr>
          <p:cNvPr id="372" name="Shape 372"/>
          <p:cNvSpPr txBox="1"/>
          <p:nvPr/>
        </p:nvSpPr>
        <p:spPr>
          <a:xfrm>
            <a:off x="4434376" y="271169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E</a:t>
            </a:r>
          </a:p>
        </p:txBody>
      </p:sp>
      <p:sp>
        <p:nvSpPr>
          <p:cNvPr id="373" name="Shape 373"/>
          <p:cNvSpPr txBox="1"/>
          <p:nvPr/>
        </p:nvSpPr>
        <p:spPr>
          <a:xfrm>
            <a:off x="4434376" y="3095275"/>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C</a:t>
            </a:r>
          </a:p>
        </p:txBody>
      </p:sp>
      <p:sp>
        <p:nvSpPr>
          <p:cNvPr id="374" name="Shape 374"/>
          <p:cNvSpPr txBox="1"/>
          <p:nvPr/>
        </p:nvSpPr>
        <p:spPr>
          <a:xfrm>
            <a:off x="4434376" y="3498169"/>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F</a:t>
            </a:r>
          </a:p>
        </p:txBody>
      </p:sp>
      <p:sp>
        <p:nvSpPr>
          <p:cNvPr id="375" name="Shape 375"/>
          <p:cNvSpPr txBox="1"/>
          <p:nvPr/>
        </p:nvSpPr>
        <p:spPr>
          <a:xfrm>
            <a:off x="4424607" y="4193467"/>
            <a:ext cx="1470267"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A et </a:t>
            </a:r>
          </a:p>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D</a:t>
            </a:r>
          </a:p>
        </p:txBody>
      </p:sp>
      <p:sp>
        <p:nvSpPr>
          <p:cNvPr id="376" name="Shape 376"/>
          <p:cNvSpPr/>
          <p:nvPr/>
        </p:nvSpPr>
        <p:spPr>
          <a:xfrm>
            <a:off x="3753085" y="4427375"/>
            <a:ext cx="671522" cy="232977"/>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7" name="Shape 377"/>
          <p:cNvSpPr/>
          <p:nvPr/>
        </p:nvSpPr>
        <p:spPr>
          <a:xfrm>
            <a:off x="3702285" y="3485614"/>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8" name="Shape 378"/>
          <p:cNvSpPr/>
          <p:nvPr/>
        </p:nvSpPr>
        <p:spPr>
          <a:xfrm>
            <a:off x="3702285" y="3092391"/>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9" name="Shape 379"/>
          <p:cNvSpPr/>
          <p:nvPr/>
        </p:nvSpPr>
        <p:spPr>
          <a:xfrm>
            <a:off x="3702285" y="2723285"/>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0" name="Shape 380"/>
          <p:cNvSpPr/>
          <p:nvPr/>
        </p:nvSpPr>
        <p:spPr>
          <a:xfrm>
            <a:off x="3709025" y="2340999"/>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id="381" name="Shape 381"/>
          <p:cNvPicPr preferRelativeResize="0"/>
          <p:nvPr/>
        </p:nvPicPr>
        <p:blipFill rotWithShape="1">
          <a:blip r:embed="rId6">
            <a:alphaModFix/>
          </a:blip>
          <a:srcRect b="0" l="0" r="0" t="0"/>
          <a:stretch/>
        </p:blipFill>
        <p:spPr>
          <a:xfrm>
            <a:off x="2437082" y="573608"/>
            <a:ext cx="1783945" cy="481665"/>
          </a:xfrm>
          <a:prstGeom prst="rect">
            <a:avLst/>
          </a:prstGeom>
          <a:noFill/>
          <a:ln>
            <a:noFill/>
          </a:ln>
        </p:spPr>
      </p:pic>
      <p:sp>
        <p:nvSpPr>
          <p:cNvPr id="382" name="Shape 382"/>
          <p:cNvSpPr txBox="1"/>
          <p:nvPr/>
        </p:nvSpPr>
        <p:spPr>
          <a:xfrm>
            <a:off x="973507" y="1539041"/>
            <a:ext cx="6962820"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CLASSEMENT DE L’ÉPREUVE DE MONTAGE</a:t>
            </a:r>
          </a:p>
        </p:txBody>
      </p:sp>
      <p:sp>
        <p:nvSpPr>
          <p:cNvPr id="383" name="Shape 383"/>
          <p:cNvSpPr/>
          <p:nvPr/>
        </p:nvSpPr>
        <p:spPr>
          <a:xfrm>
            <a:off x="6196264" y="4421607"/>
            <a:ext cx="671522" cy="232977"/>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4" name="Shape 384"/>
          <p:cNvSpPr/>
          <p:nvPr/>
        </p:nvSpPr>
        <p:spPr>
          <a:xfrm>
            <a:off x="6145464" y="3465301"/>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5" name="Shape 385"/>
          <p:cNvSpPr/>
          <p:nvPr/>
        </p:nvSpPr>
        <p:spPr>
          <a:xfrm>
            <a:off x="6145464" y="3086625"/>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6" name="Shape 386"/>
          <p:cNvSpPr/>
          <p:nvPr/>
        </p:nvSpPr>
        <p:spPr>
          <a:xfrm>
            <a:off x="6145464" y="2717521"/>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7" name="Shape 387"/>
          <p:cNvSpPr/>
          <p:nvPr/>
        </p:nvSpPr>
        <p:spPr>
          <a:xfrm>
            <a:off x="6152205" y="233523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8" name="Shape 388"/>
          <p:cNvSpPr txBox="1"/>
          <p:nvPr/>
        </p:nvSpPr>
        <p:spPr>
          <a:xfrm>
            <a:off x="7043221" y="22898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6000 points</a:t>
            </a:r>
          </a:p>
        </p:txBody>
      </p:sp>
      <p:sp>
        <p:nvSpPr>
          <p:cNvPr id="389" name="Shape 389"/>
          <p:cNvSpPr txBox="1"/>
          <p:nvPr/>
        </p:nvSpPr>
        <p:spPr>
          <a:xfrm>
            <a:off x="7043221" y="2663308"/>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5 000 points</a:t>
            </a:r>
          </a:p>
        </p:txBody>
      </p:sp>
      <p:sp>
        <p:nvSpPr>
          <p:cNvPr id="390" name="Shape 390"/>
          <p:cNvSpPr txBox="1"/>
          <p:nvPr/>
        </p:nvSpPr>
        <p:spPr>
          <a:xfrm>
            <a:off x="7026517" y="3020925"/>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4 500 points</a:t>
            </a:r>
          </a:p>
        </p:txBody>
      </p:sp>
      <p:sp>
        <p:nvSpPr>
          <p:cNvPr id="391" name="Shape 391"/>
          <p:cNvSpPr txBox="1"/>
          <p:nvPr/>
        </p:nvSpPr>
        <p:spPr>
          <a:xfrm>
            <a:off x="7043221" y="340644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4 000 points</a:t>
            </a:r>
          </a:p>
        </p:txBody>
      </p:sp>
      <p:sp>
        <p:nvSpPr>
          <p:cNvPr id="392" name="Shape 392"/>
          <p:cNvSpPr txBox="1"/>
          <p:nvPr/>
        </p:nvSpPr>
        <p:spPr>
          <a:xfrm>
            <a:off x="7063021" y="4360414"/>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3 000 points</a:t>
            </a:r>
          </a:p>
        </p:txBody>
      </p:sp>
      <p:sp>
        <p:nvSpPr>
          <p:cNvPr id="393" name="Shape 393"/>
          <p:cNvSpPr txBox="1"/>
          <p:nvPr/>
        </p:nvSpPr>
        <p:spPr>
          <a:xfrm>
            <a:off x="2816475" y="6413619"/>
            <a:ext cx="3712042"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1800" u="none" cap="none" strike="noStrike">
                <a:solidFill>
                  <a:schemeClr val="dk1"/>
                </a:solidFill>
                <a:latin typeface="Calibri"/>
                <a:ea typeface="Calibri"/>
                <a:cs typeface="Calibri"/>
                <a:sym typeface="Calibri"/>
              </a:rPr>
              <a:t>Les apprenants choisissent d’investir.</a:t>
            </a:r>
          </a:p>
        </p:txBody>
      </p:sp>
      <p:sp>
        <p:nvSpPr>
          <p:cNvPr id="394" name="Shape 394"/>
          <p:cNvSpPr txBox="1"/>
          <p:nvPr/>
        </p:nvSpPr>
        <p:spPr>
          <a:xfrm>
            <a:off x="3569855" y="4976769"/>
            <a:ext cx="2205282"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2800" u="none" cap="none" strike="noStrike">
                <a:solidFill>
                  <a:schemeClr val="dk1"/>
                </a:solidFill>
                <a:latin typeface="Calibri"/>
                <a:ea typeface="Calibri"/>
                <a:cs typeface="Calibri"/>
                <a:sym typeface="Calibri"/>
              </a:rPr>
              <a:t>Exemple-type</a:t>
            </a:r>
          </a:p>
        </p:txBody>
      </p:sp>
      <p:pic>
        <p:nvPicPr>
          <p:cNvPr id="395" name="Shape 395"/>
          <p:cNvPicPr preferRelativeResize="0"/>
          <p:nvPr/>
        </p:nvPicPr>
        <p:blipFill rotWithShape="1">
          <a:blip r:embed="rId7">
            <a:alphaModFix/>
          </a:blip>
          <a:srcRect b="0" l="0" r="0" t="0"/>
          <a:stretch/>
        </p:blipFill>
        <p:spPr>
          <a:xfrm>
            <a:off x="112959" y="672191"/>
            <a:ext cx="566330" cy="689548"/>
          </a:xfrm>
          <a:prstGeom prst="rect">
            <a:avLst/>
          </a:prstGeom>
          <a:noFill/>
          <a:ln>
            <a:noFill/>
          </a:ln>
        </p:spPr>
      </p:pic>
      <p:pic>
        <p:nvPicPr>
          <p:cNvPr id="396" name="Shape 396"/>
          <p:cNvPicPr preferRelativeResize="0"/>
          <p:nvPr/>
        </p:nvPicPr>
        <p:blipFill rotWithShape="1">
          <a:blip r:embed="rId8">
            <a:alphaModFix/>
          </a:blip>
          <a:srcRect b="17053" l="0" r="0" t="0"/>
          <a:stretch/>
        </p:blipFill>
        <p:spPr>
          <a:xfrm>
            <a:off x="728295" y="606539"/>
            <a:ext cx="538802" cy="835157"/>
          </a:xfrm>
          <a:prstGeom prst="rect">
            <a:avLst/>
          </a:prstGeom>
          <a:noFill/>
          <a:ln>
            <a:noFill/>
          </a:ln>
          <a:effectLst>
            <a:outerShdw blurRad="292100" rotWithShape="0" algn="tl" dir="2700000" dist="139700">
              <a:srgbClr val="333333">
                <a:alpha val="64313"/>
              </a:srgbClr>
            </a:outerShdw>
          </a:effectLst>
        </p:spPr>
      </p:pic>
      <p:sp>
        <p:nvSpPr>
          <p:cNvPr id="397" name="Shape 397"/>
          <p:cNvSpPr/>
          <p:nvPr/>
        </p:nvSpPr>
        <p:spPr>
          <a:xfrm>
            <a:off x="95815" y="1386116"/>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398" name="Shape 398"/>
          <p:cNvSpPr/>
          <p:nvPr/>
        </p:nvSpPr>
        <p:spPr>
          <a:xfrm>
            <a:off x="-10001" y="528789"/>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399" name="Shape 399"/>
          <p:cNvSpPr/>
          <p:nvPr/>
        </p:nvSpPr>
        <p:spPr>
          <a:xfrm>
            <a:off x="278025" y="254850"/>
            <a:ext cx="1343699" cy="1343699"/>
          </a:xfrm>
          <a:prstGeom prst="plus">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00" name="Shape 400"/>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01" name="Shape 401"/>
          <p:cNvSpPr/>
          <p:nvPr/>
        </p:nvSpPr>
        <p:spPr>
          <a:xfrm>
            <a:off x="106425" y="15240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408" name="Shape 408"/>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409" name="Shape 409"/>
          <p:cNvPicPr preferRelativeResize="0"/>
          <p:nvPr/>
        </p:nvPicPr>
        <p:blipFill rotWithShape="1">
          <a:blip r:embed="rId4">
            <a:alphaModFix/>
          </a:blip>
          <a:srcRect b="0" l="0" r="0" t="0"/>
          <a:stretch/>
        </p:blipFill>
        <p:spPr>
          <a:xfrm>
            <a:off x="-19769" y="760022"/>
            <a:ext cx="9160418" cy="6082370"/>
          </a:xfrm>
          <a:prstGeom prst="rect">
            <a:avLst/>
          </a:prstGeom>
          <a:noFill/>
          <a:ln>
            <a:noFill/>
          </a:ln>
        </p:spPr>
      </p:pic>
      <p:sp>
        <p:nvSpPr>
          <p:cNvPr id="410" name="Shape 41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11" name="Shape 411"/>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412" name="Shape 412"/>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413" name="Shape 413"/>
          <p:cNvSpPr/>
          <p:nvPr/>
        </p:nvSpPr>
        <p:spPr>
          <a:xfrm>
            <a:off x="6935853" y="2488908"/>
            <a:ext cx="1524758" cy="1310442"/>
          </a:xfrm>
          <a:prstGeom prst="rect">
            <a:avLst/>
          </a:prstGeom>
          <a:gradFill>
            <a:gsLst>
              <a:gs pos="0">
                <a:srgbClr val="D1D1D1"/>
              </a:gs>
              <a:gs pos="50000">
                <a:srgbClr val="C7C7C7"/>
              </a:gs>
              <a:gs pos="100000">
                <a:srgbClr val="C0C0C0"/>
              </a:gs>
            </a:gsLst>
            <a:path path="circle">
              <a:fillToRect b="100%" r="100%"/>
            </a:path>
            <a:tileRect l="-100%" t="-10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300" u="none" cap="none" strike="noStrike">
                <a:solidFill>
                  <a:schemeClr val="dk1"/>
                </a:solidFill>
                <a:latin typeface="Calibri"/>
                <a:ea typeface="Calibri"/>
                <a:cs typeface="Calibri"/>
                <a:sym typeface="Calibri"/>
              </a:rPr>
              <a:t>Commercialisation</a:t>
            </a:r>
            <a:r>
              <a:rPr b="1" i="0" lang="fr-FR" sz="1400" u="none" cap="none" strike="noStrike">
                <a:solidFill>
                  <a:schemeClr val="dk1"/>
                </a:solidFill>
                <a:latin typeface="Calibri"/>
                <a:ea typeface="Calibri"/>
                <a:cs typeface="Calibri"/>
                <a:sym typeface="Calibri"/>
              </a:rPr>
              <a:t> </a:t>
            </a:r>
          </a:p>
        </p:txBody>
      </p:sp>
      <p:sp>
        <p:nvSpPr>
          <p:cNvPr id="414" name="Shape 414"/>
          <p:cNvSpPr/>
          <p:nvPr/>
        </p:nvSpPr>
        <p:spPr>
          <a:xfrm>
            <a:off x="4305655" y="4376078"/>
            <a:ext cx="1439998" cy="1322353"/>
          </a:xfrm>
          <a:prstGeom prst="rect">
            <a:avLst/>
          </a:prstGeom>
          <a:gradFill>
            <a:gsLst>
              <a:gs pos="0">
                <a:srgbClr val="D1D1D1"/>
              </a:gs>
              <a:gs pos="50000">
                <a:srgbClr val="C7C7C7"/>
              </a:gs>
              <a:gs pos="100000">
                <a:srgbClr val="C0C0C0"/>
              </a:gs>
            </a:gsLst>
            <a:path path="circle">
              <a:fillToRect b="100%" r="100%"/>
            </a:path>
            <a:tileRect l="-100%" t="-10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Réalisation</a:t>
            </a:r>
            <a:r>
              <a:rPr b="0" i="0" lang="fr-FR" sz="1400" u="none" cap="none" strike="noStrike">
                <a:solidFill>
                  <a:schemeClr val="dk1"/>
                </a:solidFill>
                <a:latin typeface="Calibri"/>
                <a:ea typeface="Calibri"/>
                <a:cs typeface="Calibri"/>
                <a:sym typeface="Calibri"/>
              </a:rPr>
              <a:t> du chantier</a:t>
            </a:r>
          </a:p>
        </p:txBody>
      </p:sp>
      <p:sp>
        <p:nvSpPr>
          <p:cNvPr id="415" name="Shape 415"/>
          <p:cNvSpPr/>
          <p:nvPr/>
        </p:nvSpPr>
        <p:spPr>
          <a:xfrm>
            <a:off x="6978232" y="4341610"/>
            <a:ext cx="1439998" cy="1310400"/>
          </a:xfrm>
          <a:prstGeom prst="rect">
            <a:avLst/>
          </a:prstGeom>
          <a:gradFill>
            <a:gsLst>
              <a:gs pos="0">
                <a:srgbClr val="D1D1D1"/>
              </a:gs>
              <a:gs pos="50000">
                <a:srgbClr val="C7C7C7"/>
              </a:gs>
              <a:gs pos="100000">
                <a:srgbClr val="C0C0C0"/>
              </a:gs>
            </a:gsLst>
            <a:path path="circle">
              <a:fillToRect b="100%" r="100%"/>
            </a:path>
            <a:tileRect l="-100%" t="-10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Livraison </a:t>
            </a:r>
          </a:p>
        </p:txBody>
      </p:sp>
      <p:sp>
        <p:nvSpPr>
          <p:cNvPr id="416" name="Shape 416"/>
          <p:cNvSpPr/>
          <p:nvPr/>
        </p:nvSpPr>
        <p:spPr>
          <a:xfrm>
            <a:off x="5733991" y="2754488"/>
            <a:ext cx="1244392" cy="562870"/>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417" name="Shape 417"/>
          <p:cNvSpPr/>
          <p:nvPr/>
        </p:nvSpPr>
        <p:spPr>
          <a:xfrm>
            <a:off x="4241692" y="2527189"/>
            <a:ext cx="1439998" cy="1347179"/>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Développement et montage</a:t>
            </a:r>
          </a:p>
        </p:txBody>
      </p:sp>
      <p:sp>
        <p:nvSpPr>
          <p:cNvPr id="418" name="Shape 418"/>
          <p:cNvSpPr/>
          <p:nvPr/>
        </p:nvSpPr>
        <p:spPr>
          <a:xfrm>
            <a:off x="2997617" y="4928055"/>
            <a:ext cx="1211645" cy="493848"/>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419" name="Shape 419"/>
          <p:cNvSpPr/>
          <p:nvPr/>
        </p:nvSpPr>
        <p:spPr>
          <a:xfrm>
            <a:off x="5765582" y="4724282"/>
            <a:ext cx="1212802" cy="5450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420" name="Shape 420"/>
          <p:cNvPicPr preferRelativeResize="0"/>
          <p:nvPr/>
        </p:nvPicPr>
        <p:blipFill rotWithShape="1">
          <a:blip r:embed="rId5">
            <a:alphaModFix/>
          </a:blip>
          <a:srcRect b="0" l="0" r="0" t="0"/>
          <a:stretch/>
        </p:blipFill>
        <p:spPr>
          <a:xfrm>
            <a:off x="2115596" y="2559933"/>
            <a:ext cx="1442069" cy="1755824"/>
          </a:xfrm>
          <a:prstGeom prst="rect">
            <a:avLst/>
          </a:prstGeom>
          <a:noFill/>
          <a:ln>
            <a:noFill/>
          </a:ln>
        </p:spPr>
      </p:pic>
      <p:sp>
        <p:nvSpPr>
          <p:cNvPr id="421" name="Shape 421"/>
          <p:cNvSpPr/>
          <p:nvPr/>
        </p:nvSpPr>
        <p:spPr>
          <a:xfrm>
            <a:off x="2115831" y="4231482"/>
            <a:ext cx="1451603" cy="488881"/>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Lucas </a:t>
            </a:r>
          </a:p>
        </p:txBody>
      </p:sp>
      <p:pic>
        <p:nvPicPr>
          <p:cNvPr id="422" name="Shape 422"/>
          <p:cNvPicPr preferRelativeResize="0"/>
          <p:nvPr/>
        </p:nvPicPr>
        <p:blipFill rotWithShape="1">
          <a:blip r:embed="rId6">
            <a:alphaModFix/>
          </a:blip>
          <a:srcRect b="17053" l="0" r="0" t="0"/>
          <a:stretch/>
        </p:blipFill>
        <p:spPr>
          <a:xfrm>
            <a:off x="693612" y="2484933"/>
            <a:ext cx="1358823" cy="1972350"/>
          </a:xfrm>
          <a:prstGeom prst="rect">
            <a:avLst/>
          </a:prstGeom>
          <a:noFill/>
          <a:ln>
            <a:noFill/>
          </a:ln>
          <a:effectLst>
            <a:outerShdw blurRad="292100" rotWithShape="0" algn="tl" dir="2700000" dist="139700">
              <a:srgbClr val="333333">
                <a:alpha val="64313"/>
              </a:srgbClr>
            </a:outerShdw>
          </a:effectLst>
        </p:spPr>
      </p:pic>
      <p:sp>
        <p:nvSpPr>
          <p:cNvPr id="423" name="Shape 423"/>
          <p:cNvSpPr/>
          <p:nvPr/>
        </p:nvSpPr>
        <p:spPr>
          <a:xfrm>
            <a:off x="693612" y="4182455"/>
            <a:ext cx="1358823" cy="537909"/>
          </a:xfrm>
          <a:prstGeom prst="rect">
            <a:avLst/>
          </a:prstGeom>
          <a:solidFill>
            <a:srgbClr val="7030A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KIPPS </a:t>
            </a:r>
          </a:p>
        </p:txBody>
      </p:sp>
      <p:sp>
        <p:nvSpPr>
          <p:cNvPr id="424" name="Shape 424"/>
          <p:cNvSpPr/>
          <p:nvPr/>
        </p:nvSpPr>
        <p:spPr>
          <a:xfrm>
            <a:off x="2574316" y="6066821"/>
            <a:ext cx="3462672" cy="44315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COMMUNICATION DE 2046 (animation graphique des étapes)</a:t>
            </a:r>
          </a:p>
        </p:txBody>
      </p:sp>
      <p:sp>
        <p:nvSpPr>
          <p:cNvPr id="425" name="Shape 425"/>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6" name="Shape 426"/>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433" name="Shape 433"/>
          <p:cNvPicPr preferRelativeResize="0"/>
          <p:nvPr/>
        </p:nvPicPr>
        <p:blipFill rotWithShape="1">
          <a:blip r:embed="rId3">
            <a:alphaModFix/>
          </a:blip>
          <a:srcRect b="0" l="0" r="2415" t="95171"/>
          <a:stretch/>
        </p:blipFill>
        <p:spPr>
          <a:xfrm>
            <a:off x="-26226" y="544177"/>
            <a:ext cx="8939178" cy="6257866"/>
          </a:xfrm>
          <a:prstGeom prst="rect">
            <a:avLst/>
          </a:prstGeom>
          <a:noFill/>
          <a:ln>
            <a:noFill/>
          </a:ln>
        </p:spPr>
      </p:pic>
      <p:sp>
        <p:nvSpPr>
          <p:cNvPr id="434" name="Shape 434"/>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35" name="Shape 435"/>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436" name="Shape 436"/>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437" name="Shape 437"/>
          <p:cNvPicPr preferRelativeResize="0"/>
          <p:nvPr/>
        </p:nvPicPr>
        <p:blipFill rotWithShape="1">
          <a:blip r:embed="rId4">
            <a:alphaModFix/>
          </a:blip>
          <a:srcRect b="0" l="0" r="0" t="0"/>
          <a:stretch/>
        </p:blipFill>
        <p:spPr>
          <a:xfrm>
            <a:off x="253420" y="783685"/>
            <a:ext cx="8659531" cy="6391322"/>
          </a:xfrm>
          <a:prstGeom prst="rect">
            <a:avLst/>
          </a:prstGeom>
          <a:noFill/>
          <a:ln>
            <a:noFill/>
          </a:ln>
        </p:spPr>
      </p:pic>
      <p:pic>
        <p:nvPicPr>
          <p:cNvPr id="438" name="Shape 438"/>
          <p:cNvPicPr preferRelativeResize="0"/>
          <p:nvPr/>
        </p:nvPicPr>
        <p:blipFill rotWithShape="1">
          <a:blip r:embed="rId5">
            <a:alphaModFix/>
          </a:blip>
          <a:srcRect b="0" l="0" r="0" t="0"/>
          <a:stretch/>
        </p:blipFill>
        <p:spPr>
          <a:xfrm>
            <a:off x="112959" y="672191"/>
            <a:ext cx="566330" cy="689548"/>
          </a:xfrm>
          <a:prstGeom prst="rect">
            <a:avLst/>
          </a:prstGeom>
          <a:noFill/>
          <a:ln>
            <a:noFill/>
          </a:ln>
        </p:spPr>
      </p:pic>
      <p:pic>
        <p:nvPicPr>
          <p:cNvPr id="439" name="Shape 439"/>
          <p:cNvPicPr preferRelativeResize="0"/>
          <p:nvPr/>
        </p:nvPicPr>
        <p:blipFill rotWithShape="1">
          <a:blip r:embed="rId6">
            <a:alphaModFix/>
          </a:blip>
          <a:srcRect b="17053" l="0" r="0" t="0"/>
          <a:stretch/>
        </p:blipFill>
        <p:spPr>
          <a:xfrm>
            <a:off x="728295" y="606539"/>
            <a:ext cx="538802" cy="835157"/>
          </a:xfrm>
          <a:prstGeom prst="rect">
            <a:avLst/>
          </a:prstGeom>
          <a:noFill/>
          <a:ln>
            <a:noFill/>
          </a:ln>
          <a:effectLst>
            <a:outerShdw blurRad="292100" rotWithShape="0" algn="tl" dir="2700000" dist="139700">
              <a:srgbClr val="333333">
                <a:alpha val="64313"/>
              </a:srgbClr>
            </a:outerShdw>
          </a:effectLst>
        </p:spPr>
      </p:pic>
      <p:sp>
        <p:nvSpPr>
          <p:cNvPr id="440" name="Shape 440"/>
          <p:cNvSpPr/>
          <p:nvPr/>
        </p:nvSpPr>
        <p:spPr>
          <a:xfrm>
            <a:off x="95815" y="1386116"/>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441" name="Shape 441"/>
          <p:cNvSpPr txBox="1"/>
          <p:nvPr/>
        </p:nvSpPr>
        <p:spPr>
          <a:xfrm>
            <a:off x="1262769" y="1742375"/>
            <a:ext cx="6485567" cy="252376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A vous de taper les outils/méthodes que vous pourriez utiliser lors de la recherche d’un terrain en lien avec la big data.</a:t>
            </a: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Vous avez 2 minutes !</a:t>
            </a: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Exemple : Calque PLU, base de données des collectivités…</a:t>
            </a:r>
          </a:p>
        </p:txBody>
      </p:sp>
      <p:sp>
        <p:nvSpPr>
          <p:cNvPr id="442" name="Shape 442"/>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43" name="Shape 443"/>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450" name="Shape 450"/>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451" name="Shape 451"/>
          <p:cNvPicPr preferRelativeResize="0"/>
          <p:nvPr/>
        </p:nvPicPr>
        <p:blipFill rotWithShape="1">
          <a:blip r:embed="rId4">
            <a:alphaModFix/>
          </a:blip>
          <a:srcRect b="0" l="0" r="0" t="0"/>
          <a:stretch/>
        </p:blipFill>
        <p:spPr>
          <a:xfrm>
            <a:off x="-19769" y="760022"/>
            <a:ext cx="9160418" cy="6082370"/>
          </a:xfrm>
          <a:prstGeom prst="rect">
            <a:avLst/>
          </a:prstGeom>
          <a:noFill/>
          <a:ln>
            <a:noFill/>
          </a:ln>
        </p:spPr>
      </p:pic>
      <p:sp>
        <p:nvSpPr>
          <p:cNvPr id="452" name="Shape 452"/>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53" name="Shape 453"/>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454" name="Shape 454"/>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455" name="Shape 455"/>
          <p:cNvSpPr/>
          <p:nvPr/>
        </p:nvSpPr>
        <p:spPr>
          <a:xfrm>
            <a:off x="2500314" y="2524705"/>
            <a:ext cx="5857874"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L’objectif : Trouvez un maximum de forces et de faiblesses de ce terrain !!</a:t>
            </a:r>
          </a:p>
        </p:txBody>
      </p:sp>
      <p:pic>
        <p:nvPicPr>
          <p:cNvPr id="456" name="Shape 456"/>
          <p:cNvPicPr preferRelativeResize="0"/>
          <p:nvPr/>
        </p:nvPicPr>
        <p:blipFill rotWithShape="1">
          <a:blip r:embed="rId5">
            <a:alphaModFix/>
          </a:blip>
          <a:srcRect b="0" l="0" r="0" t="0"/>
          <a:stretch/>
        </p:blipFill>
        <p:spPr>
          <a:xfrm>
            <a:off x="4090857" y="3757971"/>
            <a:ext cx="2867550" cy="1310217"/>
          </a:xfrm>
          <a:prstGeom prst="rect">
            <a:avLst/>
          </a:prstGeom>
          <a:noFill/>
          <a:ln>
            <a:noFill/>
          </a:ln>
        </p:spPr>
      </p:pic>
      <p:pic>
        <p:nvPicPr>
          <p:cNvPr id="457" name="Shape 457"/>
          <p:cNvPicPr preferRelativeResize="0"/>
          <p:nvPr/>
        </p:nvPicPr>
        <p:blipFill rotWithShape="1">
          <a:blip r:embed="rId6">
            <a:alphaModFix/>
          </a:blip>
          <a:srcRect b="0" l="0" r="0" t="0"/>
          <a:stretch/>
        </p:blipFill>
        <p:spPr>
          <a:xfrm>
            <a:off x="716860" y="2442055"/>
            <a:ext cx="1264732" cy="1539903"/>
          </a:xfrm>
          <a:prstGeom prst="rect">
            <a:avLst/>
          </a:prstGeom>
          <a:noFill/>
          <a:ln>
            <a:noFill/>
          </a:ln>
        </p:spPr>
      </p:pic>
      <p:sp>
        <p:nvSpPr>
          <p:cNvPr id="458" name="Shape 458"/>
          <p:cNvSpPr/>
          <p:nvPr/>
        </p:nvSpPr>
        <p:spPr>
          <a:xfrm>
            <a:off x="689150" y="3644426"/>
            <a:ext cx="1320150" cy="46527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Lucas </a:t>
            </a:r>
          </a:p>
        </p:txBody>
      </p:sp>
      <p:pic>
        <p:nvPicPr>
          <p:cNvPr id="459" name="Shape 459"/>
          <p:cNvPicPr preferRelativeResize="0"/>
          <p:nvPr/>
        </p:nvPicPr>
        <p:blipFill rotWithShape="1">
          <a:blip r:embed="rId7">
            <a:alphaModFix/>
          </a:blip>
          <a:srcRect b="17053" l="0" r="0" t="0"/>
          <a:stretch/>
        </p:blipFill>
        <p:spPr>
          <a:xfrm>
            <a:off x="820382" y="4122535"/>
            <a:ext cx="1054105" cy="1633886"/>
          </a:xfrm>
          <a:prstGeom prst="rect">
            <a:avLst/>
          </a:prstGeom>
          <a:noFill/>
          <a:ln>
            <a:noFill/>
          </a:ln>
          <a:effectLst>
            <a:outerShdw blurRad="292100" rotWithShape="0" algn="tl" dir="2700000" dist="139700">
              <a:srgbClr val="333333">
                <a:alpha val="64313"/>
              </a:srgbClr>
            </a:outerShdw>
          </a:effectLst>
        </p:spPr>
      </p:pic>
      <p:sp>
        <p:nvSpPr>
          <p:cNvPr id="460" name="Shape 460"/>
          <p:cNvSpPr/>
          <p:nvPr/>
        </p:nvSpPr>
        <p:spPr>
          <a:xfrm>
            <a:off x="863141" y="5501982"/>
            <a:ext cx="1064271" cy="367101"/>
          </a:xfrm>
          <a:prstGeom prst="rect">
            <a:avLst/>
          </a:prstGeom>
          <a:solidFill>
            <a:srgbClr val="7030A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KIPPS </a:t>
            </a:r>
          </a:p>
        </p:txBody>
      </p:sp>
      <p:sp>
        <p:nvSpPr>
          <p:cNvPr id="461" name="Shape 461"/>
          <p:cNvSpPr/>
          <p:nvPr/>
        </p:nvSpPr>
        <p:spPr>
          <a:xfrm>
            <a:off x="2318356" y="5209596"/>
            <a:ext cx="5857874"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Lancez l’application « BI QUEST 1 » et placez les smartphones dans vos lunettes.</a:t>
            </a:r>
          </a:p>
        </p:txBody>
      </p:sp>
      <p:sp>
        <p:nvSpPr>
          <p:cNvPr id="462" name="Shape 462"/>
          <p:cNvSpPr/>
          <p:nvPr/>
        </p:nvSpPr>
        <p:spPr>
          <a:xfrm>
            <a:off x="4056726" y="3184792"/>
            <a:ext cx="2901682" cy="573178"/>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CHRONO DE 5 MINUTES QUI DEFILE</a:t>
            </a:r>
          </a:p>
        </p:txBody>
      </p:sp>
      <p:sp>
        <p:nvSpPr>
          <p:cNvPr id="463" name="Shape 463"/>
          <p:cNvSpPr/>
          <p:nvPr/>
        </p:nvSpPr>
        <p:spPr>
          <a:xfrm>
            <a:off x="278025" y="254850"/>
            <a:ext cx="1343699" cy="1343699"/>
          </a:xfrm>
          <a:prstGeom prst="plus">
            <a:avLst>
              <a:gd fmla="val 25000"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4" name="Shape 46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pic>
        <p:nvPicPr>
          <p:cNvPr descr="Marc_Recadrage.png" id="470" name="Shape 470"/>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471" name="Shape 471"/>
          <p:cNvSpPr/>
          <p:nvPr/>
        </p:nvSpPr>
        <p:spPr>
          <a:xfrm rot="-5400000">
            <a:off x="1958435" y="-1230873"/>
            <a:ext cx="5223775" cy="9160650"/>
          </a:xfrm>
          <a:prstGeom prst="rect">
            <a:avLst/>
          </a:prstGeom>
          <a:solidFill>
            <a:schemeClr val="lt1">
              <a:alpha val="80000"/>
            </a:scheme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2" name="Shape 472"/>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473" name="Shape 473"/>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4" name="Shape 474"/>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5" name="Shape 475"/>
          <p:cNvSpPr txBox="1"/>
          <p:nvPr/>
        </p:nvSpPr>
        <p:spPr>
          <a:xfrm>
            <a:off x="253420" y="20955"/>
            <a:ext cx="888722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476" name="Shape 476"/>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477" name="Shape 477"/>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478" name="Shape 478"/>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479" name="Shape 479"/>
          <p:cNvPicPr preferRelativeResize="0"/>
          <p:nvPr/>
        </p:nvPicPr>
        <p:blipFill rotWithShape="1">
          <a:blip r:embed="rId5">
            <a:alphaModFix/>
          </a:blip>
          <a:srcRect b="78" l="0" r="0" t="-2"/>
          <a:stretch/>
        </p:blipFill>
        <p:spPr>
          <a:xfrm>
            <a:off x="-19769" y="1098004"/>
            <a:ext cx="9160418" cy="6077492"/>
          </a:xfrm>
          <a:prstGeom prst="rect">
            <a:avLst/>
          </a:prstGeom>
          <a:noFill/>
          <a:ln>
            <a:noFill/>
          </a:ln>
        </p:spPr>
      </p:pic>
      <p:pic>
        <p:nvPicPr>
          <p:cNvPr id="480" name="Shape 480"/>
          <p:cNvPicPr preferRelativeResize="0"/>
          <p:nvPr/>
        </p:nvPicPr>
        <p:blipFill rotWithShape="1">
          <a:blip r:embed="rId6">
            <a:alphaModFix/>
          </a:blip>
          <a:srcRect b="0" l="0" r="0" t="0"/>
          <a:stretch/>
        </p:blipFill>
        <p:spPr>
          <a:xfrm>
            <a:off x="1648258" y="3556437"/>
            <a:ext cx="1625599" cy="1625599"/>
          </a:xfrm>
          <a:prstGeom prst="rect">
            <a:avLst/>
          </a:prstGeom>
          <a:noFill/>
          <a:ln>
            <a:noFill/>
          </a:ln>
        </p:spPr>
      </p:pic>
      <p:sp>
        <p:nvSpPr>
          <p:cNvPr id="481" name="Shape 481"/>
          <p:cNvSpPr txBox="1"/>
          <p:nvPr/>
        </p:nvSpPr>
        <p:spPr>
          <a:xfrm>
            <a:off x="3936823" y="4193048"/>
            <a:ext cx="3317597" cy="64633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800" u="none" cap="none" strike="noStrike">
                <a:solidFill>
                  <a:schemeClr val="dk1"/>
                </a:solidFill>
                <a:latin typeface="Calibri"/>
                <a:ea typeface="Calibri"/>
                <a:cs typeface="Calibri"/>
                <a:sym typeface="Calibri"/>
              </a:rPr>
              <a:t>INDICE </a:t>
            </a:r>
            <a:r>
              <a:rPr b="0" i="0" lang="fr-FR" sz="1800" u="none" cap="none" strike="noStrike">
                <a:solidFill>
                  <a:schemeClr val="dk1"/>
                </a:solidFill>
                <a:latin typeface="Calibri"/>
                <a:ea typeface="Calibri"/>
                <a:cs typeface="Calibri"/>
                <a:sym typeface="Calibri"/>
              </a:rPr>
              <a:t>: Avez-vous pensé à vous rendre à la mairie ?</a:t>
            </a:r>
          </a:p>
        </p:txBody>
      </p:sp>
      <p:sp>
        <p:nvSpPr>
          <p:cNvPr id="482" name="Shape 482"/>
          <p:cNvSpPr/>
          <p:nvPr/>
        </p:nvSpPr>
        <p:spPr>
          <a:xfrm>
            <a:off x="6587296" y="796497"/>
            <a:ext cx="2563121" cy="401705"/>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minutes restantes/5</a:t>
            </a:r>
          </a:p>
        </p:txBody>
      </p:sp>
      <p:sp>
        <p:nvSpPr>
          <p:cNvPr id="483" name="Shape 483"/>
          <p:cNvSpPr/>
          <p:nvPr/>
        </p:nvSpPr>
        <p:spPr>
          <a:xfrm>
            <a:off x="278025" y="254850"/>
            <a:ext cx="1343699" cy="1343699"/>
          </a:xfrm>
          <a:prstGeom prst="plus">
            <a:avLst>
              <a:gd fmla="val 25000"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4" name="Shape 48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p:nvPr/>
        </p:nvSpPr>
        <p:spPr>
          <a:xfrm>
            <a:off x="0" y="0"/>
            <a:ext cx="9144000" cy="6857999"/>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0" name="Shape 100"/>
          <p:cNvSpPr txBox="1"/>
          <p:nvPr/>
        </p:nvSpPr>
        <p:spPr>
          <a:xfrm>
            <a:off x="1023245" y="2627758"/>
            <a:ext cx="7296506" cy="64633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COMMENT LIRE CE STORY-BOARD ?</a:t>
            </a:r>
          </a:p>
        </p:txBody>
      </p:sp>
      <p:sp>
        <p:nvSpPr>
          <p:cNvPr id="101" name="Shape 101"/>
          <p:cNvSpPr/>
          <p:nvPr/>
        </p:nvSpPr>
        <p:spPr>
          <a:xfrm flipH="1" rot="-5400000">
            <a:off x="5576617" y="3290617"/>
            <a:ext cx="6858002" cy="276768"/>
          </a:xfrm>
          <a:prstGeom prst="rect">
            <a:avLst/>
          </a:prstGeom>
          <a:solidFill>
            <a:srgbClr val="39AEB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2" name="Shape 102"/>
          <p:cNvSpPr txBox="1"/>
          <p:nvPr/>
        </p:nvSpPr>
        <p:spPr>
          <a:xfrm>
            <a:off x="3488639" y="6425071"/>
            <a:ext cx="2146417" cy="307777"/>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www.my-serious-game.fr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pic>
        <p:nvPicPr>
          <p:cNvPr descr="Marc_Recadrage.png" id="490" name="Shape 490"/>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491" name="Shape 491"/>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92" name="Shape 492"/>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493" name="Shape 493"/>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94" name="Shape 494"/>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95" name="Shape 495"/>
          <p:cNvSpPr txBox="1"/>
          <p:nvPr/>
        </p:nvSpPr>
        <p:spPr>
          <a:xfrm>
            <a:off x="253420" y="20955"/>
            <a:ext cx="888722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496" name="Shape 496"/>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497" name="Shape 497"/>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498" name="Shape 498"/>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499" name="Shape 499"/>
          <p:cNvPicPr preferRelativeResize="0"/>
          <p:nvPr/>
        </p:nvPicPr>
        <p:blipFill rotWithShape="1">
          <a:blip r:embed="rId5">
            <a:alphaModFix/>
          </a:blip>
          <a:srcRect b="0" l="0" r="0" t="0"/>
          <a:stretch/>
        </p:blipFill>
        <p:spPr>
          <a:xfrm>
            <a:off x="253420" y="783685"/>
            <a:ext cx="8659531" cy="6391322"/>
          </a:xfrm>
          <a:prstGeom prst="rect">
            <a:avLst/>
          </a:prstGeom>
          <a:noFill/>
          <a:ln>
            <a:noFill/>
          </a:ln>
        </p:spPr>
      </p:pic>
      <p:sp>
        <p:nvSpPr>
          <p:cNvPr id="500" name="Shape 500"/>
          <p:cNvSpPr txBox="1"/>
          <p:nvPr/>
        </p:nvSpPr>
        <p:spPr>
          <a:xfrm>
            <a:off x="1185250" y="1920122"/>
            <a:ext cx="6786563" cy="403187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600" u="sng" cap="none" strike="noStrike">
                <a:solidFill>
                  <a:schemeClr val="dk1"/>
                </a:solidFill>
                <a:latin typeface="Calibri"/>
                <a:ea typeface="Calibri"/>
                <a:cs typeface="Calibri"/>
                <a:sym typeface="Calibri"/>
              </a:rPr>
              <a:t>Il y aura différents documents à visualiser sur la tablette : </a:t>
            </a:r>
          </a:p>
          <a:p>
            <a:pPr indent="-285750" lvl="0" marL="28575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 article annonçant l’implantation d’un centre commercial important ou d’un gros siège social.</a:t>
            </a:r>
          </a:p>
          <a:p>
            <a:pPr indent="-285750" lvl="0" marL="28575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 article sur « le </a:t>
            </a:r>
            <a:r>
              <a:rPr b="1" i="0" lang="fr-FR" sz="1600" u="none" cap="none" strike="noStrike">
                <a:solidFill>
                  <a:schemeClr val="dk1"/>
                </a:solidFill>
                <a:latin typeface="Calibri"/>
                <a:ea typeface="Calibri"/>
                <a:cs typeface="Calibri"/>
                <a:sym typeface="Calibri"/>
              </a:rPr>
              <a:t>jour de souffrance » </a:t>
            </a:r>
            <a:r>
              <a:rPr b="0" i="0" lang="fr-FR" sz="1600" u="none" cap="none" strike="noStrike">
                <a:solidFill>
                  <a:schemeClr val="dk1"/>
                </a:solidFill>
                <a:latin typeface="Calibri"/>
                <a:ea typeface="Calibri"/>
                <a:cs typeface="Calibri"/>
                <a:sym typeface="Calibri"/>
              </a:rPr>
              <a:t>qui</a:t>
            </a:r>
            <a:r>
              <a:rPr b="1" i="0" lang="fr-FR" sz="1600" u="none" cap="none" strike="noStrike">
                <a:solidFill>
                  <a:schemeClr val="dk1"/>
                </a:solidFill>
                <a:latin typeface="Calibri"/>
                <a:ea typeface="Calibri"/>
                <a:cs typeface="Calibri"/>
                <a:sym typeface="Calibri"/>
              </a:rPr>
              <a:t> </a:t>
            </a:r>
            <a:r>
              <a:rPr b="0" i="0" lang="fr-FR" sz="1600" u="none" cap="none" strike="noStrike">
                <a:solidFill>
                  <a:schemeClr val="dk1"/>
                </a:solidFill>
                <a:latin typeface="Calibri"/>
                <a:ea typeface="Calibri"/>
                <a:cs typeface="Calibri"/>
                <a:sym typeface="Calibri"/>
              </a:rPr>
              <a:t>aide celui qui regarde dans les lunettes à chercher.</a:t>
            </a:r>
          </a:p>
          <a:p>
            <a:pPr indent="-285750" lvl="0" marL="28575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 article sur l’aéroport qui crée de nouvelles lignes.</a:t>
            </a:r>
          </a:p>
          <a:p>
            <a:pPr indent="-285750" lvl="0" marL="28575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Les photos d’un artiste qui expose dans un centre culturel de la ville. </a:t>
            </a:r>
            <a:r>
              <a:rPr b="0" i="1" lang="fr-FR" sz="1600" u="none" cap="none" strike="noStrike">
                <a:solidFill>
                  <a:schemeClr val="dk1"/>
                </a:solidFill>
                <a:latin typeface="Calibri"/>
                <a:ea typeface="Calibri"/>
                <a:cs typeface="Calibri"/>
                <a:sym typeface="Calibri"/>
              </a:rPr>
              <a:t>(pour donner des fausses pistes)</a:t>
            </a:r>
          </a:p>
          <a:p>
            <a:pPr indent="-285750" lvl="0" marL="28575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p:txBody>
      </p:sp>
      <p:sp>
        <p:nvSpPr>
          <p:cNvPr id="501" name="Shape 501"/>
          <p:cNvSpPr/>
          <p:nvPr/>
        </p:nvSpPr>
        <p:spPr>
          <a:xfrm>
            <a:off x="278025" y="254850"/>
            <a:ext cx="1343699" cy="1343699"/>
          </a:xfrm>
          <a:prstGeom prst="plus">
            <a:avLst>
              <a:gd fmla="val 25000"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02" name="Shape 502"/>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pic>
        <p:nvPicPr>
          <p:cNvPr descr="Marc_Recadrage.png" id="508" name="Shape 508"/>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509" name="Shape 509"/>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0" name="Shape 510"/>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511" name="Shape 511"/>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2" name="Shape 512"/>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3" name="Shape 513"/>
          <p:cNvSpPr txBox="1"/>
          <p:nvPr/>
        </p:nvSpPr>
        <p:spPr>
          <a:xfrm>
            <a:off x="253420" y="20955"/>
            <a:ext cx="888722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514" name="Shape 514"/>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515" name="Shape 515"/>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516" name="Shape 516"/>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517" name="Shape 517"/>
          <p:cNvPicPr preferRelativeResize="0"/>
          <p:nvPr/>
        </p:nvPicPr>
        <p:blipFill rotWithShape="1">
          <a:blip r:embed="rId5">
            <a:alphaModFix/>
          </a:blip>
          <a:srcRect b="0" l="0" r="0" t="0"/>
          <a:stretch/>
        </p:blipFill>
        <p:spPr>
          <a:xfrm>
            <a:off x="-19769" y="789222"/>
            <a:ext cx="9160418" cy="6082370"/>
          </a:xfrm>
          <a:prstGeom prst="rect">
            <a:avLst/>
          </a:prstGeom>
          <a:noFill/>
          <a:ln>
            <a:noFill/>
          </a:ln>
        </p:spPr>
      </p:pic>
      <p:sp>
        <p:nvSpPr>
          <p:cNvPr id="518" name="Shape 518"/>
          <p:cNvSpPr/>
          <p:nvPr/>
        </p:nvSpPr>
        <p:spPr>
          <a:xfrm>
            <a:off x="521447" y="1565470"/>
            <a:ext cx="3713652"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 Prenons un exemple ensemble : » </a:t>
            </a:r>
          </a:p>
        </p:txBody>
      </p:sp>
      <p:sp>
        <p:nvSpPr>
          <p:cNvPr id="519" name="Shape 519"/>
          <p:cNvSpPr txBox="1"/>
          <p:nvPr/>
        </p:nvSpPr>
        <p:spPr>
          <a:xfrm>
            <a:off x="95815" y="6414892"/>
            <a:ext cx="4097725"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1" lang="fr-FR" sz="1400" u="none" cap="none" strike="noStrike">
                <a:solidFill>
                  <a:schemeClr val="dk1"/>
                </a:solidFill>
                <a:latin typeface="Calibri"/>
                <a:ea typeface="Calibri"/>
                <a:cs typeface="Calibri"/>
                <a:sym typeface="Calibri"/>
              </a:rPr>
              <a:t>Cet exemple s’affichera également sur les tablettes. </a:t>
            </a:r>
          </a:p>
        </p:txBody>
      </p:sp>
      <p:pic>
        <p:nvPicPr>
          <p:cNvPr id="520" name="Shape 520"/>
          <p:cNvPicPr preferRelativeResize="0"/>
          <p:nvPr/>
        </p:nvPicPr>
        <p:blipFill rotWithShape="1">
          <a:blip r:embed="rId6">
            <a:alphaModFix/>
          </a:blip>
          <a:srcRect b="0" l="0" r="0" t="0"/>
          <a:stretch/>
        </p:blipFill>
        <p:spPr>
          <a:xfrm>
            <a:off x="112959" y="544175"/>
            <a:ext cx="566330" cy="689548"/>
          </a:xfrm>
          <a:prstGeom prst="rect">
            <a:avLst/>
          </a:prstGeom>
          <a:noFill/>
          <a:ln>
            <a:noFill/>
          </a:ln>
        </p:spPr>
      </p:pic>
      <p:pic>
        <p:nvPicPr>
          <p:cNvPr id="521" name="Shape 521"/>
          <p:cNvPicPr preferRelativeResize="0"/>
          <p:nvPr/>
        </p:nvPicPr>
        <p:blipFill rotWithShape="1">
          <a:blip r:embed="rId7">
            <a:alphaModFix/>
          </a:blip>
          <a:srcRect b="17053" l="0" r="0" t="0"/>
          <a:stretch/>
        </p:blipFill>
        <p:spPr>
          <a:xfrm>
            <a:off x="728295" y="478524"/>
            <a:ext cx="538802" cy="835157"/>
          </a:xfrm>
          <a:prstGeom prst="rect">
            <a:avLst/>
          </a:prstGeom>
          <a:noFill/>
          <a:ln>
            <a:noFill/>
          </a:ln>
          <a:effectLst>
            <a:outerShdw blurRad="292100" rotWithShape="0" algn="tl" dir="2700000" dist="139700">
              <a:srgbClr val="333333">
                <a:alpha val="64313"/>
              </a:srgbClr>
            </a:outerShdw>
          </a:effectLst>
        </p:spPr>
      </p:pic>
      <p:sp>
        <p:nvSpPr>
          <p:cNvPr id="522" name="Shape 522"/>
          <p:cNvSpPr/>
          <p:nvPr/>
        </p:nvSpPr>
        <p:spPr>
          <a:xfrm>
            <a:off x="95815" y="1258100"/>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graphicFrame>
        <p:nvGraphicFramePr>
          <p:cNvPr id="523" name="Shape 523"/>
          <p:cNvGraphicFramePr/>
          <p:nvPr/>
        </p:nvGraphicFramePr>
        <p:xfrm>
          <a:off x="977704" y="2177109"/>
          <a:ext cx="3000000" cy="3000000"/>
        </p:xfrm>
        <a:graphic>
          <a:graphicData uri="http://schemas.openxmlformats.org/drawingml/2006/table">
            <a:tbl>
              <a:tblPr bandRow="1" firstRow="1">
                <a:noFill/>
                <a:tableStyleId>{A5F69767-691B-4E2A-A6F4-27EBDB46E235}</a:tableStyleId>
              </a:tblPr>
              <a:tblGrid>
                <a:gridCol w="1619200"/>
                <a:gridCol w="1901950"/>
                <a:gridCol w="1755650"/>
                <a:gridCol w="2103125"/>
              </a:tblGrid>
              <a:tr h="104717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fr-FR" sz="1800" u="none" cap="none" strike="noStrike"/>
                        <a:t>FORCES</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fr-FR" sz="1800" u="none" cap="none" strike="noStrike"/>
                        <a:t>FAIBLESSES</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fr-FR" sz="1800" u="none" cap="none" strike="noStrike"/>
                        <a:t>FORCES ET FAIBLESSES</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fr-FR" sz="1800" u="none" cap="none" strike="noStrike"/>
                        <a:t>INEXISTANT DANS L’ENVIRONNEMENT</a:t>
                      </a:r>
                    </a:p>
                  </a:txBody>
                  <a:tcPr marT="45725" marB="45725" marR="91450" marL="91450"/>
                </a:tc>
              </a:tr>
              <a:tr h="2013800">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800" u="none" cap="none" strike="noStrike"/>
                    </a:p>
                    <a:p>
                      <a:pPr indent="0" lvl="0" marL="0" marR="0" rtl="0" algn="l">
                        <a:lnSpc>
                          <a:spcPct val="100000"/>
                        </a:lnSpc>
                        <a:spcBef>
                          <a:spcPts val="0"/>
                        </a:spcBef>
                        <a:spcAft>
                          <a:spcPts val="0"/>
                        </a:spcAft>
                        <a:buClr>
                          <a:srgbClr val="000000"/>
                        </a:buClr>
                        <a:buSzPct val="25000"/>
                        <a:buFont typeface="Arial"/>
                        <a:buNone/>
                      </a:pPr>
                      <a:r>
                        <a:t/>
                      </a:r>
                      <a:endParaRPr sz="1800" u="none" cap="none" strike="noStrike"/>
                    </a:p>
                    <a:p>
                      <a:pPr indent="0" lvl="0" marL="0" marR="0" rtl="0" algn="l">
                        <a:lnSpc>
                          <a:spcPct val="100000"/>
                        </a:lnSpc>
                        <a:spcBef>
                          <a:spcPts val="0"/>
                        </a:spcBef>
                        <a:spcAft>
                          <a:spcPts val="0"/>
                        </a:spcAft>
                        <a:buClr>
                          <a:srgbClr val="000000"/>
                        </a:buClr>
                        <a:buSzPct val="25000"/>
                        <a:buFont typeface="Arial"/>
                        <a:buNone/>
                      </a:pPr>
                      <a:r>
                        <a:t/>
                      </a:r>
                      <a:endParaRPr sz="1800" u="none" cap="none" strike="noStrike"/>
                    </a:p>
                    <a:p>
                      <a:pPr indent="0" lvl="0" marL="0" marR="0" rtl="0" algn="l">
                        <a:lnSpc>
                          <a:spcPct val="100000"/>
                        </a:lnSpc>
                        <a:spcBef>
                          <a:spcPts val="0"/>
                        </a:spcBef>
                        <a:spcAft>
                          <a:spcPts val="0"/>
                        </a:spcAft>
                        <a:buClr>
                          <a:srgbClr val="000000"/>
                        </a:buClr>
                        <a:buSzPct val="25000"/>
                        <a:buFont typeface="Arial"/>
                        <a:buNone/>
                      </a:pPr>
                      <a:r>
                        <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800" u="none" cap="none" strike="noStrike"/>
                    </a:p>
                  </a:txBody>
                  <a:tcPr marT="45725" marB="45725" marR="91450" marL="91450"/>
                </a:tc>
              </a:tr>
            </a:tbl>
          </a:graphicData>
        </a:graphic>
      </p:graphicFrame>
      <p:sp>
        <p:nvSpPr>
          <p:cNvPr id="524" name="Shape 524"/>
          <p:cNvSpPr/>
          <p:nvPr/>
        </p:nvSpPr>
        <p:spPr>
          <a:xfrm>
            <a:off x="2987663" y="5504062"/>
            <a:ext cx="2494871" cy="704101"/>
          </a:xfrm>
          <a:prstGeom prst="rect">
            <a:avLst/>
          </a:prstGeom>
          <a:solidFill>
            <a:schemeClr val="accent6"/>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LA PRÉSENCE DU TRAM</a:t>
            </a:r>
          </a:p>
        </p:txBody>
      </p:sp>
      <p:cxnSp>
        <p:nvCxnSpPr>
          <p:cNvPr id="525" name="Shape 525"/>
          <p:cNvCxnSpPr/>
          <p:nvPr/>
        </p:nvCxnSpPr>
        <p:spPr>
          <a:xfrm rot="10800000">
            <a:off x="1950916" y="4533521"/>
            <a:ext cx="1033392" cy="1081414"/>
          </a:xfrm>
          <a:prstGeom prst="straightConnector1">
            <a:avLst/>
          </a:prstGeom>
          <a:noFill/>
          <a:ln cap="flat" cmpd="sng" w="9525">
            <a:solidFill>
              <a:schemeClr val="dk1"/>
            </a:solidFill>
            <a:prstDash val="solid"/>
            <a:miter/>
            <a:headEnd len="med" w="med" type="none"/>
            <a:tailEnd len="lg" w="lg" type="triangle"/>
          </a:ln>
        </p:spPr>
      </p:cxnSp>
      <p:sp>
        <p:nvSpPr>
          <p:cNvPr id="526" name="Shape 526"/>
          <p:cNvSpPr/>
          <p:nvPr/>
        </p:nvSpPr>
        <p:spPr>
          <a:xfrm>
            <a:off x="278025" y="254850"/>
            <a:ext cx="1343699" cy="1343699"/>
          </a:xfrm>
          <a:prstGeom prst="plus">
            <a:avLst>
              <a:gd fmla="val 25000"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27" name="Shape 527"/>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pic>
        <p:nvPicPr>
          <p:cNvPr descr="Marc_Recadrage.png" id="533" name="Shape 533"/>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534" name="Shape 534"/>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35" name="Shape 535"/>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536" name="Shape 536"/>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37" name="Shape 537"/>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38" name="Shape 538"/>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539" name="Shape 539"/>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540" name="Shape 540"/>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pic>
        <p:nvPicPr>
          <p:cNvPr id="541" name="Shape 541"/>
          <p:cNvPicPr preferRelativeResize="0"/>
          <p:nvPr/>
        </p:nvPicPr>
        <p:blipFill rotWithShape="1">
          <a:blip r:embed="rId5">
            <a:alphaModFix/>
          </a:blip>
          <a:srcRect b="0" l="0" r="0" t="0"/>
          <a:stretch/>
        </p:blipFill>
        <p:spPr>
          <a:xfrm>
            <a:off x="9533" y="722568"/>
            <a:ext cx="9150886" cy="6585920"/>
          </a:xfrm>
          <a:prstGeom prst="rect">
            <a:avLst/>
          </a:prstGeom>
          <a:noFill/>
          <a:ln>
            <a:noFill/>
          </a:ln>
        </p:spPr>
      </p:pic>
      <p:sp>
        <p:nvSpPr>
          <p:cNvPr id="542" name="Shape 542"/>
          <p:cNvSpPr/>
          <p:nvPr/>
        </p:nvSpPr>
        <p:spPr>
          <a:xfrm>
            <a:off x="842962" y="1493250"/>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DE COMMERCES</a:t>
            </a:r>
          </a:p>
        </p:txBody>
      </p:sp>
      <p:sp>
        <p:nvSpPr>
          <p:cNvPr id="543" name="Shape 543"/>
          <p:cNvSpPr/>
          <p:nvPr/>
        </p:nvSpPr>
        <p:spPr>
          <a:xfrm>
            <a:off x="3901135" y="1507623"/>
            <a:ext cx="1007999" cy="41524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544" name="Shape 544"/>
          <p:cNvSpPr/>
          <p:nvPr/>
        </p:nvSpPr>
        <p:spPr>
          <a:xfrm>
            <a:off x="5046382" y="150762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545" name="Shape 545"/>
          <p:cNvSpPr/>
          <p:nvPr/>
        </p:nvSpPr>
        <p:spPr>
          <a:xfrm>
            <a:off x="7185653" y="150762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546" name="Shape 546"/>
          <p:cNvSpPr/>
          <p:nvPr/>
        </p:nvSpPr>
        <p:spPr>
          <a:xfrm>
            <a:off x="834686" y="5650523"/>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PROXIMITÉ D’UNE GARE DE TRAM</a:t>
            </a:r>
          </a:p>
        </p:txBody>
      </p:sp>
      <p:sp>
        <p:nvSpPr>
          <p:cNvPr id="547" name="Shape 547"/>
          <p:cNvSpPr/>
          <p:nvPr/>
        </p:nvSpPr>
        <p:spPr>
          <a:xfrm>
            <a:off x="834686" y="2750485"/>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D’UN HÉLIPORT</a:t>
            </a:r>
          </a:p>
        </p:txBody>
      </p:sp>
      <p:sp>
        <p:nvSpPr>
          <p:cNvPr id="548" name="Shape 548"/>
          <p:cNvSpPr/>
          <p:nvPr/>
        </p:nvSpPr>
        <p:spPr>
          <a:xfrm>
            <a:off x="842962" y="3374217"/>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DU FLEUVE</a:t>
            </a:r>
          </a:p>
        </p:txBody>
      </p:sp>
      <p:sp>
        <p:nvSpPr>
          <p:cNvPr id="549" name="Shape 549"/>
          <p:cNvSpPr/>
          <p:nvPr/>
        </p:nvSpPr>
        <p:spPr>
          <a:xfrm>
            <a:off x="854216" y="3955291"/>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D’UNE DÉCHETTERIE</a:t>
            </a:r>
          </a:p>
        </p:txBody>
      </p:sp>
      <p:sp>
        <p:nvSpPr>
          <p:cNvPr id="550" name="Shape 550"/>
          <p:cNvSpPr/>
          <p:nvPr/>
        </p:nvSpPr>
        <p:spPr>
          <a:xfrm>
            <a:off x="862491" y="4564732"/>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D’IMMEUBLE VOISIN AVEC JOURS DE SOUFFRANCE</a:t>
            </a:r>
          </a:p>
        </p:txBody>
      </p:sp>
      <p:sp>
        <p:nvSpPr>
          <p:cNvPr id="551" name="Shape 551"/>
          <p:cNvSpPr/>
          <p:nvPr/>
        </p:nvSpPr>
        <p:spPr>
          <a:xfrm>
            <a:off x="851237" y="5121464"/>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D’UNE DISCOTHEQUE</a:t>
            </a:r>
          </a:p>
        </p:txBody>
      </p:sp>
      <p:sp>
        <p:nvSpPr>
          <p:cNvPr id="552" name="Shape 552"/>
          <p:cNvSpPr/>
          <p:nvPr/>
        </p:nvSpPr>
        <p:spPr>
          <a:xfrm>
            <a:off x="952804" y="2141042"/>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PRESENCE D’UNE FERME </a:t>
            </a:r>
          </a:p>
        </p:txBody>
      </p:sp>
      <p:sp>
        <p:nvSpPr>
          <p:cNvPr id="553" name="Shape 553"/>
          <p:cNvSpPr/>
          <p:nvPr/>
        </p:nvSpPr>
        <p:spPr>
          <a:xfrm>
            <a:off x="6116019" y="150762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554" name="Shape 554"/>
          <p:cNvSpPr/>
          <p:nvPr/>
        </p:nvSpPr>
        <p:spPr>
          <a:xfrm>
            <a:off x="5041601" y="2717852"/>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555" name="Shape 555"/>
          <p:cNvSpPr/>
          <p:nvPr/>
        </p:nvSpPr>
        <p:spPr>
          <a:xfrm>
            <a:off x="6111237" y="3315550"/>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556" name="Shape 556"/>
          <p:cNvSpPr/>
          <p:nvPr/>
        </p:nvSpPr>
        <p:spPr>
          <a:xfrm>
            <a:off x="3896353" y="3897807"/>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557" name="Shape 557"/>
          <p:cNvSpPr/>
          <p:nvPr/>
        </p:nvSpPr>
        <p:spPr>
          <a:xfrm>
            <a:off x="5041601" y="3897807"/>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558" name="Shape 558"/>
          <p:cNvSpPr/>
          <p:nvPr/>
        </p:nvSpPr>
        <p:spPr>
          <a:xfrm>
            <a:off x="7180871" y="3897807"/>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559" name="Shape 559"/>
          <p:cNvSpPr/>
          <p:nvPr/>
        </p:nvSpPr>
        <p:spPr>
          <a:xfrm>
            <a:off x="6111237" y="3897807"/>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560" name="Shape 560"/>
          <p:cNvSpPr/>
          <p:nvPr/>
        </p:nvSpPr>
        <p:spPr>
          <a:xfrm>
            <a:off x="3891571" y="4525780"/>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561" name="Shape 561"/>
          <p:cNvSpPr/>
          <p:nvPr/>
        </p:nvSpPr>
        <p:spPr>
          <a:xfrm>
            <a:off x="5036819" y="4525780"/>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562" name="Shape 562"/>
          <p:cNvSpPr/>
          <p:nvPr/>
        </p:nvSpPr>
        <p:spPr>
          <a:xfrm>
            <a:off x="7176089" y="4525780"/>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563" name="Shape 563"/>
          <p:cNvSpPr/>
          <p:nvPr/>
        </p:nvSpPr>
        <p:spPr>
          <a:xfrm>
            <a:off x="6106455" y="4525780"/>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564" name="Shape 564"/>
          <p:cNvSpPr/>
          <p:nvPr/>
        </p:nvSpPr>
        <p:spPr>
          <a:xfrm>
            <a:off x="5036819" y="5063357"/>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565" name="Shape 565"/>
          <p:cNvSpPr/>
          <p:nvPr/>
        </p:nvSpPr>
        <p:spPr>
          <a:xfrm>
            <a:off x="6106455" y="5063357"/>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566" name="Shape 566"/>
          <p:cNvSpPr/>
          <p:nvPr/>
        </p:nvSpPr>
        <p:spPr>
          <a:xfrm>
            <a:off x="3886789" y="5605603"/>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567" name="Shape 567"/>
          <p:cNvSpPr/>
          <p:nvPr/>
        </p:nvSpPr>
        <p:spPr>
          <a:xfrm>
            <a:off x="5032037" y="560560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568" name="Shape 568"/>
          <p:cNvSpPr/>
          <p:nvPr/>
        </p:nvSpPr>
        <p:spPr>
          <a:xfrm>
            <a:off x="7171309" y="560560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569" name="Shape 569"/>
          <p:cNvSpPr/>
          <p:nvPr/>
        </p:nvSpPr>
        <p:spPr>
          <a:xfrm>
            <a:off x="6101673" y="5605603"/>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570" name="Shape 570"/>
          <p:cNvSpPr/>
          <p:nvPr/>
        </p:nvSpPr>
        <p:spPr>
          <a:xfrm>
            <a:off x="3896353" y="2717042"/>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571" name="Shape 571"/>
          <p:cNvSpPr/>
          <p:nvPr/>
        </p:nvSpPr>
        <p:spPr>
          <a:xfrm>
            <a:off x="7180871" y="271704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572" name="Shape 572"/>
          <p:cNvSpPr/>
          <p:nvPr/>
        </p:nvSpPr>
        <p:spPr>
          <a:xfrm>
            <a:off x="6111237" y="271704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573" name="Shape 573"/>
          <p:cNvSpPr/>
          <p:nvPr/>
        </p:nvSpPr>
        <p:spPr>
          <a:xfrm>
            <a:off x="5041601" y="331419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574" name="Shape 574"/>
          <p:cNvSpPr/>
          <p:nvPr/>
        </p:nvSpPr>
        <p:spPr>
          <a:xfrm>
            <a:off x="3896353" y="3313382"/>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575" name="Shape 575"/>
          <p:cNvSpPr/>
          <p:nvPr/>
        </p:nvSpPr>
        <p:spPr>
          <a:xfrm>
            <a:off x="7180871" y="331338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576" name="Shape 576"/>
          <p:cNvSpPr/>
          <p:nvPr/>
        </p:nvSpPr>
        <p:spPr>
          <a:xfrm>
            <a:off x="6101673" y="2095957"/>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577" name="Shape 577"/>
          <p:cNvSpPr/>
          <p:nvPr/>
        </p:nvSpPr>
        <p:spPr>
          <a:xfrm>
            <a:off x="5032037" y="2094600"/>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578" name="Shape 578"/>
          <p:cNvSpPr/>
          <p:nvPr/>
        </p:nvSpPr>
        <p:spPr>
          <a:xfrm>
            <a:off x="3886789" y="2093790"/>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579" name="Shape 579"/>
          <p:cNvSpPr/>
          <p:nvPr/>
        </p:nvSpPr>
        <p:spPr>
          <a:xfrm>
            <a:off x="7171309" y="2093790"/>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580" name="Shape 580"/>
          <p:cNvSpPr/>
          <p:nvPr/>
        </p:nvSpPr>
        <p:spPr>
          <a:xfrm>
            <a:off x="7171309" y="5063357"/>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581" name="Shape 581"/>
          <p:cNvSpPr/>
          <p:nvPr/>
        </p:nvSpPr>
        <p:spPr>
          <a:xfrm>
            <a:off x="3896880" y="5066096"/>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582" name="Shape 582"/>
          <p:cNvSpPr/>
          <p:nvPr/>
        </p:nvSpPr>
        <p:spPr>
          <a:xfrm>
            <a:off x="2729343" y="819983"/>
            <a:ext cx="4005251" cy="577044"/>
          </a:xfrm>
          <a:prstGeom prst="roundRect">
            <a:avLst>
              <a:gd fmla="val 16667" name="adj"/>
            </a:avLst>
          </a:prstGeom>
          <a:solidFill>
            <a:schemeClr val="accent2"/>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Sous le même principe de glisser-déposer que l’exemple précédent.</a:t>
            </a:r>
          </a:p>
        </p:txBody>
      </p:sp>
      <p:sp>
        <p:nvSpPr>
          <p:cNvPr id="583" name="Shape 583"/>
          <p:cNvSpPr/>
          <p:nvPr/>
        </p:nvSpPr>
        <p:spPr>
          <a:xfrm>
            <a:off x="278025" y="254850"/>
            <a:ext cx="1343699" cy="1343699"/>
          </a:xfrm>
          <a:prstGeom prst="plus">
            <a:avLst>
              <a:gd fmla="val 25000"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4" name="Shape 58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pic>
        <p:nvPicPr>
          <p:cNvPr descr="Marc_Recadrage.png" id="590" name="Shape 590"/>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591" name="Shape 591"/>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92" name="Shape 592"/>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593" name="Shape 593"/>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94" name="Shape 594"/>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95" name="Shape 595"/>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596" name="Shape 596"/>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597" name="Shape 597"/>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pic>
        <p:nvPicPr>
          <p:cNvPr id="598" name="Shape 598"/>
          <p:cNvPicPr preferRelativeResize="0"/>
          <p:nvPr/>
        </p:nvPicPr>
        <p:blipFill rotWithShape="1">
          <a:blip r:embed="rId5">
            <a:alphaModFix/>
          </a:blip>
          <a:srcRect b="0" l="0" r="0" t="0"/>
          <a:stretch/>
        </p:blipFill>
        <p:spPr>
          <a:xfrm>
            <a:off x="7744" y="797881"/>
            <a:ext cx="9150886" cy="6585920"/>
          </a:xfrm>
          <a:prstGeom prst="rect">
            <a:avLst/>
          </a:prstGeom>
          <a:noFill/>
          <a:ln>
            <a:noFill/>
          </a:ln>
        </p:spPr>
      </p:pic>
      <p:sp>
        <p:nvSpPr>
          <p:cNvPr id="599" name="Shape 599"/>
          <p:cNvSpPr/>
          <p:nvPr/>
        </p:nvSpPr>
        <p:spPr>
          <a:xfrm>
            <a:off x="798764" y="1632054"/>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DE TRAPPE D’ÉGOUT </a:t>
            </a:r>
          </a:p>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AVEC UNE CUVE À FIOUL</a:t>
            </a:r>
          </a:p>
        </p:txBody>
      </p:sp>
      <p:sp>
        <p:nvSpPr>
          <p:cNvPr id="600" name="Shape 600"/>
          <p:cNvSpPr/>
          <p:nvPr/>
        </p:nvSpPr>
        <p:spPr>
          <a:xfrm>
            <a:off x="775299" y="2277608"/>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D’UN HÔPITAL</a:t>
            </a:r>
          </a:p>
        </p:txBody>
      </p:sp>
      <p:sp>
        <p:nvSpPr>
          <p:cNvPr id="601" name="Shape 601"/>
          <p:cNvSpPr/>
          <p:nvPr/>
        </p:nvSpPr>
        <p:spPr>
          <a:xfrm>
            <a:off x="790489" y="2875000"/>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DE RIVERAINS OPPOSANTS</a:t>
            </a:r>
          </a:p>
        </p:txBody>
      </p:sp>
      <p:sp>
        <p:nvSpPr>
          <p:cNvPr id="602" name="Shape 602"/>
          <p:cNvSpPr/>
          <p:nvPr/>
        </p:nvSpPr>
        <p:spPr>
          <a:xfrm>
            <a:off x="836920" y="5565510"/>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DE VIEUX POTEAU </a:t>
            </a:r>
          </a:p>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FRANCE TÉLÉCOM</a:t>
            </a:r>
          </a:p>
        </p:txBody>
      </p:sp>
      <p:sp>
        <p:nvSpPr>
          <p:cNvPr id="603" name="Shape 603"/>
          <p:cNvSpPr/>
          <p:nvPr/>
        </p:nvSpPr>
        <p:spPr>
          <a:xfrm>
            <a:off x="775299" y="4034628"/>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AUGMENTATION DES TAXES DE </a:t>
            </a:r>
          </a:p>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MAIRIE</a:t>
            </a:r>
          </a:p>
        </p:txBody>
      </p:sp>
      <p:sp>
        <p:nvSpPr>
          <p:cNvPr id="604" name="Shape 604"/>
          <p:cNvSpPr/>
          <p:nvPr/>
        </p:nvSpPr>
        <p:spPr>
          <a:xfrm>
            <a:off x="3848662" y="1662105"/>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605" name="Shape 605"/>
          <p:cNvSpPr/>
          <p:nvPr/>
        </p:nvSpPr>
        <p:spPr>
          <a:xfrm>
            <a:off x="4993910" y="1662105"/>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606" name="Shape 606"/>
          <p:cNvSpPr/>
          <p:nvPr/>
        </p:nvSpPr>
        <p:spPr>
          <a:xfrm>
            <a:off x="7133182" y="1662105"/>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607" name="Shape 607"/>
          <p:cNvSpPr/>
          <p:nvPr/>
        </p:nvSpPr>
        <p:spPr>
          <a:xfrm>
            <a:off x="6063546" y="1662105"/>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608" name="Shape 608"/>
          <p:cNvSpPr/>
          <p:nvPr/>
        </p:nvSpPr>
        <p:spPr>
          <a:xfrm>
            <a:off x="3843880" y="2218638"/>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609" name="Shape 609"/>
          <p:cNvSpPr/>
          <p:nvPr/>
        </p:nvSpPr>
        <p:spPr>
          <a:xfrm>
            <a:off x="4989128" y="2218638"/>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610" name="Shape 610"/>
          <p:cNvSpPr/>
          <p:nvPr/>
        </p:nvSpPr>
        <p:spPr>
          <a:xfrm>
            <a:off x="7128400" y="2218638"/>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611" name="Shape 611"/>
          <p:cNvSpPr/>
          <p:nvPr/>
        </p:nvSpPr>
        <p:spPr>
          <a:xfrm>
            <a:off x="6058764" y="2218638"/>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612" name="Shape 612"/>
          <p:cNvSpPr/>
          <p:nvPr/>
        </p:nvSpPr>
        <p:spPr>
          <a:xfrm>
            <a:off x="3843880" y="2816333"/>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613" name="Shape 613"/>
          <p:cNvSpPr/>
          <p:nvPr/>
        </p:nvSpPr>
        <p:spPr>
          <a:xfrm>
            <a:off x="4989128" y="2816333"/>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614" name="Shape 614"/>
          <p:cNvSpPr/>
          <p:nvPr/>
        </p:nvSpPr>
        <p:spPr>
          <a:xfrm>
            <a:off x="7128400" y="281633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615" name="Shape 615"/>
          <p:cNvSpPr/>
          <p:nvPr/>
        </p:nvSpPr>
        <p:spPr>
          <a:xfrm>
            <a:off x="6058764" y="281633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616" name="Shape 616"/>
          <p:cNvSpPr/>
          <p:nvPr/>
        </p:nvSpPr>
        <p:spPr>
          <a:xfrm>
            <a:off x="3839098" y="3438253"/>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617" name="Shape 617"/>
          <p:cNvSpPr/>
          <p:nvPr/>
        </p:nvSpPr>
        <p:spPr>
          <a:xfrm>
            <a:off x="4986569" y="5599062"/>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618" name="Shape 618"/>
          <p:cNvSpPr/>
          <p:nvPr/>
        </p:nvSpPr>
        <p:spPr>
          <a:xfrm>
            <a:off x="7133182" y="559906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619" name="Shape 619"/>
          <p:cNvSpPr/>
          <p:nvPr/>
        </p:nvSpPr>
        <p:spPr>
          <a:xfrm>
            <a:off x="6053982" y="343825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620" name="Shape 620"/>
          <p:cNvSpPr/>
          <p:nvPr/>
        </p:nvSpPr>
        <p:spPr>
          <a:xfrm>
            <a:off x="3839098" y="3975832"/>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621" name="Shape 621"/>
          <p:cNvSpPr/>
          <p:nvPr/>
        </p:nvSpPr>
        <p:spPr>
          <a:xfrm>
            <a:off x="4984346" y="3975832"/>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622" name="Shape 622"/>
          <p:cNvSpPr/>
          <p:nvPr/>
        </p:nvSpPr>
        <p:spPr>
          <a:xfrm>
            <a:off x="7123617" y="397583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623" name="Shape 623"/>
          <p:cNvSpPr/>
          <p:nvPr/>
        </p:nvSpPr>
        <p:spPr>
          <a:xfrm>
            <a:off x="6053982" y="397583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624" name="Shape 624"/>
          <p:cNvSpPr/>
          <p:nvPr/>
        </p:nvSpPr>
        <p:spPr>
          <a:xfrm>
            <a:off x="3834316" y="4518076"/>
            <a:ext cx="1007999" cy="41524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625" name="Shape 625"/>
          <p:cNvSpPr/>
          <p:nvPr/>
        </p:nvSpPr>
        <p:spPr>
          <a:xfrm>
            <a:off x="4979564" y="4518076"/>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626" name="Shape 626"/>
          <p:cNvSpPr/>
          <p:nvPr/>
        </p:nvSpPr>
        <p:spPr>
          <a:xfrm>
            <a:off x="7118835" y="4518076"/>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627" name="Shape 627"/>
          <p:cNvSpPr/>
          <p:nvPr/>
        </p:nvSpPr>
        <p:spPr>
          <a:xfrm>
            <a:off x="6049200" y="4518076"/>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628" name="Shape 628"/>
          <p:cNvSpPr/>
          <p:nvPr/>
        </p:nvSpPr>
        <p:spPr>
          <a:xfrm>
            <a:off x="798764" y="4556117"/>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L’ATTRACTIVITÉ DE LA ZONE</a:t>
            </a:r>
          </a:p>
        </p:txBody>
      </p:sp>
      <p:sp>
        <p:nvSpPr>
          <p:cNvPr id="629" name="Shape 629"/>
          <p:cNvSpPr/>
          <p:nvPr/>
        </p:nvSpPr>
        <p:spPr>
          <a:xfrm>
            <a:off x="1429045" y="5002828"/>
            <a:ext cx="1969057"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L’ARRIVEE D’UNE EQUIPE DE TOURNAGE</a:t>
            </a:r>
          </a:p>
        </p:txBody>
      </p:sp>
      <p:sp>
        <p:nvSpPr>
          <p:cNvPr id="630" name="Shape 630"/>
          <p:cNvSpPr/>
          <p:nvPr/>
        </p:nvSpPr>
        <p:spPr>
          <a:xfrm>
            <a:off x="859515" y="5716619"/>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Calibri"/>
              <a:ea typeface="Calibri"/>
              <a:cs typeface="Calibri"/>
              <a:sym typeface="Calibri"/>
            </a:endParaRPr>
          </a:p>
        </p:txBody>
      </p:sp>
      <p:sp>
        <p:nvSpPr>
          <p:cNvPr id="631" name="Shape 631"/>
          <p:cNvSpPr/>
          <p:nvPr/>
        </p:nvSpPr>
        <p:spPr>
          <a:xfrm>
            <a:off x="3839098" y="5056817"/>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632" name="Shape 632"/>
          <p:cNvSpPr/>
          <p:nvPr/>
        </p:nvSpPr>
        <p:spPr>
          <a:xfrm>
            <a:off x="4984346" y="5056817"/>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633" name="Shape 633"/>
          <p:cNvSpPr/>
          <p:nvPr/>
        </p:nvSpPr>
        <p:spPr>
          <a:xfrm>
            <a:off x="7123617" y="5056817"/>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634" name="Shape 634"/>
          <p:cNvSpPr/>
          <p:nvPr/>
        </p:nvSpPr>
        <p:spPr>
          <a:xfrm>
            <a:off x="6053982" y="5056817"/>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635" name="Shape 635"/>
          <p:cNvSpPr/>
          <p:nvPr/>
        </p:nvSpPr>
        <p:spPr>
          <a:xfrm>
            <a:off x="4979564" y="3437614"/>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636" name="Shape 636"/>
          <p:cNvSpPr/>
          <p:nvPr/>
        </p:nvSpPr>
        <p:spPr>
          <a:xfrm>
            <a:off x="6049200" y="559906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sp>
        <p:nvSpPr>
          <p:cNvPr id="637" name="Shape 637"/>
          <p:cNvSpPr/>
          <p:nvPr/>
        </p:nvSpPr>
        <p:spPr>
          <a:xfrm>
            <a:off x="1119245" y="3398221"/>
            <a:ext cx="2639044"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UN ECRAN GEANT PRESENTANT LA PROCHAINE CONSTRUCTION</a:t>
            </a:r>
          </a:p>
        </p:txBody>
      </p:sp>
      <p:sp>
        <p:nvSpPr>
          <p:cNvPr id="638" name="Shape 638"/>
          <p:cNvSpPr/>
          <p:nvPr/>
        </p:nvSpPr>
        <p:spPr>
          <a:xfrm>
            <a:off x="7142788" y="3435339"/>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INEXISTANT</a:t>
            </a:r>
          </a:p>
        </p:txBody>
      </p:sp>
      <p:sp>
        <p:nvSpPr>
          <p:cNvPr id="639" name="Shape 639"/>
          <p:cNvSpPr/>
          <p:nvPr/>
        </p:nvSpPr>
        <p:spPr>
          <a:xfrm>
            <a:off x="3834316" y="5596912"/>
            <a:ext cx="1007999" cy="41524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640" name="Shape 640"/>
          <p:cNvSpPr/>
          <p:nvPr/>
        </p:nvSpPr>
        <p:spPr>
          <a:xfrm>
            <a:off x="278025" y="254850"/>
            <a:ext cx="1343699" cy="1343699"/>
          </a:xfrm>
          <a:prstGeom prst="plus">
            <a:avLst>
              <a:gd fmla="val 25000"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41" name="Shape 641"/>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sp>
        <p:nvSpPr>
          <p:cNvPr id="647" name="Shape 647"/>
          <p:cNvSpPr/>
          <p:nvPr/>
        </p:nvSpPr>
        <p:spPr>
          <a:xfrm rot="-5400000">
            <a:off x="1938285" y="-10054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48" name="Shape 648"/>
          <p:cNvSpPr/>
          <p:nvPr/>
        </p:nvSpPr>
        <p:spPr>
          <a:xfrm>
            <a:off x="-23502" y="6032500"/>
            <a:ext cx="9144000" cy="99059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49" name="Shape 649"/>
          <p:cNvSpPr/>
          <p:nvPr/>
        </p:nvSpPr>
        <p:spPr>
          <a:xfrm>
            <a:off x="-30154" y="654660"/>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650" name="Shape 650"/>
          <p:cNvPicPr preferRelativeResize="0"/>
          <p:nvPr/>
        </p:nvPicPr>
        <p:blipFill rotWithShape="1">
          <a:blip r:embed="rId3">
            <a:alphaModFix/>
          </a:blip>
          <a:srcRect b="1" l="0" r="0" t="1"/>
          <a:stretch/>
        </p:blipFill>
        <p:spPr>
          <a:xfrm>
            <a:off x="-23502" y="925123"/>
            <a:ext cx="9183923" cy="6097977"/>
          </a:xfrm>
          <a:prstGeom prst="rect">
            <a:avLst/>
          </a:prstGeom>
          <a:noFill/>
          <a:ln>
            <a:noFill/>
          </a:ln>
        </p:spPr>
      </p:pic>
      <p:sp>
        <p:nvSpPr>
          <p:cNvPr id="651" name="Shape 651"/>
          <p:cNvSpPr txBox="1"/>
          <p:nvPr/>
        </p:nvSpPr>
        <p:spPr>
          <a:xfrm>
            <a:off x="943583" y="1881049"/>
            <a:ext cx="6962820"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CLASSEMENT DE L’ÉPREUVE DE MONTAGE</a:t>
            </a:r>
          </a:p>
        </p:txBody>
      </p:sp>
      <p:sp>
        <p:nvSpPr>
          <p:cNvPr id="652" name="Shape 652"/>
          <p:cNvSpPr txBox="1"/>
          <p:nvPr/>
        </p:nvSpPr>
        <p:spPr>
          <a:xfrm>
            <a:off x="212079" y="83603"/>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653" name="Shape 653"/>
          <p:cNvSpPr txBox="1"/>
          <p:nvPr/>
        </p:nvSpPr>
        <p:spPr>
          <a:xfrm>
            <a:off x="2634875" y="6578592"/>
            <a:ext cx="416203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1800" u="none" cap="none" strike="noStrike">
                <a:solidFill>
                  <a:schemeClr val="dk1"/>
                </a:solidFill>
                <a:latin typeface="Calibri"/>
                <a:ea typeface="Calibri"/>
                <a:cs typeface="Calibri"/>
                <a:sym typeface="Calibri"/>
              </a:rPr>
              <a:t>Les apprenants construisent leur quartier.</a:t>
            </a:r>
          </a:p>
        </p:txBody>
      </p:sp>
      <p:sp>
        <p:nvSpPr>
          <p:cNvPr id="654" name="Shape 654"/>
          <p:cNvSpPr/>
          <p:nvPr/>
        </p:nvSpPr>
        <p:spPr>
          <a:xfrm>
            <a:off x="1045425" y="3015916"/>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PREMIER</a:t>
            </a:r>
          </a:p>
        </p:txBody>
      </p:sp>
      <p:sp>
        <p:nvSpPr>
          <p:cNvPr id="655" name="Shape 655"/>
          <p:cNvSpPr/>
          <p:nvPr/>
        </p:nvSpPr>
        <p:spPr>
          <a:xfrm>
            <a:off x="1045425" y="335695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DEUXIÈME</a:t>
            </a:r>
          </a:p>
        </p:txBody>
      </p:sp>
      <p:sp>
        <p:nvSpPr>
          <p:cNvPr id="656" name="Shape 656"/>
          <p:cNvSpPr/>
          <p:nvPr/>
        </p:nvSpPr>
        <p:spPr>
          <a:xfrm>
            <a:off x="1045424" y="3732194"/>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TROISIÈME</a:t>
            </a:r>
          </a:p>
        </p:txBody>
      </p:sp>
      <p:sp>
        <p:nvSpPr>
          <p:cNvPr id="657" name="Shape 657"/>
          <p:cNvSpPr/>
          <p:nvPr/>
        </p:nvSpPr>
        <p:spPr>
          <a:xfrm>
            <a:off x="1045424" y="4083569"/>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QUATRIÈME</a:t>
            </a:r>
          </a:p>
        </p:txBody>
      </p:sp>
      <p:sp>
        <p:nvSpPr>
          <p:cNvPr id="658" name="Shape 658"/>
          <p:cNvSpPr/>
          <p:nvPr/>
        </p:nvSpPr>
        <p:spPr>
          <a:xfrm>
            <a:off x="1045423" y="4441532"/>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CINQUIÈME</a:t>
            </a:r>
          </a:p>
        </p:txBody>
      </p:sp>
      <p:sp>
        <p:nvSpPr>
          <p:cNvPr id="659" name="Shape 659"/>
          <p:cNvSpPr/>
          <p:nvPr/>
        </p:nvSpPr>
        <p:spPr>
          <a:xfrm>
            <a:off x="1045420" y="477753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SIXIÈME</a:t>
            </a:r>
          </a:p>
        </p:txBody>
      </p:sp>
      <p:sp>
        <p:nvSpPr>
          <p:cNvPr id="660" name="Shape 660"/>
          <p:cNvSpPr txBox="1"/>
          <p:nvPr/>
        </p:nvSpPr>
        <p:spPr>
          <a:xfrm>
            <a:off x="4004437" y="299316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A</a:t>
            </a:r>
          </a:p>
        </p:txBody>
      </p:sp>
      <p:sp>
        <p:nvSpPr>
          <p:cNvPr id="661" name="Shape 661"/>
          <p:cNvSpPr txBox="1"/>
          <p:nvPr/>
        </p:nvSpPr>
        <p:spPr>
          <a:xfrm>
            <a:off x="4004437" y="34086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D</a:t>
            </a:r>
          </a:p>
        </p:txBody>
      </p:sp>
      <p:sp>
        <p:nvSpPr>
          <p:cNvPr id="662" name="Shape 662"/>
          <p:cNvSpPr txBox="1"/>
          <p:nvPr/>
        </p:nvSpPr>
        <p:spPr>
          <a:xfrm>
            <a:off x="4004437" y="379223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F</a:t>
            </a:r>
          </a:p>
        </p:txBody>
      </p:sp>
      <p:sp>
        <p:nvSpPr>
          <p:cNvPr id="663" name="Shape 663"/>
          <p:cNvSpPr txBox="1"/>
          <p:nvPr/>
        </p:nvSpPr>
        <p:spPr>
          <a:xfrm>
            <a:off x="3992076" y="409563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C</a:t>
            </a:r>
          </a:p>
        </p:txBody>
      </p:sp>
      <p:sp>
        <p:nvSpPr>
          <p:cNvPr id="664" name="Shape 664"/>
          <p:cNvSpPr txBox="1"/>
          <p:nvPr/>
        </p:nvSpPr>
        <p:spPr>
          <a:xfrm>
            <a:off x="3994667" y="4441923"/>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B</a:t>
            </a:r>
          </a:p>
        </p:txBody>
      </p:sp>
      <p:sp>
        <p:nvSpPr>
          <p:cNvPr id="665" name="Shape 665"/>
          <p:cNvSpPr/>
          <p:nvPr/>
        </p:nvSpPr>
        <p:spPr>
          <a:xfrm>
            <a:off x="3272346" y="416802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6" name="Shape 666"/>
          <p:cNvSpPr/>
          <p:nvPr/>
        </p:nvSpPr>
        <p:spPr>
          <a:xfrm>
            <a:off x="3272346" y="378935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7" name="Shape 667"/>
          <p:cNvSpPr/>
          <p:nvPr/>
        </p:nvSpPr>
        <p:spPr>
          <a:xfrm>
            <a:off x="3272346" y="342024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8" name="Shape 668"/>
          <p:cNvSpPr/>
          <p:nvPr/>
        </p:nvSpPr>
        <p:spPr>
          <a:xfrm>
            <a:off x="3279085" y="303795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9" name="Shape 669"/>
          <p:cNvSpPr/>
          <p:nvPr/>
        </p:nvSpPr>
        <p:spPr>
          <a:xfrm>
            <a:off x="5715526" y="416226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70" name="Shape 670"/>
          <p:cNvSpPr/>
          <p:nvPr/>
        </p:nvSpPr>
        <p:spPr>
          <a:xfrm>
            <a:off x="5715526" y="3783587"/>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71" name="Shape 671"/>
          <p:cNvSpPr/>
          <p:nvPr/>
        </p:nvSpPr>
        <p:spPr>
          <a:xfrm>
            <a:off x="5715526" y="341448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72" name="Shape 672"/>
          <p:cNvSpPr/>
          <p:nvPr/>
        </p:nvSpPr>
        <p:spPr>
          <a:xfrm>
            <a:off x="5722266" y="303219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73" name="Shape 673"/>
          <p:cNvSpPr txBox="1"/>
          <p:nvPr/>
        </p:nvSpPr>
        <p:spPr>
          <a:xfrm>
            <a:off x="6613282" y="298681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6 000 points</a:t>
            </a:r>
          </a:p>
        </p:txBody>
      </p:sp>
      <p:sp>
        <p:nvSpPr>
          <p:cNvPr id="674" name="Shape 674"/>
          <p:cNvSpPr txBox="1"/>
          <p:nvPr/>
        </p:nvSpPr>
        <p:spPr>
          <a:xfrm>
            <a:off x="6600921" y="3359871"/>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5 000 points</a:t>
            </a:r>
          </a:p>
        </p:txBody>
      </p:sp>
      <p:sp>
        <p:nvSpPr>
          <p:cNvPr id="675" name="Shape 675"/>
          <p:cNvSpPr txBox="1"/>
          <p:nvPr/>
        </p:nvSpPr>
        <p:spPr>
          <a:xfrm>
            <a:off x="6600921" y="371541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4 500 points</a:t>
            </a:r>
          </a:p>
        </p:txBody>
      </p:sp>
      <p:sp>
        <p:nvSpPr>
          <p:cNvPr id="676" name="Shape 676"/>
          <p:cNvSpPr txBox="1"/>
          <p:nvPr/>
        </p:nvSpPr>
        <p:spPr>
          <a:xfrm>
            <a:off x="6600921" y="41022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4 000 points</a:t>
            </a:r>
          </a:p>
        </p:txBody>
      </p:sp>
      <p:sp>
        <p:nvSpPr>
          <p:cNvPr id="677" name="Shape 677"/>
          <p:cNvSpPr txBox="1"/>
          <p:nvPr/>
        </p:nvSpPr>
        <p:spPr>
          <a:xfrm>
            <a:off x="6600921" y="4788751"/>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3 000 points</a:t>
            </a:r>
          </a:p>
        </p:txBody>
      </p:sp>
      <p:sp>
        <p:nvSpPr>
          <p:cNvPr id="678" name="Shape 678"/>
          <p:cNvSpPr txBox="1"/>
          <p:nvPr/>
        </p:nvSpPr>
        <p:spPr>
          <a:xfrm>
            <a:off x="3923537" y="5709244"/>
            <a:ext cx="1289838"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Exemple type</a:t>
            </a:r>
          </a:p>
        </p:txBody>
      </p:sp>
      <p:sp>
        <p:nvSpPr>
          <p:cNvPr id="679" name="Shape 679"/>
          <p:cNvSpPr/>
          <p:nvPr/>
        </p:nvSpPr>
        <p:spPr>
          <a:xfrm>
            <a:off x="3272346" y="450280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80" name="Shape 680"/>
          <p:cNvSpPr/>
          <p:nvPr/>
        </p:nvSpPr>
        <p:spPr>
          <a:xfrm>
            <a:off x="3272346" y="4838300"/>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81" name="Shape 681"/>
          <p:cNvSpPr/>
          <p:nvPr/>
        </p:nvSpPr>
        <p:spPr>
          <a:xfrm>
            <a:off x="5722266" y="450280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82" name="Shape 682"/>
          <p:cNvSpPr/>
          <p:nvPr/>
        </p:nvSpPr>
        <p:spPr>
          <a:xfrm>
            <a:off x="5722266" y="483829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83" name="Shape 683"/>
          <p:cNvSpPr txBox="1"/>
          <p:nvPr/>
        </p:nvSpPr>
        <p:spPr>
          <a:xfrm>
            <a:off x="3992076" y="4788751"/>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E</a:t>
            </a:r>
          </a:p>
        </p:txBody>
      </p:sp>
      <p:sp>
        <p:nvSpPr>
          <p:cNvPr id="684" name="Shape 684"/>
          <p:cNvSpPr txBox="1"/>
          <p:nvPr/>
        </p:nvSpPr>
        <p:spPr>
          <a:xfrm>
            <a:off x="6600921" y="444055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3 500 points</a:t>
            </a:r>
          </a:p>
        </p:txBody>
      </p:sp>
      <p:sp>
        <p:nvSpPr>
          <p:cNvPr id="685" name="Shape 685"/>
          <p:cNvSpPr/>
          <p:nvPr/>
        </p:nvSpPr>
        <p:spPr>
          <a:xfrm>
            <a:off x="278025" y="254850"/>
            <a:ext cx="1343699" cy="1343699"/>
          </a:xfrm>
          <a:prstGeom prst="plus">
            <a:avLst>
              <a:gd fmla="val 25000"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86" name="Shape 686"/>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sp>
        <p:nvSpPr>
          <p:cNvPr id="692" name="Shape 692"/>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693" name="Shape 693"/>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694" name="Shape 694"/>
          <p:cNvPicPr preferRelativeResize="0"/>
          <p:nvPr/>
        </p:nvPicPr>
        <p:blipFill rotWithShape="1">
          <a:blip r:embed="rId4">
            <a:alphaModFix/>
          </a:blip>
          <a:srcRect b="0" l="0" r="0" t="0"/>
          <a:stretch/>
        </p:blipFill>
        <p:spPr>
          <a:xfrm>
            <a:off x="-10001" y="650445"/>
            <a:ext cx="9160418" cy="6082370"/>
          </a:xfrm>
          <a:prstGeom prst="rect">
            <a:avLst/>
          </a:prstGeom>
          <a:noFill/>
          <a:ln>
            <a:noFill/>
          </a:ln>
        </p:spPr>
      </p:pic>
      <p:sp>
        <p:nvSpPr>
          <p:cNvPr id="695" name="Shape 695"/>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96" name="Shape 696"/>
          <p:cNvSpPr txBox="1"/>
          <p:nvPr/>
        </p:nvSpPr>
        <p:spPr>
          <a:xfrm>
            <a:off x="253420" y="20955"/>
            <a:ext cx="889057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697" name="Shape 697"/>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698" name="Shape 698"/>
          <p:cNvSpPr txBox="1"/>
          <p:nvPr/>
        </p:nvSpPr>
        <p:spPr>
          <a:xfrm>
            <a:off x="4508948" y="4591389"/>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699" name="Shape 699"/>
          <p:cNvSpPr/>
          <p:nvPr/>
        </p:nvSpPr>
        <p:spPr>
          <a:xfrm>
            <a:off x="1605912" y="2465409"/>
            <a:ext cx="1007999" cy="41524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a:t>
            </a:r>
          </a:p>
        </p:txBody>
      </p:sp>
      <p:sp>
        <p:nvSpPr>
          <p:cNvPr id="700" name="Shape 700"/>
          <p:cNvSpPr/>
          <p:nvPr/>
        </p:nvSpPr>
        <p:spPr>
          <a:xfrm>
            <a:off x="5880635" y="2472649"/>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FAIBLESSES</a:t>
            </a:r>
          </a:p>
        </p:txBody>
      </p:sp>
      <p:sp>
        <p:nvSpPr>
          <p:cNvPr id="701" name="Shape 701"/>
          <p:cNvSpPr/>
          <p:nvPr/>
        </p:nvSpPr>
        <p:spPr>
          <a:xfrm>
            <a:off x="1605912" y="4537323"/>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FORCES ET FAIBLESSES</a:t>
            </a:r>
          </a:p>
        </p:txBody>
      </p:sp>
      <p:cxnSp>
        <p:nvCxnSpPr>
          <p:cNvPr id="702" name="Shape 702"/>
          <p:cNvCxnSpPr/>
          <p:nvPr/>
        </p:nvCxnSpPr>
        <p:spPr>
          <a:xfrm>
            <a:off x="3427567" y="2423846"/>
            <a:ext cx="3710" cy="3421038"/>
          </a:xfrm>
          <a:prstGeom prst="straightConnector1">
            <a:avLst/>
          </a:prstGeom>
          <a:noFill/>
          <a:ln cap="flat" cmpd="sng" w="12700">
            <a:solidFill>
              <a:schemeClr val="accent6"/>
            </a:solidFill>
            <a:prstDash val="solid"/>
            <a:miter/>
            <a:headEnd len="med" w="med" type="none"/>
            <a:tailEnd len="med" w="med" type="none"/>
          </a:ln>
        </p:spPr>
      </p:cxnSp>
      <p:sp>
        <p:nvSpPr>
          <p:cNvPr id="703" name="Shape 703"/>
          <p:cNvSpPr/>
          <p:nvPr/>
        </p:nvSpPr>
        <p:spPr>
          <a:xfrm>
            <a:off x="321304" y="3135375"/>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DE COMMERCES</a:t>
            </a:r>
          </a:p>
        </p:txBody>
      </p:sp>
      <p:sp>
        <p:nvSpPr>
          <p:cNvPr id="704" name="Shape 704"/>
          <p:cNvSpPr/>
          <p:nvPr/>
        </p:nvSpPr>
        <p:spPr>
          <a:xfrm>
            <a:off x="321304" y="3659841"/>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L’ATTRACTIVITÉ DE LA ZONE</a:t>
            </a:r>
          </a:p>
        </p:txBody>
      </p:sp>
      <p:sp>
        <p:nvSpPr>
          <p:cNvPr id="705" name="Shape 705"/>
          <p:cNvSpPr/>
          <p:nvPr/>
        </p:nvSpPr>
        <p:spPr>
          <a:xfrm>
            <a:off x="393875" y="5102798"/>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PROXIMITÉ D’UNE GARE</a:t>
            </a:r>
          </a:p>
        </p:txBody>
      </p:sp>
      <p:sp>
        <p:nvSpPr>
          <p:cNvPr id="706" name="Shape 706"/>
          <p:cNvSpPr/>
          <p:nvPr/>
        </p:nvSpPr>
        <p:spPr>
          <a:xfrm>
            <a:off x="386840" y="5446342"/>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D’UNE GARE DE TRAM</a:t>
            </a:r>
          </a:p>
        </p:txBody>
      </p:sp>
      <p:sp>
        <p:nvSpPr>
          <p:cNvPr id="707" name="Shape 707"/>
          <p:cNvSpPr/>
          <p:nvPr/>
        </p:nvSpPr>
        <p:spPr>
          <a:xfrm>
            <a:off x="3373846" y="3030799"/>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D’UN HÉLIPORT</a:t>
            </a:r>
          </a:p>
        </p:txBody>
      </p:sp>
      <p:sp>
        <p:nvSpPr>
          <p:cNvPr id="708" name="Shape 708"/>
          <p:cNvSpPr/>
          <p:nvPr/>
        </p:nvSpPr>
        <p:spPr>
          <a:xfrm>
            <a:off x="3534426" y="3518392"/>
            <a:ext cx="310812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D’UNE DÉCHETTERIE</a:t>
            </a:r>
          </a:p>
        </p:txBody>
      </p:sp>
      <p:sp>
        <p:nvSpPr>
          <p:cNvPr id="709" name="Shape 709"/>
          <p:cNvSpPr/>
          <p:nvPr/>
        </p:nvSpPr>
        <p:spPr>
          <a:xfrm>
            <a:off x="3534426" y="3983662"/>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D’IMMEUBLE VOISIN AVEC JOURS DE SOUFFRANCE</a:t>
            </a:r>
          </a:p>
        </p:txBody>
      </p:sp>
      <p:sp>
        <p:nvSpPr>
          <p:cNvPr id="710" name="Shape 710"/>
          <p:cNvSpPr/>
          <p:nvPr/>
        </p:nvSpPr>
        <p:spPr>
          <a:xfrm>
            <a:off x="3534426" y="5182057"/>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DE TRAPPE D’ÉGOUT </a:t>
            </a:r>
          </a:p>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AVEC UNE CUVE A FIOUL</a:t>
            </a:r>
          </a:p>
        </p:txBody>
      </p:sp>
      <p:sp>
        <p:nvSpPr>
          <p:cNvPr id="711" name="Shape 711"/>
          <p:cNvSpPr/>
          <p:nvPr/>
        </p:nvSpPr>
        <p:spPr>
          <a:xfrm>
            <a:off x="5914275" y="3527344"/>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DE RIVERAINS OPPOSANTS</a:t>
            </a:r>
          </a:p>
        </p:txBody>
      </p:sp>
      <p:sp>
        <p:nvSpPr>
          <p:cNvPr id="712" name="Shape 712"/>
          <p:cNvSpPr/>
          <p:nvPr/>
        </p:nvSpPr>
        <p:spPr>
          <a:xfrm>
            <a:off x="5779816" y="3019034"/>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PRÉSENCE DE VIEUX POTEAU </a:t>
            </a:r>
          </a:p>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FRANCE TÉLÉCOM</a:t>
            </a:r>
          </a:p>
        </p:txBody>
      </p:sp>
      <p:sp>
        <p:nvSpPr>
          <p:cNvPr id="713" name="Shape 713"/>
          <p:cNvSpPr/>
          <p:nvPr/>
        </p:nvSpPr>
        <p:spPr>
          <a:xfrm>
            <a:off x="3429426" y="4610314"/>
            <a:ext cx="310812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AUGMENTATION DES TAXES DE </a:t>
            </a:r>
          </a:p>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MAIRIE</a:t>
            </a:r>
          </a:p>
        </p:txBody>
      </p:sp>
      <p:pic>
        <p:nvPicPr>
          <p:cNvPr id="714" name="Shape 714"/>
          <p:cNvPicPr preferRelativeResize="0"/>
          <p:nvPr/>
        </p:nvPicPr>
        <p:blipFill rotWithShape="1">
          <a:blip r:embed="rId5">
            <a:alphaModFix/>
          </a:blip>
          <a:srcRect b="0" l="0" r="0" t="0"/>
          <a:stretch/>
        </p:blipFill>
        <p:spPr>
          <a:xfrm>
            <a:off x="112959" y="544175"/>
            <a:ext cx="566330" cy="689548"/>
          </a:xfrm>
          <a:prstGeom prst="rect">
            <a:avLst/>
          </a:prstGeom>
          <a:noFill/>
          <a:ln>
            <a:noFill/>
          </a:ln>
        </p:spPr>
      </p:pic>
      <p:pic>
        <p:nvPicPr>
          <p:cNvPr id="715" name="Shape 715"/>
          <p:cNvPicPr preferRelativeResize="0"/>
          <p:nvPr/>
        </p:nvPicPr>
        <p:blipFill rotWithShape="1">
          <a:blip r:embed="rId6">
            <a:alphaModFix/>
          </a:blip>
          <a:srcRect b="17053" l="0" r="0" t="0"/>
          <a:stretch/>
        </p:blipFill>
        <p:spPr>
          <a:xfrm>
            <a:off x="728295" y="478524"/>
            <a:ext cx="538802" cy="835157"/>
          </a:xfrm>
          <a:prstGeom prst="rect">
            <a:avLst/>
          </a:prstGeom>
          <a:noFill/>
          <a:ln>
            <a:noFill/>
          </a:ln>
          <a:effectLst>
            <a:outerShdw blurRad="292100" rotWithShape="0" algn="tl" dir="2700000" dist="139700">
              <a:srgbClr val="333333">
                <a:alpha val="64313"/>
              </a:srgbClr>
            </a:outerShdw>
          </a:effectLst>
        </p:spPr>
      </p:pic>
      <p:sp>
        <p:nvSpPr>
          <p:cNvPr id="716" name="Shape 716"/>
          <p:cNvSpPr/>
          <p:nvPr/>
        </p:nvSpPr>
        <p:spPr>
          <a:xfrm>
            <a:off x="95815" y="1258100"/>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717" name="Shape 717"/>
          <p:cNvSpPr/>
          <p:nvPr/>
        </p:nvSpPr>
        <p:spPr>
          <a:xfrm>
            <a:off x="278025" y="254850"/>
            <a:ext cx="1343699" cy="1343699"/>
          </a:xfrm>
          <a:prstGeom prst="plus">
            <a:avLst>
              <a:gd fmla="val 25000"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18" name="Shape 718"/>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725" name="Shape 725"/>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726" name="Shape 726"/>
          <p:cNvPicPr preferRelativeResize="0"/>
          <p:nvPr/>
        </p:nvPicPr>
        <p:blipFill rotWithShape="1">
          <a:blip r:embed="rId4">
            <a:alphaModFix/>
          </a:blip>
          <a:srcRect b="0" l="0" r="0" t="0"/>
          <a:stretch/>
        </p:blipFill>
        <p:spPr>
          <a:xfrm>
            <a:off x="-10001" y="650445"/>
            <a:ext cx="9160418" cy="6082370"/>
          </a:xfrm>
          <a:prstGeom prst="rect">
            <a:avLst/>
          </a:prstGeom>
          <a:noFill/>
          <a:ln>
            <a:noFill/>
          </a:ln>
        </p:spPr>
      </p:pic>
      <p:sp>
        <p:nvSpPr>
          <p:cNvPr id="727" name="Shape 727"/>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728" name="Shape 728"/>
          <p:cNvSpPr txBox="1"/>
          <p:nvPr/>
        </p:nvSpPr>
        <p:spPr>
          <a:xfrm>
            <a:off x="253420" y="20955"/>
            <a:ext cx="889057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729" name="Shape 729"/>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730" name="Shape 730"/>
          <p:cNvPicPr preferRelativeResize="0"/>
          <p:nvPr/>
        </p:nvPicPr>
        <p:blipFill rotWithShape="1">
          <a:blip r:embed="rId5">
            <a:alphaModFix/>
          </a:blip>
          <a:srcRect b="0" l="0" r="0" t="0"/>
          <a:stretch/>
        </p:blipFill>
        <p:spPr>
          <a:xfrm>
            <a:off x="112959" y="544175"/>
            <a:ext cx="566330" cy="689548"/>
          </a:xfrm>
          <a:prstGeom prst="rect">
            <a:avLst/>
          </a:prstGeom>
          <a:noFill/>
          <a:ln>
            <a:noFill/>
          </a:ln>
        </p:spPr>
      </p:pic>
      <p:pic>
        <p:nvPicPr>
          <p:cNvPr id="731" name="Shape 731"/>
          <p:cNvPicPr preferRelativeResize="0"/>
          <p:nvPr/>
        </p:nvPicPr>
        <p:blipFill rotWithShape="1">
          <a:blip r:embed="rId6">
            <a:alphaModFix/>
          </a:blip>
          <a:srcRect b="17053" l="0" r="0" t="0"/>
          <a:stretch/>
        </p:blipFill>
        <p:spPr>
          <a:xfrm>
            <a:off x="728295" y="478524"/>
            <a:ext cx="538802" cy="835157"/>
          </a:xfrm>
          <a:prstGeom prst="rect">
            <a:avLst/>
          </a:prstGeom>
          <a:noFill/>
          <a:ln>
            <a:noFill/>
          </a:ln>
          <a:effectLst>
            <a:outerShdw blurRad="292100" rotWithShape="0" algn="tl" dir="2700000" dist="139700">
              <a:srgbClr val="333333">
                <a:alpha val="64313"/>
              </a:srgbClr>
            </a:outerShdw>
          </a:effectLst>
        </p:spPr>
      </p:pic>
      <p:sp>
        <p:nvSpPr>
          <p:cNvPr id="732" name="Shape 732"/>
          <p:cNvSpPr/>
          <p:nvPr/>
        </p:nvSpPr>
        <p:spPr>
          <a:xfrm>
            <a:off x="95815" y="1258100"/>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pic>
        <p:nvPicPr>
          <p:cNvPr id="733" name="Shape 733"/>
          <p:cNvPicPr preferRelativeResize="0"/>
          <p:nvPr/>
        </p:nvPicPr>
        <p:blipFill rotWithShape="1">
          <a:blip r:embed="rId7">
            <a:alphaModFix/>
          </a:blip>
          <a:srcRect b="0" l="0" r="0" t="0"/>
          <a:stretch/>
        </p:blipFill>
        <p:spPr>
          <a:xfrm>
            <a:off x="1774571" y="2521243"/>
            <a:ext cx="5183838" cy="1900273"/>
          </a:xfrm>
          <a:prstGeom prst="rect">
            <a:avLst/>
          </a:prstGeom>
          <a:noFill/>
          <a:ln>
            <a:noFill/>
          </a:ln>
        </p:spPr>
      </p:pic>
      <p:sp>
        <p:nvSpPr>
          <p:cNvPr id="734" name="Shape 734"/>
          <p:cNvSpPr/>
          <p:nvPr/>
        </p:nvSpPr>
        <p:spPr>
          <a:xfrm>
            <a:off x="1675666" y="4568957"/>
            <a:ext cx="5282740" cy="74714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Débat de 5 minutes</a:t>
            </a:r>
          </a:p>
        </p:txBody>
      </p:sp>
      <p:sp>
        <p:nvSpPr>
          <p:cNvPr id="735" name="Shape 735"/>
          <p:cNvSpPr/>
          <p:nvPr/>
        </p:nvSpPr>
        <p:spPr>
          <a:xfrm>
            <a:off x="278025" y="254850"/>
            <a:ext cx="1343699" cy="1343699"/>
          </a:xfrm>
          <a:prstGeom prst="plus">
            <a:avLst>
              <a:gd fmla="val 25000" name="adj"/>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6" name="Shape 736"/>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1" name="Shape 741"/>
        <p:cNvGrpSpPr/>
        <p:nvPr/>
      </p:nvGrpSpPr>
      <p:grpSpPr>
        <a:xfrm>
          <a:off x="0" y="0"/>
          <a:ext cx="0" cy="0"/>
          <a:chOff x="0" y="0"/>
          <a:chExt cx="0" cy="0"/>
        </a:xfrm>
      </p:grpSpPr>
      <p:sp>
        <p:nvSpPr>
          <p:cNvPr id="742" name="Shape 742"/>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743" name="Shape 743"/>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744" name="Shape 744"/>
          <p:cNvPicPr preferRelativeResize="0"/>
          <p:nvPr/>
        </p:nvPicPr>
        <p:blipFill rotWithShape="1">
          <a:blip r:embed="rId4">
            <a:alphaModFix/>
          </a:blip>
          <a:srcRect b="0" l="0" r="0" t="0"/>
          <a:stretch/>
        </p:blipFill>
        <p:spPr>
          <a:xfrm>
            <a:off x="-10001" y="650445"/>
            <a:ext cx="9160418" cy="6082370"/>
          </a:xfrm>
          <a:prstGeom prst="rect">
            <a:avLst/>
          </a:prstGeom>
          <a:noFill/>
          <a:ln>
            <a:noFill/>
          </a:ln>
        </p:spPr>
      </p:pic>
      <p:sp>
        <p:nvSpPr>
          <p:cNvPr id="745" name="Shape 745"/>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746" name="Shape 746"/>
          <p:cNvSpPr txBox="1"/>
          <p:nvPr/>
        </p:nvSpPr>
        <p:spPr>
          <a:xfrm>
            <a:off x="253420" y="20955"/>
            <a:ext cx="889057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747" name="Shape 747"/>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748" name="Shape 748"/>
          <p:cNvPicPr preferRelativeResize="0"/>
          <p:nvPr/>
        </p:nvPicPr>
        <p:blipFill rotWithShape="1">
          <a:blip r:embed="rId5">
            <a:alphaModFix/>
          </a:blip>
          <a:srcRect b="0" l="0" r="0" t="0"/>
          <a:stretch/>
        </p:blipFill>
        <p:spPr>
          <a:xfrm>
            <a:off x="112959" y="544175"/>
            <a:ext cx="566330" cy="689548"/>
          </a:xfrm>
          <a:prstGeom prst="rect">
            <a:avLst/>
          </a:prstGeom>
          <a:noFill/>
          <a:ln>
            <a:noFill/>
          </a:ln>
        </p:spPr>
      </p:pic>
      <p:sp>
        <p:nvSpPr>
          <p:cNvPr id="749" name="Shape 749"/>
          <p:cNvSpPr/>
          <p:nvPr/>
        </p:nvSpPr>
        <p:spPr>
          <a:xfrm>
            <a:off x="95815" y="1258100"/>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a:t>
            </a:r>
          </a:p>
        </p:txBody>
      </p:sp>
      <p:pic>
        <p:nvPicPr>
          <p:cNvPr id="750" name="Shape 750"/>
          <p:cNvPicPr preferRelativeResize="0"/>
          <p:nvPr/>
        </p:nvPicPr>
        <p:blipFill rotWithShape="1">
          <a:blip r:embed="rId6">
            <a:alphaModFix/>
          </a:blip>
          <a:srcRect b="0" l="0" r="0" t="0"/>
          <a:stretch/>
        </p:blipFill>
        <p:spPr>
          <a:xfrm>
            <a:off x="1869840" y="2921676"/>
            <a:ext cx="1264732" cy="1539903"/>
          </a:xfrm>
          <a:prstGeom prst="rect">
            <a:avLst/>
          </a:prstGeom>
          <a:noFill/>
          <a:ln>
            <a:noFill/>
          </a:ln>
        </p:spPr>
      </p:pic>
      <p:sp>
        <p:nvSpPr>
          <p:cNvPr id="751" name="Shape 751"/>
          <p:cNvSpPr/>
          <p:nvPr/>
        </p:nvSpPr>
        <p:spPr>
          <a:xfrm>
            <a:off x="1822398" y="4312535"/>
            <a:ext cx="1320150" cy="46527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Lucas </a:t>
            </a:r>
          </a:p>
        </p:txBody>
      </p:sp>
      <p:sp>
        <p:nvSpPr>
          <p:cNvPr id="752" name="Shape 752"/>
          <p:cNvSpPr/>
          <p:nvPr/>
        </p:nvSpPr>
        <p:spPr>
          <a:xfrm>
            <a:off x="3602182" y="2872580"/>
            <a:ext cx="4225636" cy="1733448"/>
          </a:xfrm>
          <a:prstGeom prst="wedgeRoundRectCallout">
            <a:avLst>
              <a:gd fmla="val -55587" name="adj1"/>
              <a:gd fmla="val -16625" name="adj2"/>
              <a:gd fmla="val 16667" name="adj3"/>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000000"/>
              </a:solidFill>
              <a:latin typeface="Calibri"/>
              <a:ea typeface="Calibri"/>
              <a:cs typeface="Calibri"/>
              <a:sym typeface="Calibri"/>
            </a:endParaRPr>
          </a:p>
        </p:txBody>
      </p:sp>
      <p:sp>
        <p:nvSpPr>
          <p:cNvPr id="753" name="Shape 753"/>
          <p:cNvSpPr txBox="1"/>
          <p:nvPr/>
        </p:nvSpPr>
        <p:spPr>
          <a:xfrm>
            <a:off x="3989173" y="3368462"/>
            <a:ext cx="3201334"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 Alors ce débat ? Stimulant n’est-ce pas ? »</a:t>
            </a:r>
          </a:p>
        </p:txBody>
      </p:sp>
      <p:sp>
        <p:nvSpPr>
          <p:cNvPr id="754" name="Shape 754"/>
          <p:cNvSpPr/>
          <p:nvPr/>
        </p:nvSpPr>
        <p:spPr>
          <a:xfrm>
            <a:off x="278025" y="254850"/>
            <a:ext cx="1343699" cy="1343699"/>
          </a:xfrm>
          <a:prstGeom prst="plus">
            <a:avLst>
              <a:gd fmla="val 25000" name="adj"/>
            </a:avLst>
          </a:prstGeom>
          <a:solidFill>
            <a:srgbClr val="98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5" name="Shape 755"/>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0" name="Shape 760"/>
        <p:cNvGrpSpPr/>
        <p:nvPr/>
      </p:nvGrpSpPr>
      <p:grpSpPr>
        <a:xfrm>
          <a:off x="0" y="0"/>
          <a:ext cx="0" cy="0"/>
          <a:chOff x="0" y="0"/>
          <a:chExt cx="0" cy="0"/>
        </a:xfrm>
      </p:grpSpPr>
      <p:sp>
        <p:nvSpPr>
          <p:cNvPr id="761" name="Shape 761"/>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762" name="Shape 762"/>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763" name="Shape 763"/>
          <p:cNvPicPr preferRelativeResize="0"/>
          <p:nvPr/>
        </p:nvPicPr>
        <p:blipFill rotWithShape="1">
          <a:blip r:embed="rId4">
            <a:alphaModFix/>
          </a:blip>
          <a:srcRect b="0" l="0" r="0" t="0"/>
          <a:stretch/>
        </p:blipFill>
        <p:spPr>
          <a:xfrm>
            <a:off x="-10001" y="650445"/>
            <a:ext cx="9160418" cy="6082370"/>
          </a:xfrm>
          <a:prstGeom prst="rect">
            <a:avLst/>
          </a:prstGeom>
          <a:noFill/>
          <a:ln>
            <a:noFill/>
          </a:ln>
        </p:spPr>
      </p:pic>
      <p:sp>
        <p:nvSpPr>
          <p:cNvPr id="764" name="Shape 764"/>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765" name="Shape 765"/>
          <p:cNvSpPr txBox="1"/>
          <p:nvPr/>
        </p:nvSpPr>
        <p:spPr>
          <a:xfrm>
            <a:off x="253420" y="20955"/>
            <a:ext cx="889057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766" name="Shape 766"/>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767" name="Shape 767"/>
          <p:cNvSpPr/>
          <p:nvPr/>
        </p:nvSpPr>
        <p:spPr>
          <a:xfrm>
            <a:off x="5581848" y="3794867"/>
            <a:ext cx="1942705" cy="41524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NON MERCI</a:t>
            </a:r>
          </a:p>
        </p:txBody>
      </p:sp>
      <p:sp>
        <p:nvSpPr>
          <p:cNvPr id="768" name="Shape 768"/>
          <p:cNvSpPr/>
          <p:nvPr/>
        </p:nvSpPr>
        <p:spPr>
          <a:xfrm>
            <a:off x="5581846" y="4694732"/>
            <a:ext cx="1942705" cy="41524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DEAL !</a:t>
            </a:r>
          </a:p>
        </p:txBody>
      </p:sp>
      <p:sp>
        <p:nvSpPr>
          <p:cNvPr id="769" name="Shape 769"/>
          <p:cNvSpPr txBox="1"/>
          <p:nvPr/>
        </p:nvSpPr>
        <p:spPr>
          <a:xfrm>
            <a:off x="673558" y="2589341"/>
            <a:ext cx="4501960" cy="2677656"/>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Mr Péan propose ses services pour l’aide au dépôt et à l’obtention du permis de construire compte tenu des contraintes environnantes et de la complexité du projet. </a:t>
            </a:r>
          </a:p>
          <a:p>
            <a:pPr indent="0" lvl="0" marL="0" marR="0" rtl="0" algn="just">
              <a:lnSpc>
                <a:spcPct val="100000"/>
              </a:lnSpc>
              <a:spcBef>
                <a:spcPts val="0"/>
              </a:spcBef>
              <a:spcAft>
                <a:spcPts val="0"/>
              </a:spcAft>
              <a:buClr>
                <a:srgbClr val="000000"/>
              </a:buClr>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Il connaît plusieurs acteurs décisifs qui pourraient faciliter et accélérer l’instruction du permis. Une telle ressource nécessite un investissement. Mr Péan vous propose 1000 points contre ses services rémunérés ! Rien que ça me direz-vous ? Et oui, 1000 points non négociables. Le tout en connaissant sa réputation sulfureuse qui pourrait entacher la vôtre.</a:t>
            </a:r>
          </a:p>
          <a:p>
            <a:pPr indent="0" lvl="0" marL="0" marR="0" rtl="0" algn="just">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Souhaitez-vous faire affaire avec lui ? </a:t>
            </a:r>
          </a:p>
        </p:txBody>
      </p:sp>
      <p:sp>
        <p:nvSpPr>
          <p:cNvPr id="770" name="Shape 770"/>
          <p:cNvSpPr txBox="1"/>
          <p:nvPr/>
        </p:nvSpPr>
        <p:spPr>
          <a:xfrm>
            <a:off x="5988173" y="4210110"/>
            <a:ext cx="1130053"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1" lang="fr-FR" sz="1200" u="none" cap="none" strike="noStrike">
                <a:solidFill>
                  <a:schemeClr val="dk1"/>
                </a:solidFill>
                <a:latin typeface="Calibri"/>
                <a:ea typeface="Calibri"/>
                <a:cs typeface="Calibri"/>
                <a:sym typeface="Calibri"/>
              </a:rPr>
              <a:t>Bonne réponse</a:t>
            </a:r>
          </a:p>
        </p:txBody>
      </p:sp>
      <p:sp>
        <p:nvSpPr>
          <p:cNvPr id="771" name="Shape 771"/>
          <p:cNvSpPr txBox="1"/>
          <p:nvPr/>
        </p:nvSpPr>
        <p:spPr>
          <a:xfrm>
            <a:off x="6723413" y="2327732"/>
            <a:ext cx="1793174" cy="52321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Vous avez une minute pour répondre.</a:t>
            </a:r>
          </a:p>
        </p:txBody>
      </p:sp>
      <p:pic>
        <p:nvPicPr>
          <p:cNvPr id="772" name="Shape 772"/>
          <p:cNvPicPr preferRelativeResize="0"/>
          <p:nvPr/>
        </p:nvPicPr>
        <p:blipFill rotWithShape="1">
          <a:blip r:embed="rId5">
            <a:alphaModFix/>
          </a:blip>
          <a:srcRect b="0" l="0" r="0" t="0"/>
          <a:stretch/>
        </p:blipFill>
        <p:spPr>
          <a:xfrm>
            <a:off x="112959" y="544175"/>
            <a:ext cx="566330" cy="689548"/>
          </a:xfrm>
          <a:prstGeom prst="rect">
            <a:avLst/>
          </a:prstGeom>
          <a:noFill/>
          <a:ln>
            <a:noFill/>
          </a:ln>
        </p:spPr>
      </p:pic>
      <p:pic>
        <p:nvPicPr>
          <p:cNvPr id="773" name="Shape 773"/>
          <p:cNvPicPr preferRelativeResize="0"/>
          <p:nvPr/>
        </p:nvPicPr>
        <p:blipFill rotWithShape="1">
          <a:blip r:embed="rId6">
            <a:alphaModFix/>
          </a:blip>
          <a:srcRect b="17053" l="0" r="0" t="0"/>
          <a:stretch/>
        </p:blipFill>
        <p:spPr>
          <a:xfrm>
            <a:off x="728295" y="478524"/>
            <a:ext cx="538802" cy="835157"/>
          </a:xfrm>
          <a:prstGeom prst="rect">
            <a:avLst/>
          </a:prstGeom>
          <a:noFill/>
          <a:ln>
            <a:noFill/>
          </a:ln>
          <a:effectLst>
            <a:outerShdw blurRad="292100" rotWithShape="0" algn="tl" dir="2700000" dist="139700">
              <a:srgbClr val="333333">
                <a:alpha val="64313"/>
              </a:srgbClr>
            </a:outerShdw>
          </a:effectLst>
        </p:spPr>
      </p:pic>
      <p:sp>
        <p:nvSpPr>
          <p:cNvPr id="774" name="Shape 774"/>
          <p:cNvSpPr/>
          <p:nvPr/>
        </p:nvSpPr>
        <p:spPr>
          <a:xfrm>
            <a:off x="95815" y="1258100"/>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775" name="Shape 775"/>
          <p:cNvSpPr/>
          <p:nvPr/>
        </p:nvSpPr>
        <p:spPr>
          <a:xfrm>
            <a:off x="278025" y="254850"/>
            <a:ext cx="1343699" cy="1343699"/>
          </a:xfrm>
          <a:prstGeom prst="plus">
            <a:avLst>
              <a:gd fmla="val 25000" name="adj"/>
            </a:avLst>
          </a:prstGeom>
          <a:solidFill>
            <a:srgbClr val="98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76" name="Shape 776"/>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1" name="Shape 781"/>
        <p:cNvGrpSpPr/>
        <p:nvPr/>
      </p:nvGrpSpPr>
      <p:grpSpPr>
        <a:xfrm>
          <a:off x="0" y="0"/>
          <a:ext cx="0" cy="0"/>
          <a:chOff x="0" y="0"/>
          <a:chExt cx="0" cy="0"/>
        </a:xfrm>
      </p:grpSpPr>
      <p:sp>
        <p:nvSpPr>
          <p:cNvPr id="782" name="Shape 782"/>
          <p:cNvSpPr/>
          <p:nvPr/>
        </p:nvSpPr>
        <p:spPr>
          <a:xfrm>
            <a:off x="0" y="0"/>
            <a:ext cx="9144000" cy="6857999"/>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783" name="Shape 783"/>
          <p:cNvSpPr txBox="1"/>
          <p:nvPr/>
        </p:nvSpPr>
        <p:spPr>
          <a:xfrm>
            <a:off x="913595" y="565747"/>
            <a:ext cx="7296506" cy="120032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DEUXIÈME PARTIE DU JEU (2/4)</a:t>
            </a:r>
          </a:p>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DURÉE : 30 minutes</a:t>
            </a:r>
          </a:p>
        </p:txBody>
      </p:sp>
      <p:sp>
        <p:nvSpPr>
          <p:cNvPr id="784" name="Shape 784"/>
          <p:cNvSpPr/>
          <p:nvPr/>
        </p:nvSpPr>
        <p:spPr>
          <a:xfrm flipH="1" rot="-5400000">
            <a:off x="5576617" y="3290617"/>
            <a:ext cx="6858002" cy="276768"/>
          </a:xfrm>
          <a:prstGeom prst="rect">
            <a:avLst/>
          </a:prstGeom>
          <a:solidFill>
            <a:srgbClr val="39AEB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785" name="Shape 785"/>
          <p:cNvSpPr txBox="1"/>
          <p:nvPr/>
        </p:nvSpPr>
        <p:spPr>
          <a:xfrm>
            <a:off x="3488639" y="6425071"/>
            <a:ext cx="2146417" cy="307777"/>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www.my-serious-game.fr</a:t>
            </a:r>
          </a:p>
        </p:txBody>
      </p:sp>
      <p:sp>
        <p:nvSpPr>
          <p:cNvPr id="786" name="Shape 786"/>
          <p:cNvSpPr/>
          <p:nvPr/>
        </p:nvSpPr>
        <p:spPr>
          <a:xfrm>
            <a:off x="3966667" y="2752138"/>
            <a:ext cx="4572000" cy="227754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1" i="0" lang="fr-FR" sz="1600" u="sng" cap="none" strike="noStrike">
                <a:solidFill>
                  <a:schemeClr val="lt1"/>
                </a:solidFill>
                <a:latin typeface="Calibri"/>
                <a:ea typeface="Calibri"/>
                <a:cs typeface="Calibri"/>
                <a:sym typeface="Calibri"/>
              </a:rPr>
              <a:t>SUCCESSION DES JEUX ET DES SUPPORTS : </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1 : Épreuves à l’oral — tablettes</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2 : QCM de rapidité  </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3 : Enchères</a:t>
            </a:r>
          </a:p>
          <a:p>
            <a:pPr indent="0" lvl="0" marL="0" marR="0" rtl="0" algn="ctr">
              <a:lnSpc>
                <a:spcPct val="100000"/>
              </a:lnSpc>
              <a:spcBef>
                <a:spcPts val="0"/>
              </a:spcBef>
              <a:spcAft>
                <a:spcPts val="0"/>
              </a:spcAft>
              <a:buClr>
                <a:srgbClr val="000000"/>
              </a:buClr>
              <a:buFont typeface="Arial"/>
              <a:buNone/>
            </a:pPr>
            <a:r>
              <a:t/>
            </a:r>
            <a:endParaRPr b="1"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Font typeface="Arial"/>
              <a:buNone/>
            </a:pPr>
            <a:r>
              <a:t/>
            </a:r>
            <a:endParaRPr b="0" i="1"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ct val="25000"/>
              <a:buFont typeface="Calibri"/>
              <a:buNone/>
            </a:pPr>
            <a:r>
              <a:rPr b="0" i="1" lang="fr-FR" sz="1600" u="none" cap="none" strike="noStrike">
                <a:solidFill>
                  <a:schemeClr val="lt1"/>
                </a:solidFill>
                <a:latin typeface="Calibri"/>
                <a:ea typeface="Calibri"/>
                <a:cs typeface="Calibri"/>
                <a:sym typeface="Calibri"/>
              </a:rPr>
              <a:t>Des vidéos 3D ainsi que des animations sonores viendront expliquer les règles du jeu et apporter du contenu sur les différentes phases d’un projet.</a:t>
            </a:r>
          </a:p>
        </p:txBody>
      </p:sp>
      <p:pic>
        <p:nvPicPr>
          <p:cNvPr id="787" name="Shape 787"/>
          <p:cNvPicPr preferRelativeResize="0"/>
          <p:nvPr/>
        </p:nvPicPr>
        <p:blipFill rotWithShape="1">
          <a:blip r:embed="rId3">
            <a:alphaModFix/>
          </a:blip>
          <a:srcRect b="0" l="0" r="0" t="0"/>
          <a:stretch/>
        </p:blipFill>
        <p:spPr>
          <a:xfrm>
            <a:off x="-45514" y="2048985"/>
            <a:ext cx="3809998" cy="3809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descr="Marc_Recadrage.png" id="108" name="Shape 108"/>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09" name="Shape 109"/>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10" name="Shape 110"/>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11" name="Shape 111"/>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12" name="Shape 112"/>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13" name="Shape 113"/>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14" name="Shape 114"/>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15" name="Shape 115"/>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COMPRENDRE CE STORY-BOARD (1/3)</a:t>
            </a:r>
          </a:p>
        </p:txBody>
      </p:sp>
      <p:sp>
        <p:nvSpPr>
          <p:cNvPr id="116" name="Shape 116"/>
          <p:cNvSpPr txBox="1"/>
          <p:nvPr/>
        </p:nvSpPr>
        <p:spPr>
          <a:xfrm>
            <a:off x="389212" y="1604098"/>
            <a:ext cx="8751437" cy="3416318"/>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82CC34"/>
              </a:buClr>
              <a:buFont typeface="Merriweather Sans"/>
              <a:buNone/>
            </a:pPr>
            <a:r>
              <a:t/>
            </a:r>
            <a:endParaRPr b="0" i="0" sz="1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82CC34"/>
              </a:buClr>
              <a:buSzPct val="100000"/>
              <a:buFont typeface="Merriweather Sans"/>
              <a:buChar char="▶"/>
            </a:pPr>
            <a:r>
              <a:rPr b="0" i="0" lang="fr-FR" sz="1800" u="none" cap="none" strike="noStrike">
                <a:solidFill>
                  <a:schemeClr val="dk1"/>
                </a:solidFill>
                <a:latin typeface="Calibri"/>
                <a:ea typeface="Calibri"/>
                <a:cs typeface="Calibri"/>
                <a:sym typeface="Calibri"/>
              </a:rPr>
              <a:t>Vous trouverez la description et les voix off de chaque scène dans la partie « Commentaires ».</a:t>
            </a:r>
          </a:p>
          <a:p>
            <a:pPr indent="-342900" lvl="0" marL="342900" marR="0" rtl="0" algn="just">
              <a:lnSpc>
                <a:spcPct val="100000"/>
              </a:lnSpc>
              <a:spcBef>
                <a:spcPts val="0"/>
              </a:spcBef>
              <a:spcAft>
                <a:spcPts val="0"/>
              </a:spcAft>
              <a:buClr>
                <a:srgbClr val="82CC34"/>
              </a:buClr>
              <a:buFont typeface="Merriweather Sans"/>
              <a:buNone/>
            </a:pPr>
            <a:r>
              <a:t/>
            </a:r>
            <a:endParaRPr b="0" i="0" sz="1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82CC34"/>
              </a:buClr>
              <a:buSzPct val="100000"/>
              <a:buFont typeface="Merriweather Sans"/>
              <a:buChar char="▶"/>
            </a:pPr>
            <a:r>
              <a:rPr b="0" i="0" lang="fr-FR" sz="1800" u="none" cap="none" strike="noStrike">
                <a:solidFill>
                  <a:schemeClr val="dk1"/>
                </a:solidFill>
                <a:latin typeface="Calibri"/>
                <a:ea typeface="Calibri"/>
                <a:cs typeface="Calibri"/>
                <a:sym typeface="Calibri"/>
              </a:rPr>
              <a:t>Les indications en italiques/gras dans la partie « Commentaires » sont des éléments de détail pour comprendre le texte et non pas des voix off.</a:t>
            </a:r>
          </a:p>
          <a:p>
            <a:pPr indent="-342900" lvl="0" marL="342900" marR="0" rtl="0" algn="just">
              <a:lnSpc>
                <a:spcPct val="100000"/>
              </a:lnSpc>
              <a:spcBef>
                <a:spcPts val="0"/>
              </a:spcBef>
              <a:spcAft>
                <a:spcPts val="0"/>
              </a:spcAft>
              <a:buClr>
                <a:srgbClr val="82CC34"/>
              </a:buClr>
              <a:buFont typeface="Merriweather Sans"/>
              <a:buNone/>
            </a:pPr>
            <a:r>
              <a:t/>
            </a:r>
            <a:endParaRPr b="0" i="0" sz="1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82CC34"/>
              </a:buClr>
              <a:buSzPct val="100000"/>
              <a:buFont typeface="Merriweather Sans"/>
              <a:buChar char="▶"/>
            </a:pPr>
            <a:r>
              <a:rPr b="0" i="0" lang="fr-FR" sz="1800" u="none" cap="none" strike="noStrike">
                <a:solidFill>
                  <a:schemeClr val="dk1"/>
                </a:solidFill>
                <a:latin typeface="Calibri"/>
                <a:ea typeface="Calibri"/>
                <a:cs typeface="Calibri"/>
                <a:sym typeface="Calibri"/>
              </a:rPr>
              <a:t>Les visuels de chaque page ne sont qu’illustratifs pour permettre la compréhension de l’histoire et ne reflètent pas le dessin final.</a:t>
            </a:r>
          </a:p>
          <a:p>
            <a:pPr indent="-342900" lvl="0" marL="342900" marR="0" rtl="0" algn="just">
              <a:lnSpc>
                <a:spcPct val="100000"/>
              </a:lnSpc>
              <a:spcBef>
                <a:spcPts val="0"/>
              </a:spcBef>
              <a:spcAft>
                <a:spcPts val="0"/>
              </a:spcAft>
              <a:buClr>
                <a:srgbClr val="82CC34"/>
              </a:buClr>
              <a:buFont typeface="Merriweather Sans"/>
              <a:buNone/>
            </a:pPr>
            <a:r>
              <a:t/>
            </a:r>
            <a:endParaRPr b="0" i="0" sz="1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82CC34"/>
              </a:buClr>
              <a:buSzPct val="100000"/>
              <a:buFont typeface="Merriweather Sans"/>
              <a:buChar char="▶"/>
            </a:pPr>
            <a:r>
              <a:rPr b="0" i="0" lang="fr-FR" sz="1800" u="none" cap="none" strike="noStrike">
                <a:solidFill>
                  <a:schemeClr val="dk1"/>
                </a:solidFill>
                <a:latin typeface="Calibri"/>
                <a:ea typeface="Calibri"/>
                <a:cs typeface="Calibri"/>
                <a:sym typeface="Calibri"/>
              </a:rPr>
              <a:t>Les personnages illustrés comme ci-dessous sont en cours de conception et de modélisation 3D pour aboutir à des personnages comme Lucas.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2" name="Shape 792"/>
        <p:cNvGrpSpPr/>
        <p:nvPr/>
      </p:nvGrpSpPr>
      <p:grpSpPr>
        <a:xfrm>
          <a:off x="0" y="0"/>
          <a:ext cx="0" cy="0"/>
          <a:chOff x="0" y="0"/>
          <a:chExt cx="0" cy="0"/>
        </a:xfrm>
      </p:grpSpPr>
      <p:sp>
        <p:nvSpPr>
          <p:cNvPr id="793" name="Shape 793"/>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794" name="Shape 794"/>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795" name="Shape 795"/>
          <p:cNvPicPr preferRelativeResize="0"/>
          <p:nvPr/>
        </p:nvPicPr>
        <p:blipFill rotWithShape="1">
          <a:blip r:embed="rId4">
            <a:alphaModFix/>
          </a:blip>
          <a:srcRect b="0" l="0" r="0" t="0"/>
          <a:stretch/>
        </p:blipFill>
        <p:spPr>
          <a:xfrm>
            <a:off x="2977" y="746802"/>
            <a:ext cx="9160418" cy="6082370"/>
          </a:xfrm>
          <a:prstGeom prst="rect">
            <a:avLst/>
          </a:prstGeom>
          <a:noFill/>
          <a:ln>
            <a:noFill/>
          </a:ln>
        </p:spPr>
      </p:pic>
      <p:sp>
        <p:nvSpPr>
          <p:cNvPr id="796" name="Shape 796"/>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797" name="Shape 797"/>
          <p:cNvSpPr txBox="1"/>
          <p:nvPr/>
        </p:nvSpPr>
        <p:spPr>
          <a:xfrm>
            <a:off x="253420" y="20955"/>
            <a:ext cx="890355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798" name="Shape 798"/>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799" name="Shape 799"/>
          <p:cNvPicPr preferRelativeResize="0"/>
          <p:nvPr/>
        </p:nvPicPr>
        <p:blipFill rotWithShape="1">
          <a:blip r:embed="rId5">
            <a:alphaModFix/>
          </a:blip>
          <a:srcRect b="0" l="0" r="0" t="0"/>
          <a:stretch/>
        </p:blipFill>
        <p:spPr>
          <a:xfrm>
            <a:off x="124068" y="734875"/>
            <a:ext cx="1783945" cy="481665"/>
          </a:xfrm>
          <a:prstGeom prst="rect">
            <a:avLst/>
          </a:prstGeom>
          <a:noFill/>
          <a:ln>
            <a:noFill/>
          </a:ln>
        </p:spPr>
      </p:pic>
      <p:sp>
        <p:nvSpPr>
          <p:cNvPr id="800" name="Shape 800"/>
          <p:cNvSpPr txBox="1"/>
          <p:nvPr/>
        </p:nvSpPr>
        <p:spPr>
          <a:xfrm>
            <a:off x="1016041" y="2645338"/>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A</a:t>
            </a:r>
          </a:p>
        </p:txBody>
      </p:sp>
      <p:sp>
        <p:nvSpPr>
          <p:cNvPr id="801" name="Shape 801"/>
          <p:cNvSpPr txBox="1"/>
          <p:nvPr/>
        </p:nvSpPr>
        <p:spPr>
          <a:xfrm>
            <a:off x="1016041" y="3205368"/>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B</a:t>
            </a:r>
          </a:p>
        </p:txBody>
      </p:sp>
      <p:sp>
        <p:nvSpPr>
          <p:cNvPr id="802" name="Shape 802"/>
          <p:cNvSpPr txBox="1"/>
          <p:nvPr/>
        </p:nvSpPr>
        <p:spPr>
          <a:xfrm>
            <a:off x="1016041" y="3696973"/>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C</a:t>
            </a:r>
          </a:p>
        </p:txBody>
      </p:sp>
      <p:sp>
        <p:nvSpPr>
          <p:cNvPr id="803" name="Shape 803"/>
          <p:cNvSpPr txBox="1"/>
          <p:nvPr/>
        </p:nvSpPr>
        <p:spPr>
          <a:xfrm>
            <a:off x="1016041" y="420188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D</a:t>
            </a:r>
          </a:p>
        </p:txBody>
      </p:sp>
      <p:sp>
        <p:nvSpPr>
          <p:cNvPr id="804" name="Shape 804"/>
          <p:cNvSpPr txBox="1"/>
          <p:nvPr/>
        </p:nvSpPr>
        <p:spPr>
          <a:xfrm>
            <a:off x="1016041" y="5230832"/>
            <a:ext cx="1417964"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F</a:t>
            </a:r>
          </a:p>
        </p:txBody>
      </p:sp>
      <p:sp>
        <p:nvSpPr>
          <p:cNvPr id="805" name="Shape 805"/>
          <p:cNvSpPr txBox="1"/>
          <p:nvPr/>
        </p:nvSpPr>
        <p:spPr>
          <a:xfrm>
            <a:off x="1016041" y="469929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E</a:t>
            </a:r>
          </a:p>
        </p:txBody>
      </p:sp>
      <p:sp>
        <p:nvSpPr>
          <p:cNvPr id="806" name="Shape 806"/>
          <p:cNvSpPr/>
          <p:nvPr/>
        </p:nvSpPr>
        <p:spPr>
          <a:xfrm>
            <a:off x="2278747" y="2715058"/>
            <a:ext cx="1536699" cy="229886"/>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7" name="Shape 807"/>
          <p:cNvSpPr/>
          <p:nvPr/>
        </p:nvSpPr>
        <p:spPr>
          <a:xfrm>
            <a:off x="2278747" y="3275091"/>
            <a:ext cx="1536699" cy="229886"/>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8" name="Shape 808"/>
          <p:cNvSpPr/>
          <p:nvPr/>
        </p:nvSpPr>
        <p:spPr>
          <a:xfrm>
            <a:off x="2278747" y="3766694"/>
            <a:ext cx="1536699" cy="229886"/>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9" name="Shape 809"/>
          <p:cNvSpPr/>
          <p:nvPr/>
        </p:nvSpPr>
        <p:spPr>
          <a:xfrm>
            <a:off x="2278747" y="4271601"/>
            <a:ext cx="1536699" cy="229886"/>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0" name="Shape 810"/>
          <p:cNvSpPr/>
          <p:nvPr/>
        </p:nvSpPr>
        <p:spPr>
          <a:xfrm>
            <a:off x="2278747" y="4769017"/>
            <a:ext cx="1536699" cy="229886"/>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1" name="Shape 811"/>
          <p:cNvSpPr/>
          <p:nvPr/>
        </p:nvSpPr>
        <p:spPr>
          <a:xfrm>
            <a:off x="2278747" y="5300555"/>
            <a:ext cx="1536699" cy="229886"/>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2" name="Shape 812"/>
          <p:cNvSpPr/>
          <p:nvPr/>
        </p:nvSpPr>
        <p:spPr>
          <a:xfrm>
            <a:off x="4270376" y="2758700"/>
            <a:ext cx="3108120"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L’OPPOSITION DES RIVERAINS</a:t>
            </a:r>
          </a:p>
        </p:txBody>
      </p:sp>
      <p:sp>
        <p:nvSpPr>
          <p:cNvPr id="813" name="Shape 813"/>
          <p:cNvSpPr/>
          <p:nvPr/>
        </p:nvSpPr>
        <p:spPr>
          <a:xfrm>
            <a:off x="4365235" y="3232480"/>
            <a:ext cx="3411121"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 MANQUE DE TRANSPORTS EN COMMUN VERTS</a:t>
            </a:r>
          </a:p>
        </p:txBody>
      </p:sp>
      <p:sp>
        <p:nvSpPr>
          <p:cNvPr id="814" name="Shape 814"/>
          <p:cNvSpPr/>
          <p:nvPr/>
        </p:nvSpPr>
        <p:spPr>
          <a:xfrm>
            <a:off x="4270376" y="3706051"/>
            <a:ext cx="3108120"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LA PROXIMITÉ AVEC LA DÉCHETTERIE</a:t>
            </a:r>
          </a:p>
        </p:txBody>
      </p:sp>
      <p:sp>
        <p:nvSpPr>
          <p:cNvPr id="815" name="Shape 815"/>
          <p:cNvSpPr/>
          <p:nvPr/>
        </p:nvSpPr>
        <p:spPr>
          <a:xfrm>
            <a:off x="4365237" y="4305360"/>
            <a:ext cx="3108120"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L’OPPOSITION DES RIVERAINS</a:t>
            </a:r>
          </a:p>
        </p:txBody>
      </p:sp>
      <p:sp>
        <p:nvSpPr>
          <p:cNvPr id="816" name="Shape 816"/>
          <p:cNvSpPr/>
          <p:nvPr/>
        </p:nvSpPr>
        <p:spPr>
          <a:xfrm>
            <a:off x="4285803" y="4783114"/>
            <a:ext cx="3108120"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 MANQUE DE TRANSPORTS EN COMMUN VERTS</a:t>
            </a:r>
          </a:p>
        </p:txBody>
      </p:sp>
      <p:sp>
        <p:nvSpPr>
          <p:cNvPr id="817" name="Shape 817"/>
          <p:cNvSpPr/>
          <p:nvPr/>
        </p:nvSpPr>
        <p:spPr>
          <a:xfrm>
            <a:off x="4268567" y="5297912"/>
            <a:ext cx="37928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200" u="none" cap="none" strike="noStrike">
                <a:solidFill>
                  <a:schemeClr val="dk1"/>
                </a:solidFill>
                <a:latin typeface="Calibri"/>
                <a:ea typeface="Calibri"/>
                <a:cs typeface="Calibri"/>
                <a:sym typeface="Calibri"/>
              </a:rPr>
              <a:t>LE MANQUE DE TRANSPORTS EN COMMUN VERTS</a:t>
            </a:r>
          </a:p>
        </p:txBody>
      </p:sp>
      <p:sp>
        <p:nvSpPr>
          <p:cNvPr id="818" name="Shape 818"/>
          <p:cNvSpPr/>
          <p:nvPr/>
        </p:nvSpPr>
        <p:spPr>
          <a:xfrm>
            <a:off x="278025" y="254850"/>
            <a:ext cx="1343699" cy="1343699"/>
          </a:xfrm>
          <a:prstGeom prst="plus">
            <a:avLst>
              <a:gd fmla="val 25000" name="adj"/>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9" name="Shape 819"/>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4" name="Shape 824"/>
        <p:cNvGrpSpPr/>
        <p:nvPr/>
      </p:nvGrpSpPr>
      <p:grpSpPr>
        <a:xfrm>
          <a:off x="0" y="0"/>
          <a:ext cx="0" cy="0"/>
          <a:chOff x="0" y="0"/>
          <a:chExt cx="0" cy="0"/>
        </a:xfrm>
      </p:grpSpPr>
      <p:sp>
        <p:nvSpPr>
          <p:cNvPr id="825" name="Shape 825"/>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826" name="Shape 826"/>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827" name="Shape 827"/>
          <p:cNvPicPr preferRelativeResize="0"/>
          <p:nvPr/>
        </p:nvPicPr>
        <p:blipFill rotWithShape="1">
          <a:blip r:embed="rId4">
            <a:alphaModFix/>
          </a:blip>
          <a:srcRect b="0" l="0" r="0" t="0"/>
          <a:stretch/>
        </p:blipFill>
        <p:spPr>
          <a:xfrm>
            <a:off x="2977" y="746802"/>
            <a:ext cx="9160418" cy="6082370"/>
          </a:xfrm>
          <a:prstGeom prst="rect">
            <a:avLst/>
          </a:prstGeom>
          <a:noFill/>
          <a:ln>
            <a:noFill/>
          </a:ln>
        </p:spPr>
      </p:pic>
      <p:sp>
        <p:nvSpPr>
          <p:cNvPr id="828" name="Shape 828"/>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829" name="Shape 829"/>
          <p:cNvSpPr txBox="1"/>
          <p:nvPr/>
        </p:nvSpPr>
        <p:spPr>
          <a:xfrm>
            <a:off x="253420" y="20955"/>
            <a:ext cx="889057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830" name="Shape 830"/>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831" name="Shape 831"/>
          <p:cNvPicPr preferRelativeResize="0"/>
          <p:nvPr/>
        </p:nvPicPr>
        <p:blipFill rotWithShape="1">
          <a:blip r:embed="rId5">
            <a:alphaModFix/>
          </a:blip>
          <a:srcRect b="0" l="0" r="0" t="0"/>
          <a:stretch/>
        </p:blipFill>
        <p:spPr>
          <a:xfrm>
            <a:off x="193352" y="767662"/>
            <a:ext cx="1783945" cy="481665"/>
          </a:xfrm>
          <a:prstGeom prst="rect">
            <a:avLst/>
          </a:prstGeom>
          <a:noFill/>
          <a:ln>
            <a:noFill/>
          </a:ln>
        </p:spPr>
      </p:pic>
      <p:pic>
        <p:nvPicPr>
          <p:cNvPr id="832" name="Shape 832"/>
          <p:cNvPicPr preferRelativeResize="0"/>
          <p:nvPr/>
        </p:nvPicPr>
        <p:blipFill rotWithShape="1">
          <a:blip r:embed="rId6">
            <a:alphaModFix/>
          </a:blip>
          <a:srcRect b="0" l="0" r="0" t="0"/>
          <a:stretch/>
        </p:blipFill>
        <p:spPr>
          <a:xfrm>
            <a:off x="1085325" y="2999909"/>
            <a:ext cx="3643837" cy="2026884"/>
          </a:xfrm>
          <a:prstGeom prst="rect">
            <a:avLst/>
          </a:prstGeom>
          <a:noFill/>
          <a:ln>
            <a:noFill/>
          </a:ln>
        </p:spPr>
      </p:pic>
      <p:sp>
        <p:nvSpPr>
          <p:cNvPr id="833" name="Shape 833"/>
          <p:cNvSpPr/>
          <p:nvPr/>
        </p:nvSpPr>
        <p:spPr>
          <a:xfrm>
            <a:off x="1614491" y="3223397"/>
            <a:ext cx="828675" cy="1484557"/>
          </a:xfrm>
          <a:prstGeom prst="rect">
            <a:avLst/>
          </a:prstGeom>
          <a:solidFill>
            <a:srgbClr val="00000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fr-FR" sz="8800" u="none" cap="none" strike="noStrike">
                <a:solidFill>
                  <a:schemeClr val="lt1"/>
                </a:solidFill>
                <a:latin typeface="Arial"/>
                <a:ea typeface="Arial"/>
                <a:cs typeface="Arial"/>
                <a:sym typeface="Arial"/>
              </a:rPr>
              <a:t>3</a:t>
            </a:r>
          </a:p>
        </p:txBody>
      </p:sp>
      <p:sp>
        <p:nvSpPr>
          <p:cNvPr id="834" name="Shape 834"/>
          <p:cNvSpPr txBox="1"/>
          <p:nvPr/>
        </p:nvSpPr>
        <p:spPr>
          <a:xfrm>
            <a:off x="5258328" y="3222933"/>
            <a:ext cx="2314575" cy="14773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Chaque équipe écrit quelques mots clés qui vont s’afficher pour illustrer leur innovation.</a:t>
            </a:r>
          </a:p>
        </p:txBody>
      </p:sp>
      <p:sp>
        <p:nvSpPr>
          <p:cNvPr id="835" name="Shape 835"/>
          <p:cNvSpPr/>
          <p:nvPr/>
        </p:nvSpPr>
        <p:spPr>
          <a:xfrm>
            <a:off x="278025" y="254850"/>
            <a:ext cx="1343699" cy="1343699"/>
          </a:xfrm>
          <a:prstGeom prst="plus">
            <a:avLst>
              <a:gd fmla="val 25000" name="adj"/>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6" name="Shape 836"/>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1" name="Shape 841"/>
        <p:cNvGrpSpPr/>
        <p:nvPr/>
      </p:nvGrpSpPr>
      <p:grpSpPr>
        <a:xfrm>
          <a:off x="0" y="0"/>
          <a:ext cx="0" cy="0"/>
          <a:chOff x="0" y="0"/>
          <a:chExt cx="0" cy="0"/>
        </a:xfrm>
      </p:grpSpPr>
      <p:sp>
        <p:nvSpPr>
          <p:cNvPr id="842" name="Shape 842"/>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843" name="Shape 843"/>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844" name="Shape 844"/>
          <p:cNvPicPr preferRelativeResize="0"/>
          <p:nvPr/>
        </p:nvPicPr>
        <p:blipFill rotWithShape="1">
          <a:blip r:embed="rId4">
            <a:alphaModFix/>
          </a:blip>
          <a:srcRect b="0" l="0" r="0" t="0"/>
          <a:stretch/>
        </p:blipFill>
        <p:spPr>
          <a:xfrm>
            <a:off x="2976" y="722568"/>
            <a:ext cx="9160418" cy="6082370"/>
          </a:xfrm>
          <a:prstGeom prst="rect">
            <a:avLst/>
          </a:prstGeom>
          <a:noFill/>
          <a:ln>
            <a:noFill/>
          </a:ln>
        </p:spPr>
      </p:pic>
      <p:sp>
        <p:nvSpPr>
          <p:cNvPr id="845" name="Shape 845"/>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846" name="Shape 846"/>
          <p:cNvSpPr txBox="1"/>
          <p:nvPr/>
        </p:nvSpPr>
        <p:spPr>
          <a:xfrm>
            <a:off x="253420" y="20955"/>
            <a:ext cx="8890578"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847" name="Shape 847"/>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848" name="Shape 848"/>
          <p:cNvPicPr preferRelativeResize="0"/>
          <p:nvPr/>
        </p:nvPicPr>
        <p:blipFill rotWithShape="1">
          <a:blip r:embed="rId5">
            <a:alphaModFix/>
          </a:blip>
          <a:srcRect b="0" l="0" r="0" t="0"/>
          <a:stretch/>
        </p:blipFill>
        <p:spPr>
          <a:xfrm>
            <a:off x="253420" y="774941"/>
            <a:ext cx="1783945" cy="481665"/>
          </a:xfrm>
          <a:prstGeom prst="rect">
            <a:avLst/>
          </a:prstGeom>
          <a:noFill/>
          <a:ln>
            <a:noFill/>
          </a:ln>
        </p:spPr>
      </p:pic>
      <p:pic>
        <p:nvPicPr>
          <p:cNvPr id="849" name="Shape 849"/>
          <p:cNvPicPr preferRelativeResize="0"/>
          <p:nvPr/>
        </p:nvPicPr>
        <p:blipFill rotWithShape="1">
          <a:blip r:embed="rId6">
            <a:alphaModFix/>
          </a:blip>
          <a:srcRect b="0" l="0" r="0" t="0"/>
          <a:stretch/>
        </p:blipFill>
        <p:spPr>
          <a:xfrm>
            <a:off x="4798491" y="3154873"/>
            <a:ext cx="3643837" cy="2026884"/>
          </a:xfrm>
          <a:prstGeom prst="rect">
            <a:avLst/>
          </a:prstGeom>
          <a:noFill/>
          <a:ln>
            <a:noFill/>
          </a:ln>
        </p:spPr>
      </p:pic>
      <p:sp>
        <p:nvSpPr>
          <p:cNvPr id="850" name="Shape 850"/>
          <p:cNvSpPr/>
          <p:nvPr/>
        </p:nvSpPr>
        <p:spPr>
          <a:xfrm>
            <a:off x="5478673" y="3368342"/>
            <a:ext cx="828675" cy="1484557"/>
          </a:xfrm>
          <a:prstGeom prst="rect">
            <a:avLst/>
          </a:prstGeom>
          <a:solidFill>
            <a:srgbClr val="00000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fr-FR" sz="8800" u="none" cap="none" strike="noStrike">
                <a:solidFill>
                  <a:schemeClr val="lt1"/>
                </a:solidFill>
                <a:latin typeface="Arial"/>
                <a:ea typeface="Arial"/>
                <a:cs typeface="Arial"/>
                <a:sym typeface="Arial"/>
              </a:rPr>
              <a:t>2</a:t>
            </a:r>
          </a:p>
        </p:txBody>
      </p:sp>
      <p:sp>
        <p:nvSpPr>
          <p:cNvPr id="851" name="Shape 851"/>
          <p:cNvSpPr txBox="1"/>
          <p:nvPr/>
        </p:nvSpPr>
        <p:spPr>
          <a:xfrm>
            <a:off x="724045" y="2473272"/>
            <a:ext cx="7718283"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1800" u="none" cap="none" strike="noStrike">
                <a:solidFill>
                  <a:schemeClr val="dk1"/>
                </a:solidFill>
                <a:latin typeface="Calibri"/>
                <a:ea typeface="Calibri"/>
                <a:cs typeface="Calibri"/>
                <a:sym typeface="Calibri"/>
              </a:rPr>
              <a:t>POUR CHAQUE ÉQUIPE </a:t>
            </a:r>
            <a:r>
              <a:rPr b="0" i="0" lang="fr-FR" sz="1800" u="none" cap="none" strike="noStrike">
                <a:solidFill>
                  <a:schemeClr val="dk1"/>
                </a:solidFill>
                <a:latin typeface="Calibri"/>
                <a:ea typeface="Calibri"/>
                <a:cs typeface="Calibri"/>
                <a:sym typeface="Calibri"/>
              </a:rPr>
              <a:t>: À vous d’exposer vos projets innovants à l’oral.</a:t>
            </a:r>
          </a:p>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Vous avez 2 minutes !</a:t>
            </a:r>
          </a:p>
        </p:txBody>
      </p:sp>
      <p:sp>
        <p:nvSpPr>
          <p:cNvPr id="852" name="Shape 852"/>
          <p:cNvSpPr/>
          <p:nvPr/>
        </p:nvSpPr>
        <p:spPr>
          <a:xfrm>
            <a:off x="724045" y="3450878"/>
            <a:ext cx="631665" cy="517853"/>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3" name="Shape 853"/>
          <p:cNvSpPr/>
          <p:nvPr/>
        </p:nvSpPr>
        <p:spPr>
          <a:xfrm>
            <a:off x="1462087" y="3450878"/>
            <a:ext cx="3108120"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600" u="none" cap="none" strike="noStrike">
                <a:solidFill>
                  <a:schemeClr val="dk1"/>
                </a:solidFill>
                <a:latin typeface="Calibri"/>
                <a:ea typeface="Calibri"/>
                <a:cs typeface="Calibri"/>
                <a:sym typeface="Calibri"/>
              </a:rPr>
              <a:t>FAIBLESSE SPÉCIFIQUE POUR CHAQUE ÉQUIPE </a:t>
            </a:r>
          </a:p>
        </p:txBody>
      </p:sp>
      <p:sp>
        <p:nvSpPr>
          <p:cNvPr id="854" name="Shape 854"/>
          <p:cNvSpPr/>
          <p:nvPr/>
        </p:nvSpPr>
        <p:spPr>
          <a:xfrm>
            <a:off x="700208" y="4748169"/>
            <a:ext cx="631665" cy="517853"/>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5" name="Shape 855"/>
          <p:cNvSpPr/>
          <p:nvPr/>
        </p:nvSpPr>
        <p:spPr>
          <a:xfrm>
            <a:off x="1393933" y="4669346"/>
            <a:ext cx="3108120"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600" u="none" cap="none" strike="noStrike">
                <a:solidFill>
                  <a:schemeClr val="dk1"/>
                </a:solidFill>
                <a:latin typeface="Calibri"/>
                <a:ea typeface="Calibri"/>
                <a:cs typeface="Calibri"/>
                <a:sym typeface="Calibri"/>
              </a:rPr>
              <a:t>INNOVATION </a:t>
            </a:r>
            <a:r>
              <a:rPr b="0" i="1" lang="fr-FR" sz="1600" u="none" cap="none" strike="noStrike">
                <a:solidFill>
                  <a:schemeClr val="dk1"/>
                </a:solidFill>
                <a:latin typeface="Calibri"/>
                <a:ea typeface="Calibri"/>
                <a:cs typeface="Calibri"/>
                <a:sym typeface="Calibri"/>
              </a:rPr>
              <a:t>: « TEXTE PROPOSE PAR L’ÉQUIPE »</a:t>
            </a:r>
          </a:p>
        </p:txBody>
      </p:sp>
      <p:sp>
        <p:nvSpPr>
          <p:cNvPr id="856" name="Shape 856"/>
          <p:cNvSpPr/>
          <p:nvPr/>
        </p:nvSpPr>
        <p:spPr>
          <a:xfrm>
            <a:off x="278025" y="254850"/>
            <a:ext cx="1343699" cy="1343699"/>
          </a:xfrm>
          <a:prstGeom prst="plus">
            <a:avLst>
              <a:gd fmla="val 25000" name="adj"/>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57" name="Shape 857"/>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pic>
        <p:nvPicPr>
          <p:cNvPr id="863" name="Shape 863"/>
          <p:cNvPicPr preferRelativeResize="0"/>
          <p:nvPr/>
        </p:nvPicPr>
        <p:blipFill rotWithShape="1">
          <a:blip r:embed="rId3">
            <a:alphaModFix/>
          </a:blip>
          <a:srcRect b="0" l="0" r="0" t="0"/>
          <a:stretch/>
        </p:blipFill>
        <p:spPr>
          <a:xfrm>
            <a:off x="9533" y="722568"/>
            <a:ext cx="9150886" cy="6585920"/>
          </a:xfrm>
          <a:prstGeom prst="rect">
            <a:avLst/>
          </a:prstGeom>
          <a:noFill/>
          <a:ln>
            <a:noFill/>
          </a:ln>
        </p:spPr>
      </p:pic>
      <p:sp>
        <p:nvSpPr>
          <p:cNvPr id="864" name="Shape 864"/>
          <p:cNvSpPr/>
          <p:nvPr/>
        </p:nvSpPr>
        <p:spPr>
          <a:xfrm>
            <a:off x="1261816" y="3912648"/>
            <a:ext cx="282363" cy="1478864"/>
          </a:xfrm>
          <a:prstGeom prst="rect">
            <a:avLst/>
          </a:prstGeom>
          <a:solidFill>
            <a:schemeClr val="accent2"/>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865" name="Shape 865"/>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866" name="Shape 866"/>
          <p:cNvSpPr txBox="1"/>
          <p:nvPr/>
        </p:nvSpPr>
        <p:spPr>
          <a:xfrm>
            <a:off x="253420" y="20955"/>
            <a:ext cx="8890578"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867" name="Shape 867"/>
          <p:cNvSpPr txBox="1"/>
          <p:nvPr/>
        </p:nvSpPr>
        <p:spPr>
          <a:xfrm>
            <a:off x="2646665" y="1469412"/>
            <a:ext cx="5776121" cy="113877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2400" u="none" cap="none" strike="noStrike">
                <a:solidFill>
                  <a:schemeClr val="dk1"/>
                </a:solidFill>
                <a:latin typeface="Calibri"/>
                <a:ea typeface="Calibri"/>
                <a:cs typeface="Calibri"/>
                <a:sym typeface="Calibri"/>
              </a:rPr>
              <a:t>Répartissez vos 10 points sur les prestations de vos adversaires. Vous avez 2 minutes.</a:t>
            </a:r>
          </a:p>
          <a:p>
            <a:pPr indent="0" lvl="0" marL="0" marR="0" rtl="0" algn="ctr">
              <a:lnSpc>
                <a:spcPct val="100000"/>
              </a:lnSpc>
              <a:spcBef>
                <a:spcPts val="0"/>
              </a:spcBef>
              <a:spcAft>
                <a:spcPts val="0"/>
              </a:spcAft>
              <a:buClr>
                <a:schemeClr val="dk1"/>
              </a:buClr>
              <a:buSzPct val="25000"/>
              <a:buFont typeface="Calibri"/>
              <a:buNone/>
            </a:pPr>
            <a:r>
              <a:rPr b="0" i="1" lang="fr-FR" sz="2000" u="none" cap="none" strike="noStrike">
                <a:solidFill>
                  <a:schemeClr val="dk1"/>
                </a:solidFill>
                <a:latin typeface="Calibri"/>
                <a:ea typeface="Calibri"/>
                <a:cs typeface="Calibri"/>
                <a:sym typeface="Calibri"/>
              </a:rPr>
              <a:t>Exemple de l’écran de l’équipe A</a:t>
            </a:r>
          </a:p>
        </p:txBody>
      </p:sp>
      <p:pic>
        <p:nvPicPr>
          <p:cNvPr id="868" name="Shape 868"/>
          <p:cNvPicPr preferRelativeResize="0"/>
          <p:nvPr/>
        </p:nvPicPr>
        <p:blipFill rotWithShape="1">
          <a:blip r:embed="rId4">
            <a:alphaModFix/>
          </a:blip>
          <a:srcRect b="0" l="0" r="0" t="0"/>
          <a:stretch/>
        </p:blipFill>
        <p:spPr>
          <a:xfrm>
            <a:off x="953373" y="1401025"/>
            <a:ext cx="1783945" cy="481665"/>
          </a:xfrm>
          <a:prstGeom prst="rect">
            <a:avLst/>
          </a:prstGeom>
          <a:noFill/>
          <a:ln>
            <a:noFill/>
          </a:ln>
        </p:spPr>
      </p:pic>
      <p:sp>
        <p:nvSpPr>
          <p:cNvPr id="869" name="Shape 869"/>
          <p:cNvSpPr/>
          <p:nvPr/>
        </p:nvSpPr>
        <p:spPr>
          <a:xfrm>
            <a:off x="2272275" y="3692151"/>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ÉQUIPE B</a:t>
            </a:r>
          </a:p>
        </p:txBody>
      </p:sp>
      <p:sp>
        <p:nvSpPr>
          <p:cNvPr id="870" name="Shape 870"/>
          <p:cNvSpPr/>
          <p:nvPr/>
        </p:nvSpPr>
        <p:spPr>
          <a:xfrm>
            <a:off x="4280317" y="3715492"/>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ÉQUIPE C</a:t>
            </a:r>
          </a:p>
        </p:txBody>
      </p:sp>
      <p:sp>
        <p:nvSpPr>
          <p:cNvPr id="871" name="Shape 871"/>
          <p:cNvSpPr/>
          <p:nvPr/>
        </p:nvSpPr>
        <p:spPr>
          <a:xfrm>
            <a:off x="6287373" y="3702239"/>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ÉQUIPE D</a:t>
            </a:r>
          </a:p>
        </p:txBody>
      </p:sp>
      <p:sp>
        <p:nvSpPr>
          <p:cNvPr id="872" name="Shape 872"/>
          <p:cNvSpPr/>
          <p:nvPr/>
        </p:nvSpPr>
        <p:spPr>
          <a:xfrm>
            <a:off x="2272275" y="5456192"/>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ÉQUIPE E</a:t>
            </a:r>
          </a:p>
        </p:txBody>
      </p:sp>
      <p:sp>
        <p:nvSpPr>
          <p:cNvPr id="873" name="Shape 873"/>
          <p:cNvSpPr/>
          <p:nvPr/>
        </p:nvSpPr>
        <p:spPr>
          <a:xfrm>
            <a:off x="4280317" y="5447662"/>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ÉQUIPE F</a:t>
            </a:r>
          </a:p>
        </p:txBody>
      </p:sp>
      <p:sp>
        <p:nvSpPr>
          <p:cNvPr id="874" name="Shape 874"/>
          <p:cNvSpPr/>
          <p:nvPr/>
        </p:nvSpPr>
        <p:spPr>
          <a:xfrm>
            <a:off x="6287373" y="5456192"/>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ÉQUIPE G</a:t>
            </a:r>
          </a:p>
        </p:txBody>
      </p:sp>
      <p:sp>
        <p:nvSpPr>
          <p:cNvPr id="875" name="Shape 875"/>
          <p:cNvSpPr txBox="1"/>
          <p:nvPr/>
        </p:nvSpPr>
        <p:spPr>
          <a:xfrm>
            <a:off x="2916471" y="2719482"/>
            <a:ext cx="574195" cy="10156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6000" u="none" cap="none" strike="noStrike">
                <a:solidFill>
                  <a:schemeClr val="dk1"/>
                </a:solidFill>
                <a:latin typeface="Calibri"/>
                <a:ea typeface="Calibri"/>
                <a:cs typeface="Calibri"/>
                <a:sym typeface="Calibri"/>
              </a:rPr>
              <a:t>3</a:t>
            </a:r>
          </a:p>
        </p:txBody>
      </p:sp>
      <p:sp>
        <p:nvSpPr>
          <p:cNvPr id="876" name="Shape 876"/>
          <p:cNvSpPr txBox="1"/>
          <p:nvPr/>
        </p:nvSpPr>
        <p:spPr>
          <a:xfrm>
            <a:off x="4924512" y="2710950"/>
            <a:ext cx="574195" cy="10156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6000" u="none" cap="none" strike="noStrike">
                <a:solidFill>
                  <a:schemeClr val="dk1"/>
                </a:solidFill>
                <a:latin typeface="Calibri"/>
                <a:ea typeface="Calibri"/>
                <a:cs typeface="Calibri"/>
                <a:sym typeface="Calibri"/>
              </a:rPr>
              <a:t>1</a:t>
            </a:r>
          </a:p>
        </p:txBody>
      </p:sp>
      <p:sp>
        <p:nvSpPr>
          <p:cNvPr id="877" name="Shape 877"/>
          <p:cNvSpPr txBox="1"/>
          <p:nvPr/>
        </p:nvSpPr>
        <p:spPr>
          <a:xfrm>
            <a:off x="6931567" y="2710950"/>
            <a:ext cx="574195" cy="10156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6000" u="none" cap="none" strike="noStrike">
                <a:solidFill>
                  <a:schemeClr val="dk1"/>
                </a:solidFill>
                <a:latin typeface="Calibri"/>
                <a:ea typeface="Calibri"/>
                <a:cs typeface="Calibri"/>
                <a:sym typeface="Calibri"/>
              </a:rPr>
              <a:t>2</a:t>
            </a:r>
          </a:p>
        </p:txBody>
      </p:sp>
      <p:sp>
        <p:nvSpPr>
          <p:cNvPr id="878" name="Shape 878"/>
          <p:cNvSpPr/>
          <p:nvPr/>
        </p:nvSpPr>
        <p:spPr>
          <a:xfrm>
            <a:off x="1261816" y="2187984"/>
            <a:ext cx="272826" cy="3195000"/>
          </a:xfrm>
          <a:prstGeom prst="rect">
            <a:avLst/>
          </a:prstGeom>
          <a:noFill/>
          <a:ln cap="flat" cmpd="sng" w="38100">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879" name="Shape 879"/>
          <p:cNvSpPr txBox="1"/>
          <p:nvPr/>
        </p:nvSpPr>
        <p:spPr>
          <a:xfrm>
            <a:off x="2916471" y="4470989"/>
            <a:ext cx="574195" cy="10156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6000" u="none" cap="none" strike="noStrike">
                <a:solidFill>
                  <a:schemeClr val="dk1"/>
                </a:solidFill>
                <a:latin typeface="Calibri"/>
                <a:ea typeface="Calibri"/>
                <a:cs typeface="Calibri"/>
                <a:sym typeface="Calibri"/>
              </a:rPr>
              <a:t>0</a:t>
            </a:r>
          </a:p>
        </p:txBody>
      </p:sp>
      <p:sp>
        <p:nvSpPr>
          <p:cNvPr id="880" name="Shape 880"/>
          <p:cNvSpPr txBox="1"/>
          <p:nvPr/>
        </p:nvSpPr>
        <p:spPr>
          <a:xfrm>
            <a:off x="4952135" y="4470989"/>
            <a:ext cx="574195" cy="10156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6000" u="none" cap="none" strike="noStrike">
                <a:solidFill>
                  <a:schemeClr val="dk1"/>
                </a:solidFill>
                <a:latin typeface="Calibri"/>
                <a:ea typeface="Calibri"/>
                <a:cs typeface="Calibri"/>
                <a:sym typeface="Calibri"/>
              </a:rPr>
              <a:t>0</a:t>
            </a:r>
          </a:p>
        </p:txBody>
      </p:sp>
      <p:sp>
        <p:nvSpPr>
          <p:cNvPr id="881" name="Shape 881"/>
          <p:cNvSpPr txBox="1"/>
          <p:nvPr/>
        </p:nvSpPr>
        <p:spPr>
          <a:xfrm>
            <a:off x="6931567" y="4470987"/>
            <a:ext cx="574195" cy="10156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6000" u="none" cap="none" strike="noStrike">
                <a:solidFill>
                  <a:schemeClr val="dk1"/>
                </a:solidFill>
                <a:latin typeface="Calibri"/>
                <a:ea typeface="Calibri"/>
                <a:cs typeface="Calibri"/>
                <a:sym typeface="Calibri"/>
              </a:rPr>
              <a:t>0</a:t>
            </a:r>
          </a:p>
        </p:txBody>
      </p:sp>
      <p:sp>
        <p:nvSpPr>
          <p:cNvPr id="882" name="Shape 882"/>
          <p:cNvSpPr txBox="1"/>
          <p:nvPr/>
        </p:nvSpPr>
        <p:spPr>
          <a:xfrm>
            <a:off x="1005875" y="5391514"/>
            <a:ext cx="900136"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600" u="none" cap="none" strike="noStrike">
                <a:solidFill>
                  <a:schemeClr val="dk1"/>
                </a:solidFill>
                <a:latin typeface="Calibri"/>
                <a:ea typeface="Calibri"/>
                <a:cs typeface="Calibri"/>
                <a:sym typeface="Calibri"/>
              </a:rPr>
              <a:t>4 points restants</a:t>
            </a:r>
          </a:p>
        </p:txBody>
      </p:sp>
      <p:sp>
        <p:nvSpPr>
          <p:cNvPr id="883" name="Shape 883"/>
          <p:cNvSpPr/>
          <p:nvPr/>
        </p:nvSpPr>
        <p:spPr>
          <a:xfrm>
            <a:off x="278025" y="254850"/>
            <a:ext cx="1343699" cy="1343699"/>
          </a:xfrm>
          <a:prstGeom prst="plus">
            <a:avLst>
              <a:gd fmla="val 25000" name="adj"/>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84" name="Shape 88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sp>
        <p:nvSpPr>
          <p:cNvPr id="890" name="Shape 890"/>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891" name="Shape 891"/>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892" name="Shape 892"/>
          <p:cNvPicPr preferRelativeResize="0"/>
          <p:nvPr/>
        </p:nvPicPr>
        <p:blipFill rotWithShape="1">
          <a:blip r:embed="rId4">
            <a:alphaModFix/>
          </a:blip>
          <a:srcRect b="0" l="0" r="0" t="0"/>
          <a:stretch/>
        </p:blipFill>
        <p:spPr>
          <a:xfrm>
            <a:off x="0" y="682877"/>
            <a:ext cx="9160418" cy="6082370"/>
          </a:xfrm>
          <a:prstGeom prst="rect">
            <a:avLst/>
          </a:prstGeom>
          <a:noFill/>
          <a:ln>
            <a:noFill/>
          </a:ln>
        </p:spPr>
      </p:pic>
      <p:sp>
        <p:nvSpPr>
          <p:cNvPr id="893" name="Shape 893"/>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894" name="Shape 894"/>
          <p:cNvSpPr txBox="1"/>
          <p:nvPr/>
        </p:nvSpPr>
        <p:spPr>
          <a:xfrm>
            <a:off x="253420" y="20955"/>
            <a:ext cx="889057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DÉVELOPPEMENT FONCIER</a:t>
            </a:r>
          </a:p>
        </p:txBody>
      </p:sp>
      <p:sp>
        <p:nvSpPr>
          <p:cNvPr id="895" name="Shape 895"/>
          <p:cNvSpPr txBox="1"/>
          <p:nvPr>
            <p:ph idx="12" type="sldNum"/>
          </p:nvPr>
        </p:nvSpPr>
        <p:spPr>
          <a:xfrm>
            <a:off x="7886700" y="6363630"/>
            <a:ext cx="947434"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fr-FR" sz="1200" u="none" cap="none" strike="noStrike">
                <a:solidFill>
                  <a:schemeClr val="dk1"/>
                </a:solidFill>
                <a:latin typeface="Calibri"/>
                <a:ea typeface="Calibri"/>
                <a:cs typeface="Calibri"/>
                <a:sym typeface="Calibri"/>
              </a:rPr>
              <a:t>‹#›</a:t>
            </a:fld>
          </a:p>
        </p:txBody>
      </p:sp>
      <p:pic>
        <p:nvPicPr>
          <p:cNvPr id="896" name="Shape 896"/>
          <p:cNvPicPr preferRelativeResize="0"/>
          <p:nvPr/>
        </p:nvPicPr>
        <p:blipFill rotWithShape="1">
          <a:blip r:embed="rId5">
            <a:alphaModFix/>
          </a:blip>
          <a:srcRect b="0" l="0" r="0" t="0"/>
          <a:stretch/>
        </p:blipFill>
        <p:spPr>
          <a:xfrm>
            <a:off x="305519" y="703808"/>
            <a:ext cx="1783945" cy="481665"/>
          </a:xfrm>
          <a:prstGeom prst="rect">
            <a:avLst/>
          </a:prstGeom>
          <a:noFill/>
          <a:ln>
            <a:noFill/>
          </a:ln>
        </p:spPr>
      </p:pic>
      <p:sp>
        <p:nvSpPr>
          <p:cNvPr id="897" name="Shape 897"/>
          <p:cNvSpPr txBox="1"/>
          <p:nvPr/>
        </p:nvSpPr>
        <p:spPr>
          <a:xfrm>
            <a:off x="2767302" y="1678791"/>
            <a:ext cx="414437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AFFICHAGE DES ÉQUIPES ET DES SCORES</a:t>
            </a:r>
          </a:p>
        </p:txBody>
      </p:sp>
      <p:sp>
        <p:nvSpPr>
          <p:cNvPr id="898" name="Shape 898"/>
          <p:cNvSpPr txBox="1"/>
          <p:nvPr/>
        </p:nvSpPr>
        <p:spPr>
          <a:xfrm>
            <a:off x="2641881" y="6373712"/>
            <a:ext cx="416203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1800" u="none" cap="none" strike="noStrike">
                <a:solidFill>
                  <a:schemeClr val="dk1"/>
                </a:solidFill>
                <a:latin typeface="Calibri"/>
                <a:ea typeface="Calibri"/>
                <a:cs typeface="Calibri"/>
                <a:sym typeface="Calibri"/>
              </a:rPr>
              <a:t>Les apprenants construisent leur quartier.</a:t>
            </a:r>
          </a:p>
        </p:txBody>
      </p:sp>
      <p:sp>
        <p:nvSpPr>
          <p:cNvPr id="899" name="Shape 899"/>
          <p:cNvSpPr/>
          <p:nvPr/>
        </p:nvSpPr>
        <p:spPr>
          <a:xfrm>
            <a:off x="1045425" y="3015916"/>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PREMIER</a:t>
            </a:r>
          </a:p>
        </p:txBody>
      </p:sp>
      <p:sp>
        <p:nvSpPr>
          <p:cNvPr id="900" name="Shape 900"/>
          <p:cNvSpPr/>
          <p:nvPr/>
        </p:nvSpPr>
        <p:spPr>
          <a:xfrm>
            <a:off x="1045425" y="335695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DEUXIÈME</a:t>
            </a:r>
          </a:p>
        </p:txBody>
      </p:sp>
      <p:sp>
        <p:nvSpPr>
          <p:cNvPr id="901" name="Shape 901"/>
          <p:cNvSpPr/>
          <p:nvPr/>
        </p:nvSpPr>
        <p:spPr>
          <a:xfrm>
            <a:off x="1045424" y="3732194"/>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TROISIÈME</a:t>
            </a:r>
          </a:p>
        </p:txBody>
      </p:sp>
      <p:sp>
        <p:nvSpPr>
          <p:cNvPr id="902" name="Shape 902"/>
          <p:cNvSpPr/>
          <p:nvPr/>
        </p:nvSpPr>
        <p:spPr>
          <a:xfrm>
            <a:off x="1045424" y="4083569"/>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QUATRIÈME</a:t>
            </a:r>
          </a:p>
        </p:txBody>
      </p:sp>
      <p:sp>
        <p:nvSpPr>
          <p:cNvPr id="903" name="Shape 903"/>
          <p:cNvSpPr/>
          <p:nvPr/>
        </p:nvSpPr>
        <p:spPr>
          <a:xfrm>
            <a:off x="1045423" y="4441532"/>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CINQUIÈME</a:t>
            </a:r>
          </a:p>
        </p:txBody>
      </p:sp>
      <p:sp>
        <p:nvSpPr>
          <p:cNvPr id="904" name="Shape 904"/>
          <p:cNvSpPr/>
          <p:nvPr/>
        </p:nvSpPr>
        <p:spPr>
          <a:xfrm>
            <a:off x="1045420" y="477753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SIXIÈME</a:t>
            </a:r>
          </a:p>
        </p:txBody>
      </p:sp>
      <p:sp>
        <p:nvSpPr>
          <p:cNvPr id="905" name="Shape 905"/>
          <p:cNvSpPr txBox="1"/>
          <p:nvPr/>
        </p:nvSpPr>
        <p:spPr>
          <a:xfrm>
            <a:off x="4004437" y="299316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B</a:t>
            </a:r>
          </a:p>
        </p:txBody>
      </p:sp>
      <p:sp>
        <p:nvSpPr>
          <p:cNvPr id="906" name="Shape 906"/>
          <p:cNvSpPr txBox="1"/>
          <p:nvPr/>
        </p:nvSpPr>
        <p:spPr>
          <a:xfrm>
            <a:off x="4004437" y="34086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C</a:t>
            </a:r>
          </a:p>
        </p:txBody>
      </p:sp>
      <p:sp>
        <p:nvSpPr>
          <p:cNvPr id="907" name="Shape 907"/>
          <p:cNvSpPr txBox="1"/>
          <p:nvPr/>
        </p:nvSpPr>
        <p:spPr>
          <a:xfrm>
            <a:off x="4004437" y="379223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F</a:t>
            </a:r>
          </a:p>
        </p:txBody>
      </p:sp>
      <p:sp>
        <p:nvSpPr>
          <p:cNvPr id="908" name="Shape 908"/>
          <p:cNvSpPr txBox="1"/>
          <p:nvPr/>
        </p:nvSpPr>
        <p:spPr>
          <a:xfrm>
            <a:off x="3992076" y="409563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D</a:t>
            </a:r>
          </a:p>
        </p:txBody>
      </p:sp>
      <p:sp>
        <p:nvSpPr>
          <p:cNvPr id="909" name="Shape 909"/>
          <p:cNvSpPr txBox="1"/>
          <p:nvPr/>
        </p:nvSpPr>
        <p:spPr>
          <a:xfrm>
            <a:off x="3994667" y="4441923"/>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A</a:t>
            </a:r>
          </a:p>
        </p:txBody>
      </p:sp>
      <p:sp>
        <p:nvSpPr>
          <p:cNvPr id="910" name="Shape 910"/>
          <p:cNvSpPr/>
          <p:nvPr/>
        </p:nvSpPr>
        <p:spPr>
          <a:xfrm>
            <a:off x="3272346" y="416802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1" name="Shape 911"/>
          <p:cNvSpPr/>
          <p:nvPr/>
        </p:nvSpPr>
        <p:spPr>
          <a:xfrm>
            <a:off x="3272346" y="378935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2" name="Shape 912"/>
          <p:cNvSpPr/>
          <p:nvPr/>
        </p:nvSpPr>
        <p:spPr>
          <a:xfrm>
            <a:off x="3272346" y="342024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3" name="Shape 913"/>
          <p:cNvSpPr/>
          <p:nvPr/>
        </p:nvSpPr>
        <p:spPr>
          <a:xfrm>
            <a:off x="3279085" y="303795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4" name="Shape 914"/>
          <p:cNvSpPr/>
          <p:nvPr/>
        </p:nvSpPr>
        <p:spPr>
          <a:xfrm>
            <a:off x="5715526" y="416226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5" name="Shape 915"/>
          <p:cNvSpPr/>
          <p:nvPr/>
        </p:nvSpPr>
        <p:spPr>
          <a:xfrm>
            <a:off x="5715526" y="3783587"/>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6" name="Shape 916"/>
          <p:cNvSpPr/>
          <p:nvPr/>
        </p:nvSpPr>
        <p:spPr>
          <a:xfrm>
            <a:off x="5715526" y="341448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7" name="Shape 917"/>
          <p:cNvSpPr/>
          <p:nvPr/>
        </p:nvSpPr>
        <p:spPr>
          <a:xfrm>
            <a:off x="5722266" y="303219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8" name="Shape 918"/>
          <p:cNvSpPr txBox="1"/>
          <p:nvPr/>
        </p:nvSpPr>
        <p:spPr>
          <a:xfrm>
            <a:off x="6613282" y="298681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6 000 points</a:t>
            </a:r>
          </a:p>
        </p:txBody>
      </p:sp>
      <p:sp>
        <p:nvSpPr>
          <p:cNvPr id="919" name="Shape 919"/>
          <p:cNvSpPr txBox="1"/>
          <p:nvPr/>
        </p:nvSpPr>
        <p:spPr>
          <a:xfrm>
            <a:off x="6600921" y="3359871"/>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5 000 points</a:t>
            </a:r>
          </a:p>
        </p:txBody>
      </p:sp>
      <p:sp>
        <p:nvSpPr>
          <p:cNvPr id="920" name="Shape 920"/>
          <p:cNvSpPr txBox="1"/>
          <p:nvPr/>
        </p:nvSpPr>
        <p:spPr>
          <a:xfrm>
            <a:off x="6600921" y="371541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4 500 points</a:t>
            </a:r>
          </a:p>
        </p:txBody>
      </p:sp>
      <p:sp>
        <p:nvSpPr>
          <p:cNvPr id="921" name="Shape 921"/>
          <p:cNvSpPr txBox="1"/>
          <p:nvPr/>
        </p:nvSpPr>
        <p:spPr>
          <a:xfrm>
            <a:off x="6600921" y="41022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4 000 points</a:t>
            </a:r>
          </a:p>
        </p:txBody>
      </p:sp>
      <p:sp>
        <p:nvSpPr>
          <p:cNvPr id="922" name="Shape 922"/>
          <p:cNvSpPr txBox="1"/>
          <p:nvPr/>
        </p:nvSpPr>
        <p:spPr>
          <a:xfrm>
            <a:off x="6600921" y="4788751"/>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3 000 points</a:t>
            </a:r>
          </a:p>
        </p:txBody>
      </p:sp>
      <p:sp>
        <p:nvSpPr>
          <p:cNvPr id="923" name="Shape 923"/>
          <p:cNvSpPr/>
          <p:nvPr/>
        </p:nvSpPr>
        <p:spPr>
          <a:xfrm>
            <a:off x="3272346" y="450280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24" name="Shape 924"/>
          <p:cNvSpPr/>
          <p:nvPr/>
        </p:nvSpPr>
        <p:spPr>
          <a:xfrm>
            <a:off x="3272346" y="4838300"/>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25" name="Shape 925"/>
          <p:cNvSpPr/>
          <p:nvPr/>
        </p:nvSpPr>
        <p:spPr>
          <a:xfrm>
            <a:off x="5722266" y="450280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26" name="Shape 926"/>
          <p:cNvSpPr/>
          <p:nvPr/>
        </p:nvSpPr>
        <p:spPr>
          <a:xfrm>
            <a:off x="5722266" y="483829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27" name="Shape 927"/>
          <p:cNvSpPr txBox="1"/>
          <p:nvPr/>
        </p:nvSpPr>
        <p:spPr>
          <a:xfrm>
            <a:off x="3992076" y="4788751"/>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E</a:t>
            </a:r>
          </a:p>
        </p:txBody>
      </p:sp>
      <p:sp>
        <p:nvSpPr>
          <p:cNvPr id="928" name="Shape 928"/>
          <p:cNvSpPr txBox="1"/>
          <p:nvPr/>
        </p:nvSpPr>
        <p:spPr>
          <a:xfrm>
            <a:off x="6600921" y="444055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3 500 points</a:t>
            </a:r>
          </a:p>
        </p:txBody>
      </p:sp>
      <p:sp>
        <p:nvSpPr>
          <p:cNvPr id="929" name="Shape 929"/>
          <p:cNvSpPr/>
          <p:nvPr/>
        </p:nvSpPr>
        <p:spPr>
          <a:xfrm>
            <a:off x="278025" y="254850"/>
            <a:ext cx="1343699" cy="1343699"/>
          </a:xfrm>
          <a:prstGeom prst="plus">
            <a:avLst>
              <a:gd fmla="val 25000" name="adj"/>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0" name="Shape 930"/>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5" name="Shape 935"/>
        <p:cNvGrpSpPr/>
        <p:nvPr/>
      </p:nvGrpSpPr>
      <p:grpSpPr>
        <a:xfrm>
          <a:off x="0" y="0"/>
          <a:ext cx="0" cy="0"/>
          <a:chOff x="0" y="0"/>
          <a:chExt cx="0" cy="0"/>
        </a:xfrm>
      </p:grpSpPr>
      <p:pic>
        <p:nvPicPr>
          <p:cNvPr descr="Marc_Recadrage.png" id="936" name="Shape 936"/>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937" name="Shape 937"/>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38" name="Shape 938"/>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939" name="Shape 939"/>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40" name="Shape 94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41" name="Shape 941"/>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942" name="Shape 942"/>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943" name="Shape 943"/>
          <p:cNvSpPr txBox="1"/>
          <p:nvPr/>
        </p:nvSpPr>
        <p:spPr>
          <a:xfrm>
            <a:off x="233362" y="24913"/>
            <a:ext cx="867959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MONTAGE DU DOSSIER</a:t>
            </a:r>
          </a:p>
        </p:txBody>
      </p:sp>
      <p:sp>
        <p:nvSpPr>
          <p:cNvPr id="944" name="Shape 944"/>
          <p:cNvSpPr/>
          <p:nvPr/>
        </p:nvSpPr>
        <p:spPr>
          <a:xfrm>
            <a:off x="-16647" y="5657671"/>
            <a:ext cx="9154000" cy="1200329"/>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accent2"/>
              </a:solidFill>
              <a:latin typeface="Calibri"/>
              <a:ea typeface="Calibri"/>
              <a:cs typeface="Calibri"/>
              <a:sym typeface="Calibri"/>
            </a:endParaRPr>
          </a:p>
        </p:txBody>
      </p:sp>
      <p:sp>
        <p:nvSpPr>
          <p:cNvPr id="945" name="Shape 945"/>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946" name="Shape 946"/>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947" name="Shape 947"/>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948" name="Shape 948"/>
          <p:cNvPicPr preferRelativeResize="0"/>
          <p:nvPr/>
        </p:nvPicPr>
        <p:blipFill rotWithShape="1">
          <a:blip r:embed="rId5">
            <a:alphaModFix/>
          </a:blip>
          <a:srcRect b="0" l="0" r="0" t="0"/>
          <a:stretch/>
        </p:blipFill>
        <p:spPr>
          <a:xfrm>
            <a:off x="-19769" y="760022"/>
            <a:ext cx="9160418" cy="6082370"/>
          </a:xfrm>
          <a:prstGeom prst="rect">
            <a:avLst/>
          </a:prstGeom>
          <a:noFill/>
          <a:ln>
            <a:noFill/>
          </a:ln>
        </p:spPr>
      </p:pic>
      <p:sp>
        <p:nvSpPr>
          <p:cNvPr id="949" name="Shape 949"/>
          <p:cNvSpPr txBox="1"/>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950" name="Shape 950"/>
          <p:cNvSpPr/>
          <p:nvPr/>
        </p:nvSpPr>
        <p:spPr>
          <a:xfrm>
            <a:off x="3578167" y="3272614"/>
            <a:ext cx="3708400" cy="1320800"/>
          </a:xfrm>
          <a:prstGeom prst="wedgeRoundRectCallout">
            <a:avLst>
              <a:gd fmla="val -53025" name="adj1"/>
              <a:gd fmla="val -13462" name="adj2"/>
              <a:gd fmla="val 16667" name="adj3"/>
            </a:avLst>
          </a:prstGeom>
          <a:solidFill>
            <a:schemeClr val="lt1"/>
          </a:solidFill>
          <a:ln cap="flat" cmpd="sng" w="12700">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Vous êtes d’accord pour m’aider à remettre dans l’ordre toutes ces étapes ? </a:t>
            </a:r>
          </a:p>
        </p:txBody>
      </p:sp>
      <p:pic>
        <p:nvPicPr>
          <p:cNvPr id="951" name="Shape 951"/>
          <p:cNvPicPr preferRelativeResize="0"/>
          <p:nvPr/>
        </p:nvPicPr>
        <p:blipFill rotWithShape="1">
          <a:blip r:embed="rId6">
            <a:alphaModFix/>
          </a:blip>
          <a:srcRect b="17053" l="0" r="0" t="0"/>
          <a:stretch/>
        </p:blipFill>
        <p:spPr>
          <a:xfrm>
            <a:off x="1446450" y="2810198"/>
            <a:ext cx="1150446" cy="1783216"/>
          </a:xfrm>
          <a:prstGeom prst="rect">
            <a:avLst/>
          </a:prstGeom>
          <a:noFill/>
          <a:ln>
            <a:noFill/>
          </a:ln>
          <a:effectLst>
            <a:outerShdw blurRad="292100" rotWithShape="0" algn="tl" dir="2700000" dist="139700">
              <a:srgbClr val="333333">
                <a:alpha val="64313"/>
              </a:srgbClr>
            </a:outerShdw>
          </a:effectLst>
        </p:spPr>
      </p:pic>
      <p:sp>
        <p:nvSpPr>
          <p:cNvPr id="952" name="Shape 952"/>
          <p:cNvSpPr/>
          <p:nvPr/>
        </p:nvSpPr>
        <p:spPr>
          <a:xfrm>
            <a:off x="1429941" y="4644667"/>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2000" u="none" cap="none" strike="noStrike">
                <a:solidFill>
                  <a:schemeClr val="lt1"/>
                </a:solidFill>
                <a:latin typeface="Calibri"/>
                <a:ea typeface="Calibri"/>
                <a:cs typeface="Calibri"/>
                <a:sym typeface="Calibri"/>
              </a:rPr>
              <a:t>KIPPS </a:t>
            </a:r>
          </a:p>
        </p:txBody>
      </p:sp>
      <p:sp>
        <p:nvSpPr>
          <p:cNvPr id="953" name="Shape 953"/>
          <p:cNvSpPr/>
          <p:nvPr/>
        </p:nvSpPr>
        <p:spPr>
          <a:xfrm>
            <a:off x="278025" y="254850"/>
            <a:ext cx="1343699" cy="1343699"/>
          </a:xfrm>
          <a:prstGeom prst="plus">
            <a:avLst>
              <a:gd fmla="val 25000" name="adj"/>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54" name="Shape 95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pic>
        <p:nvPicPr>
          <p:cNvPr descr="Marc_Recadrage.png" id="960" name="Shape 960"/>
          <p:cNvPicPr preferRelativeResize="0"/>
          <p:nvPr/>
        </p:nvPicPr>
        <p:blipFill rotWithShape="1">
          <a:blip r:embed="rId3">
            <a:alphaModFix/>
          </a:blip>
          <a:srcRect b="0" l="0" r="0" t="0"/>
          <a:stretch/>
        </p:blipFill>
        <p:spPr>
          <a:xfrm>
            <a:off x="-10001" y="722568"/>
            <a:ext cx="9160499" cy="5311499"/>
          </a:xfrm>
          <a:prstGeom prst="rect">
            <a:avLst/>
          </a:prstGeom>
          <a:noFill/>
          <a:ln>
            <a:noFill/>
          </a:ln>
        </p:spPr>
      </p:pic>
      <p:sp>
        <p:nvSpPr>
          <p:cNvPr id="961" name="Shape 961"/>
          <p:cNvSpPr/>
          <p:nvPr/>
        </p:nvSpPr>
        <p:spPr>
          <a:xfrm rot="-5400000">
            <a:off x="1958453" y="-1170692"/>
            <a:ext cx="5223899" cy="916080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62" name="Shape 962"/>
          <p:cNvSpPr txBox="1"/>
          <p:nvPr/>
        </p:nvSpPr>
        <p:spPr>
          <a:xfrm>
            <a:off x="7053253" y="6350530"/>
            <a:ext cx="1859699" cy="2768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963" name="Shape 963"/>
          <p:cNvSpPr/>
          <p:nvPr/>
        </p:nvSpPr>
        <p:spPr>
          <a:xfrm>
            <a:off x="-3350" y="6101039"/>
            <a:ext cx="9144000" cy="756899"/>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64" name="Shape 964"/>
          <p:cNvSpPr/>
          <p:nvPr/>
        </p:nvSpPr>
        <p:spPr>
          <a:xfrm>
            <a:off x="0" y="643185"/>
            <a:ext cx="9144000" cy="79499"/>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65" name="Shape 965"/>
          <p:cNvSpPr txBox="1"/>
          <p:nvPr>
            <p:ph idx="12" type="sldNum"/>
          </p:nvPr>
        </p:nvSpPr>
        <p:spPr>
          <a:xfrm>
            <a:off x="6553200" y="6356353"/>
            <a:ext cx="2133599"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966" name="Shape 966"/>
          <p:cNvSpPr txBox="1"/>
          <p:nvPr/>
        </p:nvSpPr>
        <p:spPr>
          <a:xfrm>
            <a:off x="3" y="6430282"/>
            <a:ext cx="9144000" cy="2768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967" name="Shape 967"/>
          <p:cNvSpPr txBox="1"/>
          <p:nvPr/>
        </p:nvSpPr>
        <p:spPr>
          <a:xfrm>
            <a:off x="233362" y="24913"/>
            <a:ext cx="8679599" cy="523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MONTAGE DU DOSSIER</a:t>
            </a:r>
          </a:p>
        </p:txBody>
      </p:sp>
      <p:sp>
        <p:nvSpPr>
          <p:cNvPr id="968" name="Shape 968"/>
          <p:cNvSpPr/>
          <p:nvPr/>
        </p:nvSpPr>
        <p:spPr>
          <a:xfrm>
            <a:off x="-16647" y="5657671"/>
            <a:ext cx="9153900" cy="1200299"/>
          </a:xfrm>
          <a:prstGeom prst="rect">
            <a:avLst/>
          </a:prstGeom>
          <a:gradFill>
            <a:gsLst>
              <a:gs pos="0">
                <a:srgbClr val="D1D1D1"/>
              </a:gs>
              <a:gs pos="50000">
                <a:srgbClr val="C7C7C7"/>
              </a:gs>
              <a:gs pos="100000">
                <a:srgbClr val="C0C0C0"/>
              </a:gs>
            </a:gsLst>
            <a:lin ang="5400012"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accent2"/>
              </a:solidFill>
              <a:latin typeface="Calibri"/>
              <a:ea typeface="Calibri"/>
              <a:cs typeface="Calibri"/>
              <a:sym typeface="Calibri"/>
            </a:endParaRPr>
          </a:p>
        </p:txBody>
      </p:sp>
      <p:sp>
        <p:nvSpPr>
          <p:cNvPr id="969" name="Shape 969"/>
          <p:cNvSpPr/>
          <p:nvPr/>
        </p:nvSpPr>
        <p:spPr>
          <a:xfrm>
            <a:off x="0" y="5657671"/>
            <a:ext cx="9157200" cy="831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970" name="Shape 970"/>
          <p:cNvPicPr preferRelativeResize="0"/>
          <p:nvPr/>
        </p:nvPicPr>
        <p:blipFill rotWithShape="1">
          <a:blip r:embed="rId5">
            <a:alphaModFix/>
          </a:blip>
          <a:srcRect b="0" l="0" r="0" t="0"/>
          <a:stretch/>
        </p:blipFill>
        <p:spPr>
          <a:xfrm>
            <a:off x="22827" y="722568"/>
            <a:ext cx="9150899" cy="6585900"/>
          </a:xfrm>
          <a:prstGeom prst="rect">
            <a:avLst/>
          </a:prstGeom>
          <a:noFill/>
          <a:ln>
            <a:noFill/>
          </a:ln>
        </p:spPr>
      </p:pic>
      <p:sp>
        <p:nvSpPr>
          <p:cNvPr id="971" name="Shape 971"/>
          <p:cNvSpPr txBox="1"/>
          <p:nvPr/>
        </p:nvSpPr>
        <p:spPr>
          <a:xfrm>
            <a:off x="985837" y="1383783"/>
            <a:ext cx="6923400" cy="5847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Aidez Kipps à remettre dans l’ordre ces étapes en glissant déposant ces éléments dans la zone appropriée.</a:t>
            </a:r>
          </a:p>
        </p:txBody>
      </p:sp>
      <p:sp>
        <p:nvSpPr>
          <p:cNvPr id="972" name="Shape 972"/>
          <p:cNvSpPr/>
          <p:nvPr/>
        </p:nvSpPr>
        <p:spPr>
          <a:xfrm>
            <a:off x="4865966" y="2193276"/>
            <a:ext cx="3043200" cy="644400"/>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1</a:t>
            </a:r>
          </a:p>
        </p:txBody>
      </p:sp>
      <p:sp>
        <p:nvSpPr>
          <p:cNvPr id="973" name="Shape 973"/>
          <p:cNvSpPr/>
          <p:nvPr/>
        </p:nvSpPr>
        <p:spPr>
          <a:xfrm>
            <a:off x="4865964" y="2896608"/>
            <a:ext cx="3043200" cy="644400"/>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2</a:t>
            </a:r>
          </a:p>
        </p:txBody>
      </p:sp>
      <p:sp>
        <p:nvSpPr>
          <p:cNvPr id="974" name="Shape 974"/>
          <p:cNvSpPr/>
          <p:nvPr/>
        </p:nvSpPr>
        <p:spPr>
          <a:xfrm>
            <a:off x="4865966" y="3597030"/>
            <a:ext cx="3043200" cy="644400"/>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3</a:t>
            </a:r>
          </a:p>
        </p:txBody>
      </p:sp>
      <p:sp>
        <p:nvSpPr>
          <p:cNvPr id="975" name="Shape 975"/>
          <p:cNvSpPr/>
          <p:nvPr/>
        </p:nvSpPr>
        <p:spPr>
          <a:xfrm>
            <a:off x="4865732" y="4297450"/>
            <a:ext cx="3043200" cy="644400"/>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4</a:t>
            </a:r>
          </a:p>
        </p:txBody>
      </p:sp>
      <p:sp>
        <p:nvSpPr>
          <p:cNvPr id="976" name="Shape 976"/>
          <p:cNvSpPr/>
          <p:nvPr/>
        </p:nvSpPr>
        <p:spPr>
          <a:xfrm>
            <a:off x="4865732" y="4999155"/>
            <a:ext cx="3043200" cy="644400"/>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5</a:t>
            </a:r>
          </a:p>
        </p:txBody>
      </p:sp>
      <p:sp>
        <p:nvSpPr>
          <p:cNvPr id="977" name="Shape 977"/>
          <p:cNvSpPr/>
          <p:nvPr/>
        </p:nvSpPr>
        <p:spPr>
          <a:xfrm>
            <a:off x="1460937" y="2065989"/>
            <a:ext cx="2672099" cy="715800"/>
          </a:xfrm>
          <a:prstGeom prst="rect">
            <a:avLst/>
          </a:prstGeom>
          <a:gradFill>
            <a:gsLst>
              <a:gs pos="0">
                <a:srgbClr val="B4D4A5"/>
              </a:gs>
              <a:gs pos="50000">
                <a:srgbClr val="A8CD97"/>
              </a:gs>
              <a:gs pos="100000">
                <a:srgbClr val="9BC985"/>
              </a:gs>
            </a:gsLst>
            <a:lin ang="5400012"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Dépôt du Permis de Construire </a:t>
            </a:r>
          </a:p>
        </p:txBody>
      </p:sp>
      <p:sp>
        <p:nvSpPr>
          <p:cNvPr id="978" name="Shape 978"/>
          <p:cNvSpPr/>
          <p:nvPr/>
        </p:nvSpPr>
        <p:spPr>
          <a:xfrm>
            <a:off x="1460936" y="5166007"/>
            <a:ext cx="2672099" cy="576000"/>
          </a:xfrm>
          <a:prstGeom prst="rect">
            <a:avLst/>
          </a:prstGeom>
          <a:gradFill>
            <a:gsLst>
              <a:gs pos="0">
                <a:srgbClr val="B4D4A5"/>
              </a:gs>
              <a:gs pos="50000">
                <a:srgbClr val="A8CD97"/>
              </a:gs>
              <a:gs pos="100000">
                <a:srgbClr val="9BC985"/>
              </a:gs>
            </a:gsLst>
            <a:lin ang="5400012"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Achat du terrain </a:t>
            </a:r>
          </a:p>
        </p:txBody>
      </p:sp>
      <p:sp>
        <p:nvSpPr>
          <p:cNvPr id="979" name="Shape 979"/>
          <p:cNvSpPr/>
          <p:nvPr/>
        </p:nvSpPr>
        <p:spPr>
          <a:xfrm>
            <a:off x="1460936" y="3696126"/>
            <a:ext cx="2672099" cy="576000"/>
          </a:xfrm>
          <a:prstGeom prst="rect">
            <a:avLst/>
          </a:prstGeom>
          <a:gradFill>
            <a:gsLst>
              <a:gs pos="0">
                <a:srgbClr val="B4D4A5"/>
              </a:gs>
              <a:gs pos="50000">
                <a:srgbClr val="A8CD97"/>
              </a:gs>
              <a:gs pos="100000">
                <a:srgbClr val="9BC985"/>
              </a:gs>
            </a:gsLst>
            <a:lin ang="5400012"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Affichage du Permis de Construire </a:t>
            </a:r>
          </a:p>
        </p:txBody>
      </p:sp>
      <p:sp>
        <p:nvSpPr>
          <p:cNvPr id="980" name="Shape 980"/>
          <p:cNvSpPr/>
          <p:nvPr/>
        </p:nvSpPr>
        <p:spPr>
          <a:xfrm>
            <a:off x="1460936" y="4459782"/>
            <a:ext cx="2672099" cy="576000"/>
          </a:xfrm>
          <a:prstGeom prst="rect">
            <a:avLst/>
          </a:prstGeom>
          <a:gradFill>
            <a:gsLst>
              <a:gs pos="0">
                <a:srgbClr val="B4D4A5"/>
              </a:gs>
              <a:gs pos="50000">
                <a:srgbClr val="A8CD97"/>
              </a:gs>
              <a:gs pos="100000">
                <a:srgbClr val="9BC985"/>
              </a:gs>
            </a:gsLst>
            <a:lin ang="5400012"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Purge du Permis de Construire </a:t>
            </a:r>
          </a:p>
        </p:txBody>
      </p:sp>
      <p:sp>
        <p:nvSpPr>
          <p:cNvPr id="981" name="Shape 981"/>
          <p:cNvSpPr/>
          <p:nvPr/>
        </p:nvSpPr>
        <p:spPr>
          <a:xfrm>
            <a:off x="1460937" y="2950926"/>
            <a:ext cx="2672099" cy="575999"/>
          </a:xfrm>
          <a:prstGeom prst="rect">
            <a:avLst/>
          </a:prstGeom>
          <a:gradFill>
            <a:gsLst>
              <a:gs pos="0">
                <a:srgbClr val="B4D4A5"/>
              </a:gs>
              <a:gs pos="50000">
                <a:srgbClr val="A8CD97"/>
              </a:gs>
              <a:gs pos="100000">
                <a:srgbClr val="9BC985"/>
              </a:gs>
            </a:gsLst>
            <a:lin ang="5400012"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Obtention du Permis de Construire </a:t>
            </a:r>
          </a:p>
        </p:txBody>
      </p:sp>
      <p:sp>
        <p:nvSpPr>
          <p:cNvPr id="982" name="Shape 982"/>
          <p:cNvSpPr/>
          <p:nvPr/>
        </p:nvSpPr>
        <p:spPr>
          <a:xfrm>
            <a:off x="278025" y="254850"/>
            <a:ext cx="1343699" cy="1343699"/>
          </a:xfrm>
          <a:prstGeom prst="plus">
            <a:avLst>
              <a:gd fmla="val 25000" name="adj"/>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83" name="Shape 983"/>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8" name="Shape 988"/>
        <p:cNvGrpSpPr/>
        <p:nvPr/>
      </p:nvGrpSpPr>
      <p:grpSpPr>
        <a:xfrm>
          <a:off x="0" y="0"/>
          <a:ext cx="0" cy="0"/>
          <a:chOff x="0" y="0"/>
          <a:chExt cx="0" cy="0"/>
        </a:xfrm>
      </p:grpSpPr>
      <p:pic>
        <p:nvPicPr>
          <p:cNvPr descr="Marc_Recadrage.png" id="989" name="Shape 989"/>
          <p:cNvPicPr preferRelativeResize="0"/>
          <p:nvPr/>
        </p:nvPicPr>
        <p:blipFill rotWithShape="1">
          <a:blip r:embed="rId3">
            <a:alphaModFix/>
          </a:blip>
          <a:srcRect b="0" l="0" r="0" t="0"/>
          <a:stretch/>
        </p:blipFill>
        <p:spPr>
          <a:xfrm>
            <a:off x="-10001" y="760022"/>
            <a:ext cx="9160418" cy="5311475"/>
          </a:xfrm>
          <a:prstGeom prst="rect">
            <a:avLst/>
          </a:prstGeom>
          <a:noFill/>
          <a:ln>
            <a:noFill/>
          </a:ln>
        </p:spPr>
      </p:pic>
      <p:sp>
        <p:nvSpPr>
          <p:cNvPr id="990" name="Shape 990"/>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91" name="Shape 991"/>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992" name="Shape 992"/>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93" name="Shape 993"/>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94" name="Shape 994"/>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995" name="Shape 995"/>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996" name="Shape 996"/>
          <p:cNvSpPr txBox="1"/>
          <p:nvPr/>
        </p:nvSpPr>
        <p:spPr>
          <a:xfrm>
            <a:off x="233362" y="24913"/>
            <a:ext cx="867959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LE MONTAGE DU DOSSIER</a:t>
            </a:r>
          </a:p>
        </p:txBody>
      </p:sp>
      <p:sp>
        <p:nvSpPr>
          <p:cNvPr id="997" name="Shape 997"/>
          <p:cNvSpPr/>
          <p:nvPr/>
        </p:nvSpPr>
        <p:spPr>
          <a:xfrm>
            <a:off x="-16647" y="5657671"/>
            <a:ext cx="9154000" cy="1200329"/>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accent2"/>
              </a:solidFill>
              <a:latin typeface="Calibri"/>
              <a:ea typeface="Calibri"/>
              <a:cs typeface="Calibri"/>
              <a:sym typeface="Calibri"/>
            </a:endParaRPr>
          </a:p>
        </p:txBody>
      </p:sp>
      <p:sp>
        <p:nvSpPr>
          <p:cNvPr id="998" name="Shape 998"/>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999" name="Shape 999"/>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1000" name="Shape 1000"/>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1001" name="Shape 1001"/>
          <p:cNvPicPr preferRelativeResize="0"/>
          <p:nvPr/>
        </p:nvPicPr>
        <p:blipFill rotWithShape="1">
          <a:blip r:embed="rId5">
            <a:alphaModFix/>
          </a:blip>
          <a:srcRect b="0" l="0" r="0" t="0"/>
          <a:stretch/>
        </p:blipFill>
        <p:spPr>
          <a:xfrm>
            <a:off x="-19769" y="760022"/>
            <a:ext cx="9160418" cy="6082370"/>
          </a:xfrm>
          <a:prstGeom prst="rect">
            <a:avLst/>
          </a:prstGeom>
          <a:noFill/>
          <a:ln>
            <a:noFill/>
          </a:ln>
        </p:spPr>
      </p:pic>
      <p:sp>
        <p:nvSpPr>
          <p:cNvPr id="1002" name="Shape 1002"/>
          <p:cNvSpPr txBox="1"/>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1003" name="Shape 1003"/>
          <p:cNvPicPr preferRelativeResize="0"/>
          <p:nvPr/>
        </p:nvPicPr>
        <p:blipFill rotWithShape="1">
          <a:blip r:embed="rId6">
            <a:alphaModFix/>
          </a:blip>
          <a:srcRect b="0" l="0" r="0" t="0"/>
          <a:stretch/>
        </p:blipFill>
        <p:spPr>
          <a:xfrm>
            <a:off x="2234763" y="2976810"/>
            <a:ext cx="1536731" cy="1871082"/>
          </a:xfrm>
          <a:prstGeom prst="rect">
            <a:avLst/>
          </a:prstGeom>
          <a:noFill/>
          <a:ln>
            <a:noFill/>
          </a:ln>
        </p:spPr>
      </p:pic>
      <p:sp>
        <p:nvSpPr>
          <p:cNvPr id="1004" name="Shape 1004"/>
          <p:cNvSpPr/>
          <p:nvPr/>
        </p:nvSpPr>
        <p:spPr>
          <a:xfrm>
            <a:off x="2213847" y="4516060"/>
            <a:ext cx="1578561" cy="565338"/>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Lucas </a:t>
            </a:r>
          </a:p>
        </p:txBody>
      </p:sp>
      <p:pic>
        <p:nvPicPr>
          <p:cNvPr id="1005" name="Shape 1005"/>
          <p:cNvPicPr preferRelativeResize="0"/>
          <p:nvPr/>
        </p:nvPicPr>
        <p:blipFill rotWithShape="1">
          <a:blip r:embed="rId7">
            <a:alphaModFix/>
          </a:blip>
          <a:srcRect b="26609" l="0" r="0" t="0"/>
          <a:stretch/>
        </p:blipFill>
        <p:spPr>
          <a:xfrm>
            <a:off x="4649982" y="2984265"/>
            <a:ext cx="1387186" cy="1902511"/>
          </a:xfrm>
          <a:prstGeom prst="rect">
            <a:avLst/>
          </a:prstGeom>
          <a:noFill/>
          <a:ln>
            <a:noFill/>
          </a:ln>
          <a:effectLst>
            <a:outerShdw blurRad="292100" rotWithShape="0" algn="tl" dir="2700000" dist="139700">
              <a:srgbClr val="333333">
                <a:alpha val="64313"/>
              </a:srgbClr>
            </a:outerShdw>
          </a:effectLst>
        </p:spPr>
      </p:pic>
      <p:sp>
        <p:nvSpPr>
          <p:cNvPr id="1006" name="Shape 1006"/>
          <p:cNvSpPr/>
          <p:nvPr/>
        </p:nvSpPr>
        <p:spPr>
          <a:xfrm>
            <a:off x="4646628" y="4519675"/>
            <a:ext cx="1390537" cy="561723"/>
          </a:xfrm>
          <a:prstGeom prst="rect">
            <a:avLst/>
          </a:prstGeom>
          <a:solidFill>
            <a:srgbClr val="7030A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KIPPS </a:t>
            </a:r>
          </a:p>
        </p:txBody>
      </p:sp>
      <p:sp>
        <p:nvSpPr>
          <p:cNvPr id="1007" name="Shape 1007"/>
          <p:cNvSpPr/>
          <p:nvPr/>
        </p:nvSpPr>
        <p:spPr>
          <a:xfrm>
            <a:off x="278025" y="254850"/>
            <a:ext cx="1343699" cy="1343699"/>
          </a:xfrm>
          <a:prstGeom prst="plus">
            <a:avLst>
              <a:gd fmla="val 25000" name="adj"/>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08" name="Shape 1008"/>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3" name="Shape 1013"/>
        <p:cNvGrpSpPr/>
        <p:nvPr/>
      </p:nvGrpSpPr>
      <p:grpSpPr>
        <a:xfrm>
          <a:off x="0" y="0"/>
          <a:ext cx="0" cy="0"/>
          <a:chOff x="0" y="0"/>
          <a:chExt cx="0" cy="0"/>
        </a:xfrm>
      </p:grpSpPr>
      <p:sp>
        <p:nvSpPr>
          <p:cNvPr id="1014" name="Shape 1014"/>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1015" name="Shape 1015"/>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1016" name="Shape 1016"/>
          <p:cNvPicPr preferRelativeResize="0"/>
          <p:nvPr/>
        </p:nvPicPr>
        <p:blipFill rotWithShape="1">
          <a:blip r:embed="rId4">
            <a:alphaModFix/>
          </a:blip>
          <a:srcRect b="0" l="0" r="0" t="0"/>
          <a:stretch/>
        </p:blipFill>
        <p:spPr>
          <a:xfrm>
            <a:off x="-19769" y="760022"/>
            <a:ext cx="9160418" cy="6082370"/>
          </a:xfrm>
          <a:prstGeom prst="rect">
            <a:avLst/>
          </a:prstGeom>
          <a:noFill/>
          <a:ln>
            <a:noFill/>
          </a:ln>
        </p:spPr>
      </p:pic>
      <p:sp>
        <p:nvSpPr>
          <p:cNvPr id="1017" name="Shape 1017"/>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18" name="Shape 1018"/>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LA COMMERCIALISATION</a:t>
            </a:r>
          </a:p>
        </p:txBody>
      </p:sp>
      <p:sp>
        <p:nvSpPr>
          <p:cNvPr id="1019" name="Shape 1019"/>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020" name="Shape 1020"/>
          <p:cNvSpPr/>
          <p:nvPr/>
        </p:nvSpPr>
        <p:spPr>
          <a:xfrm>
            <a:off x="5402582" y="2536300"/>
            <a:ext cx="1524758" cy="1310442"/>
          </a:xfrm>
          <a:prstGeom prst="rect">
            <a:avLst/>
          </a:prstGeom>
          <a:solidFill>
            <a:srgbClr val="F5B295"/>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300" u="none" cap="none" strike="noStrike">
                <a:solidFill>
                  <a:schemeClr val="dk1"/>
                </a:solidFill>
                <a:latin typeface="Calibri"/>
                <a:ea typeface="Calibri"/>
                <a:cs typeface="Calibri"/>
                <a:sym typeface="Calibri"/>
              </a:rPr>
              <a:t>Commercialisation</a:t>
            </a:r>
            <a:r>
              <a:rPr b="1" i="0" lang="fr-FR" sz="1400" u="none" cap="none" strike="noStrike">
                <a:solidFill>
                  <a:schemeClr val="dk1"/>
                </a:solidFill>
                <a:latin typeface="Calibri"/>
                <a:ea typeface="Calibri"/>
                <a:cs typeface="Calibri"/>
                <a:sym typeface="Calibri"/>
              </a:rPr>
              <a:t> </a:t>
            </a:r>
          </a:p>
        </p:txBody>
      </p:sp>
      <p:sp>
        <p:nvSpPr>
          <p:cNvPr id="1021" name="Shape 1021"/>
          <p:cNvSpPr/>
          <p:nvPr/>
        </p:nvSpPr>
        <p:spPr>
          <a:xfrm>
            <a:off x="2714888" y="4473548"/>
            <a:ext cx="1439998" cy="1322353"/>
          </a:xfrm>
          <a:prstGeom prst="rect">
            <a:avLst/>
          </a:prstGeom>
          <a:gradFill>
            <a:gsLst>
              <a:gs pos="0">
                <a:srgbClr val="D1D1D1"/>
              </a:gs>
              <a:gs pos="50000">
                <a:srgbClr val="C7C7C7"/>
              </a:gs>
              <a:gs pos="100000">
                <a:srgbClr val="C0C0C0"/>
              </a:gs>
            </a:gsLst>
            <a:path path="circle">
              <a:fillToRect b="100%" r="100%"/>
            </a:path>
            <a:tileRect l="-100%" t="-10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Réalisation</a:t>
            </a:r>
            <a:r>
              <a:rPr b="0" i="0" lang="fr-FR" sz="1400" u="none" cap="none" strike="noStrike">
                <a:solidFill>
                  <a:schemeClr val="dk1"/>
                </a:solidFill>
                <a:latin typeface="Calibri"/>
                <a:ea typeface="Calibri"/>
                <a:cs typeface="Calibri"/>
                <a:sym typeface="Calibri"/>
              </a:rPr>
              <a:t> du chantier</a:t>
            </a:r>
          </a:p>
        </p:txBody>
      </p:sp>
      <p:sp>
        <p:nvSpPr>
          <p:cNvPr id="1022" name="Shape 1022"/>
          <p:cNvSpPr/>
          <p:nvPr/>
        </p:nvSpPr>
        <p:spPr>
          <a:xfrm>
            <a:off x="6519887" y="4460232"/>
            <a:ext cx="1439998" cy="1310400"/>
          </a:xfrm>
          <a:prstGeom prst="rect">
            <a:avLst/>
          </a:prstGeom>
          <a:gradFill>
            <a:gsLst>
              <a:gs pos="0">
                <a:srgbClr val="D1D1D1"/>
              </a:gs>
              <a:gs pos="50000">
                <a:srgbClr val="C7C7C7"/>
              </a:gs>
              <a:gs pos="100000">
                <a:srgbClr val="C0C0C0"/>
              </a:gs>
            </a:gsLst>
            <a:path path="circle">
              <a:fillToRect b="100%" r="100%"/>
            </a:path>
            <a:tileRect l="-100%" t="-10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Livraison </a:t>
            </a:r>
          </a:p>
        </p:txBody>
      </p:sp>
      <p:sp>
        <p:nvSpPr>
          <p:cNvPr id="1023" name="Shape 1023"/>
          <p:cNvSpPr/>
          <p:nvPr/>
        </p:nvSpPr>
        <p:spPr>
          <a:xfrm>
            <a:off x="3538703" y="2954241"/>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024" name="Shape 1024"/>
          <p:cNvSpPr/>
          <p:nvPr/>
        </p:nvSpPr>
        <p:spPr>
          <a:xfrm>
            <a:off x="1749273" y="2517931"/>
            <a:ext cx="1439998" cy="1347179"/>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Développement et montage</a:t>
            </a:r>
          </a:p>
        </p:txBody>
      </p:sp>
      <p:sp>
        <p:nvSpPr>
          <p:cNvPr id="1025" name="Shape 1025"/>
          <p:cNvSpPr/>
          <p:nvPr/>
        </p:nvSpPr>
        <p:spPr>
          <a:xfrm>
            <a:off x="846800" y="4878587"/>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026" name="Shape 1026"/>
          <p:cNvSpPr/>
          <p:nvPr/>
        </p:nvSpPr>
        <p:spPr>
          <a:xfrm>
            <a:off x="4560439" y="4887130"/>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1027" name="Shape 1027"/>
          <p:cNvPicPr preferRelativeResize="0"/>
          <p:nvPr/>
        </p:nvPicPr>
        <p:blipFill rotWithShape="1">
          <a:blip r:embed="rId5">
            <a:alphaModFix/>
          </a:blip>
          <a:srcRect b="0" l="0" r="0" t="0"/>
          <a:stretch/>
        </p:blipFill>
        <p:spPr>
          <a:xfrm>
            <a:off x="112959" y="544175"/>
            <a:ext cx="566330" cy="689548"/>
          </a:xfrm>
          <a:prstGeom prst="rect">
            <a:avLst/>
          </a:prstGeom>
          <a:noFill/>
          <a:ln>
            <a:noFill/>
          </a:ln>
        </p:spPr>
      </p:pic>
      <p:pic>
        <p:nvPicPr>
          <p:cNvPr id="1028" name="Shape 1028"/>
          <p:cNvPicPr preferRelativeResize="0"/>
          <p:nvPr/>
        </p:nvPicPr>
        <p:blipFill rotWithShape="1">
          <a:blip r:embed="rId6">
            <a:alphaModFix/>
          </a:blip>
          <a:srcRect b="17053" l="0" r="0" t="0"/>
          <a:stretch/>
        </p:blipFill>
        <p:spPr>
          <a:xfrm>
            <a:off x="728295" y="478524"/>
            <a:ext cx="538802" cy="835157"/>
          </a:xfrm>
          <a:prstGeom prst="rect">
            <a:avLst/>
          </a:prstGeom>
          <a:noFill/>
          <a:ln>
            <a:noFill/>
          </a:ln>
          <a:effectLst>
            <a:outerShdw blurRad="292100" rotWithShape="0" algn="tl" dir="2700000" dist="139700">
              <a:srgbClr val="333333">
                <a:alpha val="64313"/>
              </a:srgbClr>
            </a:outerShdw>
          </a:effectLst>
        </p:spPr>
      </p:pic>
      <p:sp>
        <p:nvSpPr>
          <p:cNvPr id="1029" name="Shape 1029"/>
          <p:cNvSpPr/>
          <p:nvPr/>
        </p:nvSpPr>
        <p:spPr>
          <a:xfrm>
            <a:off x="95815" y="1258100"/>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030" name="Shape 1030"/>
          <p:cNvSpPr/>
          <p:nvPr/>
        </p:nvSpPr>
        <p:spPr>
          <a:xfrm>
            <a:off x="278025" y="254850"/>
            <a:ext cx="1343699" cy="1343699"/>
          </a:xfrm>
          <a:prstGeom prst="plus">
            <a:avLst>
              <a:gd fmla="val 25000" name="adj"/>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31" name="Shape 1031"/>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6" name="Shape 1036"/>
        <p:cNvGrpSpPr/>
        <p:nvPr/>
      </p:nvGrpSpPr>
      <p:grpSpPr>
        <a:xfrm>
          <a:off x="0" y="0"/>
          <a:ext cx="0" cy="0"/>
          <a:chOff x="0" y="0"/>
          <a:chExt cx="0" cy="0"/>
        </a:xfrm>
      </p:grpSpPr>
      <p:pic>
        <p:nvPicPr>
          <p:cNvPr descr="Marc_Recadrage.png" id="1037" name="Shape 1037"/>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038" name="Shape 1038"/>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39" name="Shape 1039"/>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040" name="Shape 1040"/>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41" name="Shape 1041"/>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42" name="Shape 1042"/>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043" name="Shape 1043"/>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044" name="Shape 1044"/>
          <p:cNvSpPr/>
          <p:nvPr/>
        </p:nvSpPr>
        <p:spPr>
          <a:xfrm>
            <a:off x="-16647" y="5657671"/>
            <a:ext cx="9154000" cy="1200329"/>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accent2"/>
              </a:solidFill>
              <a:latin typeface="Calibri"/>
              <a:ea typeface="Calibri"/>
              <a:cs typeface="Calibri"/>
              <a:sym typeface="Calibri"/>
            </a:endParaRPr>
          </a:p>
        </p:txBody>
      </p:sp>
      <p:sp>
        <p:nvSpPr>
          <p:cNvPr id="1045" name="Shape 1045"/>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046" name="Shape 1046"/>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1047" name="Shape 1047"/>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1048" name="Shape 1048"/>
          <p:cNvPicPr preferRelativeResize="0"/>
          <p:nvPr/>
        </p:nvPicPr>
        <p:blipFill rotWithShape="1">
          <a:blip r:embed="rId5">
            <a:alphaModFix/>
          </a:blip>
          <a:srcRect b="0" l="0" r="0" t="0"/>
          <a:stretch/>
        </p:blipFill>
        <p:spPr>
          <a:xfrm>
            <a:off x="-19769" y="760022"/>
            <a:ext cx="9160418" cy="6082370"/>
          </a:xfrm>
          <a:prstGeom prst="rect">
            <a:avLst/>
          </a:prstGeom>
          <a:noFill/>
          <a:ln>
            <a:noFill/>
          </a:ln>
        </p:spPr>
      </p:pic>
      <p:sp>
        <p:nvSpPr>
          <p:cNvPr id="1049" name="Shape 1049"/>
          <p:cNvSpPr txBox="1"/>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1050" name="Shape 1050"/>
          <p:cNvPicPr preferRelativeResize="0"/>
          <p:nvPr/>
        </p:nvPicPr>
        <p:blipFill rotWithShape="1">
          <a:blip r:embed="rId6">
            <a:alphaModFix/>
          </a:blip>
          <a:srcRect b="0" l="0" r="0" t="0"/>
          <a:stretch/>
        </p:blipFill>
        <p:spPr>
          <a:xfrm>
            <a:off x="1212270" y="2808516"/>
            <a:ext cx="2965412" cy="800661"/>
          </a:xfrm>
          <a:prstGeom prst="rect">
            <a:avLst/>
          </a:prstGeom>
          <a:noFill/>
          <a:ln>
            <a:noFill/>
          </a:ln>
        </p:spPr>
      </p:pic>
      <p:sp>
        <p:nvSpPr>
          <p:cNvPr id="1051" name="Shape 1051"/>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COMMERCIALISATION</a:t>
            </a:r>
          </a:p>
        </p:txBody>
      </p:sp>
      <p:sp>
        <p:nvSpPr>
          <p:cNvPr id="1052" name="Shape 1052"/>
          <p:cNvSpPr/>
          <p:nvPr/>
        </p:nvSpPr>
        <p:spPr>
          <a:xfrm>
            <a:off x="3344853" y="4225123"/>
            <a:ext cx="3708400" cy="1320800"/>
          </a:xfrm>
          <a:prstGeom prst="wedgeRoundRectCallout">
            <a:avLst>
              <a:gd fmla="val -34778" name="adj1"/>
              <a:gd fmla="val -84077" name="adj2"/>
              <a:gd fmla="val 16667" name="adj3"/>
            </a:avLst>
          </a:prstGeom>
          <a:solidFill>
            <a:schemeClr val="lt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Vous avez 1 minute et 30 secondes pour chaque enchère ! </a:t>
            </a:r>
          </a:p>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Je m’explique...</a:t>
            </a:r>
          </a:p>
        </p:txBody>
      </p:sp>
      <p:sp>
        <p:nvSpPr>
          <p:cNvPr id="1053" name="Shape 1053"/>
          <p:cNvSpPr/>
          <p:nvPr/>
        </p:nvSpPr>
        <p:spPr>
          <a:xfrm>
            <a:off x="278025" y="254850"/>
            <a:ext cx="1343699" cy="1343699"/>
          </a:xfrm>
          <a:prstGeom prst="plus">
            <a:avLst>
              <a:gd fmla="val 25000" name="adj"/>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54" name="Shape 105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pic>
        <p:nvPicPr>
          <p:cNvPr descr="Marc_Recadrage.png" id="122" name="Shape 122"/>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23" name="Shape 123"/>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4" name="Shape 124"/>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25" name="Shape 125"/>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6" name="Shape 126"/>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7" name="Shape 127"/>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28" name="Shape 128"/>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29" name="Shape 129"/>
          <p:cNvSpPr txBox="1"/>
          <p:nvPr/>
        </p:nvSpPr>
        <p:spPr>
          <a:xfrm>
            <a:off x="402336" y="934974"/>
            <a:ext cx="7680958" cy="187743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ÉQUIPEMENTS : </a:t>
            </a:r>
          </a:p>
          <a:p>
            <a:pPr indent="-285750" lvl="0" marL="285750" marR="0" rtl="0" algn="l">
              <a:lnSpc>
                <a:spcPct val="100000"/>
              </a:lnSpc>
              <a:spcBef>
                <a:spcPts val="0"/>
              </a:spcBef>
              <a:spcAft>
                <a:spcPts val="0"/>
              </a:spcAft>
              <a:buClr>
                <a:srgbClr val="A6D541"/>
              </a:buClr>
              <a:buSzPct val="100000"/>
              <a:buFont typeface="Merriweather Sans"/>
              <a:buChar char="▶"/>
            </a:pPr>
            <a:r>
              <a:rPr b="0" i="0" lang="fr-FR" sz="1600" u="none" cap="none" strike="noStrike">
                <a:solidFill>
                  <a:schemeClr val="dk1"/>
                </a:solidFill>
                <a:latin typeface="Calibri"/>
                <a:ea typeface="Calibri"/>
                <a:cs typeface="Calibri"/>
                <a:sym typeface="Calibri"/>
              </a:rPr>
              <a:t>6 équipes de 6 à 7 personnes avec par équipe : </a:t>
            </a:r>
          </a:p>
          <a:p>
            <a:pPr indent="-285750" lvl="2" marL="1200150" marR="0" rtl="0" algn="l">
              <a:lnSpc>
                <a:spcPct val="100000"/>
              </a:lnSpc>
              <a:spcBef>
                <a:spcPts val="0"/>
              </a:spcBef>
              <a:spcAft>
                <a:spcPts val="0"/>
              </a:spcAft>
              <a:buClr>
                <a:srgbClr val="A5D541"/>
              </a:buClr>
              <a:buSzPct val="100000"/>
              <a:buFont typeface="Merriweather Sans"/>
              <a:buChar char="▸"/>
            </a:pPr>
            <a:r>
              <a:rPr b="0" i="0" lang="fr-FR" sz="1600" u="none" cap="none" strike="noStrike">
                <a:solidFill>
                  <a:schemeClr val="dk1"/>
                </a:solidFill>
                <a:latin typeface="Calibri"/>
                <a:ea typeface="Calibri"/>
                <a:cs typeface="Calibri"/>
                <a:sym typeface="Calibri"/>
              </a:rPr>
              <a:t>1 kit de lunettes Cardboard /personne</a:t>
            </a:r>
          </a:p>
          <a:p>
            <a:pPr indent="-285750" lvl="2" marL="1200150" marR="0" rtl="0" algn="l">
              <a:lnSpc>
                <a:spcPct val="100000"/>
              </a:lnSpc>
              <a:spcBef>
                <a:spcPts val="0"/>
              </a:spcBef>
              <a:spcAft>
                <a:spcPts val="0"/>
              </a:spcAft>
              <a:buClr>
                <a:srgbClr val="A5D541"/>
              </a:buClr>
              <a:buSzPct val="100000"/>
              <a:buFont typeface="Merriweather Sans"/>
              <a:buChar char="▸"/>
            </a:pPr>
            <a:r>
              <a:rPr b="0" i="0" lang="fr-FR" sz="1600" u="none" cap="none" strike="noStrike">
                <a:solidFill>
                  <a:schemeClr val="dk1"/>
                </a:solidFill>
                <a:latin typeface="Calibri"/>
                <a:ea typeface="Calibri"/>
                <a:cs typeface="Calibri"/>
                <a:sym typeface="Calibri"/>
              </a:rPr>
              <a:t>2 smartphones/Ipod pour la réalité virtuelle</a:t>
            </a:r>
          </a:p>
          <a:p>
            <a:pPr indent="-285750" lvl="2" marL="1200150" marR="0" rtl="0" algn="l">
              <a:lnSpc>
                <a:spcPct val="100000"/>
              </a:lnSpc>
              <a:spcBef>
                <a:spcPts val="0"/>
              </a:spcBef>
              <a:spcAft>
                <a:spcPts val="0"/>
              </a:spcAft>
              <a:buClr>
                <a:srgbClr val="A5D541"/>
              </a:buClr>
              <a:buSzPct val="100000"/>
              <a:buFont typeface="Merriweather Sans"/>
              <a:buChar char="▸"/>
            </a:pPr>
            <a:r>
              <a:rPr b="0" i="0" lang="fr-FR" sz="1600" u="none" cap="none" strike="noStrike">
                <a:solidFill>
                  <a:schemeClr val="dk1"/>
                </a:solidFill>
                <a:latin typeface="Calibri"/>
                <a:ea typeface="Calibri"/>
                <a:cs typeface="Calibri"/>
                <a:sym typeface="Calibri"/>
              </a:rPr>
              <a:t>1 tablette</a:t>
            </a:r>
          </a:p>
          <a:p>
            <a:pPr indent="-285750" lvl="0" marL="285750" marR="0" rtl="0" algn="l">
              <a:lnSpc>
                <a:spcPct val="100000"/>
              </a:lnSpc>
              <a:spcBef>
                <a:spcPts val="0"/>
              </a:spcBef>
              <a:spcAft>
                <a:spcPts val="0"/>
              </a:spcAft>
              <a:buClr>
                <a:srgbClr val="83CC34"/>
              </a:buClr>
              <a:buSzPct val="126562"/>
              <a:buFont typeface="Merriweather Sans"/>
              <a:buChar char="▶"/>
            </a:pPr>
            <a:r>
              <a:rPr b="0" i="0" lang="fr-FR" sz="1600" u="none" cap="none" strike="noStrike">
                <a:solidFill>
                  <a:schemeClr val="dk1"/>
                </a:solidFill>
                <a:latin typeface="Calibri"/>
                <a:ea typeface="Calibri"/>
                <a:cs typeface="Calibri"/>
                <a:sym typeface="Calibri"/>
              </a:rPr>
              <a:t>Animateur : 1 ordinateur avec support de formations</a:t>
            </a:r>
            <a:r>
              <a:rPr b="0" i="0" lang="fr-FR" sz="1800" u="none" cap="none" strike="noStrike">
                <a:solidFill>
                  <a:schemeClr val="dk1"/>
                </a:solidFill>
                <a:latin typeface="Calibri"/>
                <a:ea typeface="Calibri"/>
                <a:cs typeface="Calibri"/>
                <a:sym typeface="Calibri"/>
              </a:rPr>
              <a:t>. </a:t>
            </a:r>
          </a:p>
          <a:p>
            <a:pPr indent="-285750" lvl="0" marL="285750" marR="0" rtl="0" algn="l">
              <a:lnSpc>
                <a:spcPct val="100000"/>
              </a:lnSpc>
              <a:spcBef>
                <a:spcPts val="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130" name="Shape 130"/>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COMPRENDRE CE STORY-BOARD (2/3)</a:t>
            </a:r>
          </a:p>
        </p:txBody>
      </p:sp>
      <p:sp>
        <p:nvSpPr>
          <p:cNvPr id="131" name="Shape 131"/>
          <p:cNvSpPr txBox="1"/>
          <p:nvPr/>
        </p:nvSpPr>
        <p:spPr>
          <a:xfrm>
            <a:off x="402336" y="2704623"/>
            <a:ext cx="8751437" cy="307776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1" i="0" sz="16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ALTERNANCE DE DIFFÉRENTS SUPPORTS DE FORMATION </a:t>
            </a:r>
            <a:r>
              <a:rPr b="0" i="0" lang="fr-FR" sz="1600" u="none" cap="none" strike="noStrike">
                <a:solidFill>
                  <a:schemeClr val="dk1"/>
                </a:solidFill>
                <a:latin typeface="Calibri"/>
                <a:ea typeface="Calibri"/>
                <a:cs typeface="Calibri"/>
                <a:sym typeface="Calibri"/>
              </a:rPr>
              <a:t>:</a:t>
            </a:r>
          </a:p>
          <a:p>
            <a:pPr indent="0" lvl="0" marL="0" marR="0" rtl="0" algn="just">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rgbClr val="A6D541"/>
              </a:buClr>
              <a:buSzPct val="100000"/>
              <a:buFont typeface="Merriweather Sans"/>
              <a:buChar char="▶"/>
            </a:pPr>
            <a:r>
              <a:rPr b="1" i="0" lang="fr-FR" sz="1600" u="none" cap="none" strike="noStrike">
                <a:solidFill>
                  <a:schemeClr val="dk1"/>
                </a:solidFill>
                <a:latin typeface="Calibri"/>
                <a:ea typeface="Calibri"/>
                <a:cs typeface="Calibri"/>
                <a:sym typeface="Calibri"/>
              </a:rPr>
              <a:t>Les lunettes </a:t>
            </a:r>
            <a:r>
              <a:rPr b="0" i="0" lang="fr-FR" sz="1600" u="none" cap="none" strike="noStrike">
                <a:solidFill>
                  <a:schemeClr val="dk1"/>
                </a:solidFill>
                <a:latin typeface="Calibri"/>
                <a:ea typeface="Calibri"/>
                <a:cs typeface="Calibri"/>
                <a:sym typeface="Calibri"/>
              </a:rPr>
              <a:t>: Pouvoir découvrir des univers par la réalité virtuelle et aller retrouver des informations dans cet univers réaliste.</a:t>
            </a:r>
          </a:p>
          <a:p>
            <a:pPr indent="-285750" lvl="0" marL="285750" marR="0" rtl="0" algn="just">
              <a:lnSpc>
                <a:spcPct val="100000"/>
              </a:lnSpc>
              <a:spcBef>
                <a:spcPts val="0"/>
              </a:spcBef>
              <a:spcAft>
                <a:spcPts val="0"/>
              </a:spcAft>
              <a:buClr>
                <a:srgbClr val="A6D541"/>
              </a:buClr>
              <a:buSzPct val="100000"/>
              <a:buFont typeface="Merriweather Sans"/>
              <a:buChar char="▶"/>
            </a:pPr>
            <a:r>
              <a:rPr b="1" i="0" lang="fr-FR" sz="1600" u="none" cap="none" strike="noStrike">
                <a:solidFill>
                  <a:schemeClr val="dk1"/>
                </a:solidFill>
                <a:latin typeface="Calibri"/>
                <a:ea typeface="Calibri"/>
                <a:cs typeface="Calibri"/>
                <a:sym typeface="Calibri"/>
              </a:rPr>
              <a:t>La tablette </a:t>
            </a:r>
            <a:r>
              <a:rPr b="0" i="0" lang="fr-FR" sz="1600" u="none" cap="none" strike="noStrike">
                <a:solidFill>
                  <a:schemeClr val="dk1"/>
                </a:solidFill>
                <a:latin typeface="Calibri"/>
                <a:ea typeface="Calibri"/>
                <a:cs typeface="Calibri"/>
                <a:sym typeface="Calibri"/>
              </a:rPr>
              <a:t>: Avec la technologie innovante X-API, les apprenants pourront répondre en temps réel et toutes les réponses des groupes pourront impacter sur les autres. </a:t>
            </a:r>
          </a:p>
          <a:p>
            <a:pPr indent="0" lvl="0" marL="0" marR="0" rtl="0" algn="just">
              <a:lnSpc>
                <a:spcPct val="100000"/>
              </a:lnSpc>
              <a:spcBef>
                <a:spcPts val="0"/>
              </a:spcBef>
              <a:spcAft>
                <a:spcPts val="0"/>
              </a:spcAft>
              <a:buClr>
                <a:schemeClr val="dk1"/>
              </a:buClr>
              <a:buSzPct val="25000"/>
              <a:buFont typeface="Calibri"/>
              <a:buNone/>
            </a:pPr>
            <a:r>
              <a:rPr b="1" i="1" lang="fr-FR" sz="1400" u="none" cap="none" strike="noStrike">
                <a:solidFill>
                  <a:schemeClr val="dk1"/>
                </a:solidFill>
                <a:latin typeface="Calibri"/>
                <a:ea typeface="Calibri"/>
                <a:cs typeface="Calibri"/>
                <a:sym typeface="Calibri"/>
              </a:rPr>
              <a:t>Exemple : </a:t>
            </a:r>
            <a:r>
              <a:rPr b="0" i="1" lang="fr-FR" sz="1400" u="none" cap="none" strike="noStrike">
                <a:solidFill>
                  <a:schemeClr val="dk1"/>
                </a:solidFill>
                <a:latin typeface="Calibri"/>
                <a:ea typeface="Calibri"/>
                <a:cs typeface="Calibri"/>
                <a:sym typeface="Calibri"/>
              </a:rPr>
              <a:t>Si l’équipe B choisit un vélo, l’équipe A ne pourra plus le choisir alors qu’initialement elle l’avait également dans les propositions de transport.</a:t>
            </a:r>
          </a:p>
          <a:p>
            <a:pPr indent="-285750" lvl="0" marL="285750" marR="0" rtl="0" algn="just">
              <a:lnSpc>
                <a:spcPct val="100000"/>
              </a:lnSpc>
              <a:spcBef>
                <a:spcPts val="0"/>
              </a:spcBef>
              <a:spcAft>
                <a:spcPts val="0"/>
              </a:spcAft>
              <a:buClr>
                <a:srgbClr val="A6D541"/>
              </a:buClr>
              <a:buSzPct val="100000"/>
              <a:buFont typeface="Merriweather Sans"/>
              <a:buChar char="▶"/>
            </a:pPr>
            <a:r>
              <a:rPr b="1" i="0" lang="fr-FR" sz="1600" u="none" cap="none" strike="noStrike">
                <a:solidFill>
                  <a:schemeClr val="dk1"/>
                </a:solidFill>
                <a:latin typeface="Calibri"/>
                <a:ea typeface="Calibri"/>
                <a:cs typeface="Calibri"/>
                <a:sym typeface="Calibri"/>
              </a:rPr>
              <a:t>Des vidéos 3D </a:t>
            </a:r>
            <a:r>
              <a:rPr b="0" i="0" lang="fr-FR" sz="1600" u="none" cap="none" strike="noStrike">
                <a:solidFill>
                  <a:schemeClr val="dk1"/>
                </a:solidFill>
                <a:latin typeface="Calibri"/>
                <a:ea typeface="Calibri"/>
                <a:cs typeface="Calibri"/>
                <a:sym typeface="Calibri"/>
              </a:rPr>
              <a:t>(Lucas, les personnages du BI QUEST GAME…)</a:t>
            </a:r>
          </a:p>
          <a:p>
            <a:pPr indent="-285750" lvl="0" marL="285750" marR="0" rtl="0" algn="just">
              <a:lnSpc>
                <a:spcPct val="100000"/>
              </a:lnSpc>
              <a:spcBef>
                <a:spcPts val="0"/>
              </a:spcBef>
              <a:spcAft>
                <a:spcPts val="0"/>
              </a:spcAft>
              <a:buClr>
                <a:srgbClr val="A6D541"/>
              </a:buClr>
              <a:buSzPct val="100000"/>
              <a:buFont typeface="Merriweather Sans"/>
              <a:buChar char="▶"/>
            </a:pPr>
            <a:r>
              <a:rPr b="1" i="0" lang="fr-FR" sz="1600" u="none" cap="none" strike="noStrike">
                <a:solidFill>
                  <a:schemeClr val="dk1"/>
                </a:solidFill>
                <a:latin typeface="Calibri"/>
                <a:ea typeface="Calibri"/>
                <a:cs typeface="Calibri"/>
                <a:sym typeface="Calibri"/>
              </a:rPr>
              <a:t>Des bandes sonores </a:t>
            </a:r>
            <a:r>
              <a:rPr b="0" i="0" lang="fr-FR" sz="1600" u="none" cap="none" strike="noStrike">
                <a:solidFill>
                  <a:schemeClr val="dk1"/>
                </a:solidFill>
                <a:latin typeface="Calibri"/>
                <a:ea typeface="Calibri"/>
                <a:cs typeface="Calibri"/>
                <a:sym typeface="Calibri"/>
              </a:rPr>
              <a:t>(ici la voix, musique…)</a:t>
            </a:r>
          </a:p>
          <a:p>
            <a:pPr indent="-285750" lvl="0" marL="285750" marR="0" rtl="0" algn="just">
              <a:lnSpc>
                <a:spcPct val="100000"/>
              </a:lnSpc>
              <a:spcBef>
                <a:spcPts val="0"/>
              </a:spcBef>
              <a:spcAft>
                <a:spcPts val="0"/>
              </a:spcAft>
              <a:buClr>
                <a:srgbClr val="A6D541"/>
              </a:buClr>
              <a:buSzPct val="100000"/>
              <a:buFont typeface="Merriweather Sans"/>
              <a:buChar char="▶"/>
            </a:pPr>
            <a:r>
              <a:rPr b="1" i="0" lang="fr-FR" sz="1600" u="none" cap="none" strike="noStrike">
                <a:solidFill>
                  <a:schemeClr val="dk1"/>
                </a:solidFill>
                <a:latin typeface="Calibri"/>
                <a:ea typeface="Calibri"/>
                <a:cs typeface="Calibri"/>
                <a:sym typeface="Calibri"/>
              </a:rPr>
              <a:t>Etc.</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9" name="Shape 1059"/>
        <p:cNvGrpSpPr/>
        <p:nvPr/>
      </p:nvGrpSpPr>
      <p:grpSpPr>
        <a:xfrm>
          <a:off x="0" y="0"/>
          <a:ext cx="0" cy="0"/>
          <a:chOff x="0" y="0"/>
          <a:chExt cx="0" cy="0"/>
        </a:xfrm>
      </p:grpSpPr>
      <p:sp>
        <p:nvSpPr>
          <p:cNvPr id="1060" name="Shape 1060"/>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061" name="Shape 1061"/>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62" name="Shape 1062"/>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COMMERCIALISATION</a:t>
            </a:r>
          </a:p>
        </p:txBody>
      </p:sp>
      <p:sp>
        <p:nvSpPr>
          <p:cNvPr id="1063" name="Shape 1063"/>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1064" name="Shape 1064"/>
          <p:cNvPicPr preferRelativeResize="0"/>
          <p:nvPr/>
        </p:nvPicPr>
        <p:blipFill rotWithShape="1">
          <a:blip r:embed="rId3">
            <a:alphaModFix/>
          </a:blip>
          <a:srcRect b="0" l="0" r="0" t="0"/>
          <a:stretch/>
        </p:blipFill>
        <p:spPr>
          <a:xfrm>
            <a:off x="0" y="760022"/>
            <a:ext cx="9150886" cy="6585920"/>
          </a:xfrm>
          <a:prstGeom prst="rect">
            <a:avLst/>
          </a:prstGeom>
          <a:noFill/>
          <a:ln>
            <a:noFill/>
          </a:ln>
        </p:spPr>
      </p:pic>
      <p:sp>
        <p:nvSpPr>
          <p:cNvPr id="1065" name="Shape 1065"/>
          <p:cNvSpPr/>
          <p:nvPr/>
        </p:nvSpPr>
        <p:spPr>
          <a:xfrm>
            <a:off x="1416125" y="3339489"/>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6</a:t>
            </a:r>
          </a:p>
        </p:txBody>
      </p:sp>
      <p:sp>
        <p:nvSpPr>
          <p:cNvPr id="1066" name="Shape 1066"/>
          <p:cNvSpPr/>
          <p:nvPr/>
        </p:nvSpPr>
        <p:spPr>
          <a:xfrm>
            <a:off x="1416125" y="3779512"/>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5</a:t>
            </a:r>
          </a:p>
        </p:txBody>
      </p:sp>
      <p:sp>
        <p:nvSpPr>
          <p:cNvPr id="1067" name="Shape 1067"/>
          <p:cNvSpPr/>
          <p:nvPr/>
        </p:nvSpPr>
        <p:spPr>
          <a:xfrm>
            <a:off x="1416125" y="4219532"/>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a:t>
            </a:r>
          </a:p>
        </p:txBody>
      </p:sp>
      <p:sp>
        <p:nvSpPr>
          <p:cNvPr id="1068" name="Shape 1068"/>
          <p:cNvSpPr/>
          <p:nvPr/>
        </p:nvSpPr>
        <p:spPr>
          <a:xfrm>
            <a:off x="1416125" y="4659555"/>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a:t>
            </a:r>
          </a:p>
        </p:txBody>
      </p:sp>
      <p:sp>
        <p:nvSpPr>
          <p:cNvPr id="1069" name="Shape 1069"/>
          <p:cNvSpPr/>
          <p:nvPr/>
        </p:nvSpPr>
        <p:spPr>
          <a:xfrm>
            <a:off x="1416125" y="5099578"/>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2</a:t>
            </a:r>
          </a:p>
        </p:txBody>
      </p:sp>
      <p:sp>
        <p:nvSpPr>
          <p:cNvPr id="1070" name="Shape 1070"/>
          <p:cNvSpPr/>
          <p:nvPr/>
        </p:nvSpPr>
        <p:spPr>
          <a:xfrm>
            <a:off x="1416125" y="5539601"/>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1</a:t>
            </a:r>
          </a:p>
        </p:txBody>
      </p:sp>
      <p:sp>
        <p:nvSpPr>
          <p:cNvPr id="1071" name="Shape 1071"/>
          <p:cNvSpPr/>
          <p:nvPr/>
        </p:nvSpPr>
        <p:spPr>
          <a:xfrm>
            <a:off x="1416125" y="2899466"/>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7</a:t>
            </a:r>
          </a:p>
        </p:txBody>
      </p:sp>
      <p:cxnSp>
        <p:nvCxnSpPr>
          <p:cNvPr id="1072" name="Shape 1072"/>
          <p:cNvCxnSpPr/>
          <p:nvPr/>
        </p:nvCxnSpPr>
        <p:spPr>
          <a:xfrm>
            <a:off x="1435337" y="5582864"/>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073" name="Shape 1073"/>
          <p:cNvCxnSpPr/>
          <p:nvPr/>
        </p:nvCxnSpPr>
        <p:spPr>
          <a:xfrm>
            <a:off x="1435337" y="5125742"/>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074" name="Shape 1074"/>
          <p:cNvCxnSpPr/>
          <p:nvPr/>
        </p:nvCxnSpPr>
        <p:spPr>
          <a:xfrm>
            <a:off x="1415891" y="4678394"/>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075" name="Shape 1075"/>
          <p:cNvCxnSpPr/>
          <p:nvPr/>
        </p:nvCxnSpPr>
        <p:spPr>
          <a:xfrm>
            <a:off x="1415891" y="4243328"/>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076" name="Shape 1076"/>
          <p:cNvCxnSpPr/>
          <p:nvPr/>
        </p:nvCxnSpPr>
        <p:spPr>
          <a:xfrm>
            <a:off x="1415891" y="3778882"/>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077" name="Shape 1077"/>
          <p:cNvCxnSpPr/>
          <p:nvPr/>
        </p:nvCxnSpPr>
        <p:spPr>
          <a:xfrm>
            <a:off x="1434200" y="3361000"/>
            <a:ext cx="336882" cy="323164"/>
          </a:xfrm>
          <a:prstGeom prst="straightConnector1">
            <a:avLst/>
          </a:prstGeom>
          <a:noFill/>
          <a:ln cap="flat" cmpd="sng" w="38100">
            <a:solidFill>
              <a:schemeClr val="accent2"/>
            </a:solidFill>
            <a:prstDash val="solid"/>
            <a:miter/>
            <a:headEnd len="med" w="med" type="none"/>
            <a:tailEnd len="med" w="med" type="none"/>
          </a:ln>
        </p:spPr>
      </p:cxnSp>
      <p:sp>
        <p:nvSpPr>
          <p:cNvPr id="1078" name="Shape 1078"/>
          <p:cNvSpPr txBox="1"/>
          <p:nvPr/>
        </p:nvSpPr>
        <p:spPr>
          <a:xfrm>
            <a:off x="2123800" y="1513825"/>
            <a:ext cx="6038459" cy="2816156"/>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Font typeface="Arial"/>
              <a:buNone/>
            </a:pPr>
            <a:r>
              <a:t/>
            </a:r>
            <a:endParaRPr b="0" i="1" sz="15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ct val="100000"/>
              <a:buFont typeface="Calibri"/>
              <a:buAutoNum type="arabicPeriod"/>
            </a:pPr>
            <a:r>
              <a:rPr b="1" i="0" lang="fr-FR" sz="1800" u="none" cap="none" strike="noStrike">
                <a:solidFill>
                  <a:schemeClr val="dk1"/>
                </a:solidFill>
                <a:latin typeface="Calibri"/>
                <a:ea typeface="Calibri"/>
                <a:cs typeface="Calibri"/>
                <a:sym typeface="Calibri"/>
              </a:rPr>
              <a:t>QUELS SONT LES SERVICES INNOVANTS QUE VOUS POUVEZ PROPOSER DANS LE CADRE D’UNE OPERATION IMMOBILIERE ?</a:t>
            </a:r>
          </a:p>
          <a:p>
            <a:pPr indent="-342900" lvl="0" marL="342900" marR="0" rtl="0" algn="just">
              <a:lnSpc>
                <a:spcPct val="100000"/>
              </a:lnSpc>
              <a:spcBef>
                <a:spcPts val="0"/>
              </a:spcBef>
              <a:spcAft>
                <a:spcPts val="0"/>
              </a:spcAft>
              <a:buClr>
                <a:schemeClr val="dk1"/>
              </a:buClr>
              <a:buFont typeface="Calibri"/>
              <a:buNone/>
            </a:pPr>
            <a:r>
              <a:t/>
            </a:r>
            <a:endParaRPr b="1" i="0" sz="1800" u="sng"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Font typeface="Calibri"/>
              <a:buNone/>
            </a:pPr>
            <a:r>
              <a:t/>
            </a:r>
            <a:endParaRPr b="1" i="0" sz="15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500" u="none" cap="none" strike="noStrike">
                <a:solidFill>
                  <a:schemeClr val="dk1"/>
                </a:solidFill>
                <a:latin typeface="Calibri"/>
                <a:ea typeface="Calibri"/>
                <a:cs typeface="Calibri"/>
                <a:sym typeface="Calibri"/>
              </a:rPr>
              <a:t>Exemples : ruche d’abeilles, nettoyage de voitures,, serrurier, espace de </a:t>
            </a:r>
          </a:p>
          <a:p>
            <a:pPr indent="0" lvl="0" marL="0" marR="0" rtl="0" algn="just">
              <a:lnSpc>
                <a:spcPct val="100000"/>
              </a:lnSpc>
              <a:spcBef>
                <a:spcPts val="0"/>
              </a:spcBef>
              <a:spcAft>
                <a:spcPts val="0"/>
              </a:spcAft>
              <a:buClr>
                <a:schemeClr val="dk1"/>
              </a:buClr>
              <a:buSzPct val="25000"/>
              <a:buFont typeface="Calibri"/>
              <a:buNone/>
            </a:pPr>
            <a:r>
              <a:rPr b="0" i="0" lang="fr-FR" sz="1500" u="none" cap="none" strike="noStrike">
                <a:solidFill>
                  <a:schemeClr val="dk1"/>
                </a:solidFill>
                <a:latin typeface="Calibri"/>
                <a:ea typeface="Calibri"/>
                <a:cs typeface="Calibri"/>
                <a:sym typeface="Calibri"/>
              </a:rPr>
              <a:t>co-working, piscine, jardin mutualisé, etc.</a:t>
            </a:r>
          </a:p>
          <a:p>
            <a:pPr indent="0" lvl="0" marL="0" marR="0" rtl="0" algn="just">
              <a:lnSpc>
                <a:spcPct val="100000"/>
              </a:lnSpc>
              <a:spcBef>
                <a:spcPts val="0"/>
              </a:spcBef>
              <a:spcAft>
                <a:spcPts val="0"/>
              </a:spcAft>
              <a:buClr>
                <a:srgbClr val="000000"/>
              </a:buClr>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1" lang="fr-FR" sz="1500" u="none" cap="none" strike="noStrike">
                <a:solidFill>
                  <a:schemeClr val="dk1"/>
                </a:solidFill>
                <a:latin typeface="Calibri"/>
                <a:ea typeface="Calibri"/>
                <a:cs typeface="Calibri"/>
                <a:sym typeface="Calibri"/>
              </a:rPr>
              <a:t>(c’est l’animateur qui jugera de la pertinence des réponses)</a:t>
            </a:r>
          </a:p>
          <a:p>
            <a:pPr indent="0" lvl="0" marL="0" marR="0" rtl="0" algn="just">
              <a:lnSpc>
                <a:spcPct val="100000"/>
              </a:lnSpc>
              <a:spcBef>
                <a:spcPts val="0"/>
              </a:spcBef>
              <a:spcAft>
                <a:spcPts val="0"/>
              </a:spcAft>
              <a:buClr>
                <a:srgbClr val="000000"/>
              </a:buClr>
              <a:buFont typeface="Arial"/>
              <a:buNone/>
            </a:pPr>
            <a:r>
              <a:t/>
            </a:r>
            <a:endParaRPr b="1" i="0" sz="1500" u="none" cap="none" strike="noStrike">
              <a:solidFill>
                <a:schemeClr val="dk1"/>
              </a:solidFill>
              <a:latin typeface="Calibri"/>
              <a:ea typeface="Calibri"/>
              <a:cs typeface="Calibri"/>
              <a:sym typeface="Calibri"/>
            </a:endParaRPr>
          </a:p>
        </p:txBody>
      </p:sp>
      <p:sp>
        <p:nvSpPr>
          <p:cNvPr id="1079" name="Shape 1079"/>
          <p:cNvSpPr/>
          <p:nvPr/>
        </p:nvSpPr>
        <p:spPr>
          <a:xfrm>
            <a:off x="1416125" y="2458293"/>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8</a:t>
            </a:r>
          </a:p>
        </p:txBody>
      </p:sp>
      <p:sp>
        <p:nvSpPr>
          <p:cNvPr id="1080" name="Shape 1080"/>
          <p:cNvSpPr/>
          <p:nvPr/>
        </p:nvSpPr>
        <p:spPr>
          <a:xfrm>
            <a:off x="1416125" y="2011350"/>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10</a:t>
            </a:r>
          </a:p>
        </p:txBody>
      </p:sp>
      <p:sp>
        <p:nvSpPr>
          <p:cNvPr id="1081" name="Shape 1081"/>
          <p:cNvSpPr/>
          <p:nvPr/>
        </p:nvSpPr>
        <p:spPr>
          <a:xfrm>
            <a:off x="1415891" y="1579420"/>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15</a:t>
            </a:r>
          </a:p>
        </p:txBody>
      </p:sp>
      <p:sp>
        <p:nvSpPr>
          <p:cNvPr id="1082" name="Shape 1082"/>
          <p:cNvSpPr/>
          <p:nvPr/>
        </p:nvSpPr>
        <p:spPr>
          <a:xfrm>
            <a:off x="278025" y="254850"/>
            <a:ext cx="1343699" cy="1343699"/>
          </a:xfrm>
          <a:prstGeom prst="plus">
            <a:avLst>
              <a:gd fmla="val 25000" name="adj"/>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83" name="Shape 1083"/>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8" name="Shape 1088"/>
        <p:cNvGrpSpPr/>
        <p:nvPr/>
      </p:nvGrpSpPr>
      <p:grpSpPr>
        <a:xfrm>
          <a:off x="0" y="0"/>
          <a:ext cx="0" cy="0"/>
          <a:chOff x="0" y="0"/>
          <a:chExt cx="0" cy="0"/>
        </a:xfrm>
      </p:grpSpPr>
      <p:sp>
        <p:nvSpPr>
          <p:cNvPr id="1089" name="Shape 1089"/>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090" name="Shape 109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91" name="Shape 1091"/>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COMMERCIALISATION</a:t>
            </a:r>
          </a:p>
        </p:txBody>
      </p:sp>
      <p:sp>
        <p:nvSpPr>
          <p:cNvPr id="1092" name="Shape 1092"/>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093" name="Shape 1093"/>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3"/>
              </a:rPr>
              <a:t>www.my-serious-game.fr</a:t>
            </a:r>
          </a:p>
        </p:txBody>
      </p:sp>
      <p:pic>
        <p:nvPicPr>
          <p:cNvPr id="1094" name="Shape 1094"/>
          <p:cNvPicPr preferRelativeResize="0"/>
          <p:nvPr/>
        </p:nvPicPr>
        <p:blipFill rotWithShape="1">
          <a:blip r:embed="rId4">
            <a:alphaModFix/>
          </a:blip>
          <a:srcRect b="0" l="0" r="0" t="0"/>
          <a:stretch/>
        </p:blipFill>
        <p:spPr>
          <a:xfrm>
            <a:off x="-6887" y="752920"/>
            <a:ext cx="9150886" cy="6585920"/>
          </a:xfrm>
          <a:prstGeom prst="rect">
            <a:avLst/>
          </a:prstGeom>
          <a:noFill/>
          <a:ln>
            <a:noFill/>
          </a:ln>
        </p:spPr>
      </p:pic>
      <p:sp>
        <p:nvSpPr>
          <p:cNvPr id="1095" name="Shape 1095"/>
          <p:cNvSpPr txBox="1"/>
          <p:nvPr/>
        </p:nvSpPr>
        <p:spPr>
          <a:xfrm>
            <a:off x="2136091" y="2334635"/>
            <a:ext cx="5483909" cy="256993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Font typeface="Arial"/>
              <a:buNone/>
            </a:pPr>
            <a:r>
              <a:t/>
            </a:r>
            <a:endParaRPr b="0" i="1"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1" i="0" lang="fr-FR" sz="1800" u="none" cap="none" strike="noStrike">
                <a:solidFill>
                  <a:schemeClr val="dk1"/>
                </a:solidFill>
                <a:latin typeface="Calibri"/>
                <a:ea typeface="Calibri"/>
                <a:cs typeface="Calibri"/>
                <a:sym typeface="Calibri"/>
              </a:rPr>
              <a:t>2. QUELS SONT LES OBJETS CONNECTÉS INNOVANTS A DISPOSITION DES CLIENTS DE BOUYGUES IMMOBILIER ?</a:t>
            </a:r>
          </a:p>
          <a:p>
            <a:pPr indent="0" lvl="0" marL="0" marR="0" rtl="0" algn="just">
              <a:lnSpc>
                <a:spcPct val="100000"/>
              </a:lnSpc>
              <a:spcBef>
                <a:spcPts val="0"/>
              </a:spcBef>
              <a:spcAft>
                <a:spcPts val="0"/>
              </a:spcAft>
              <a:buClr>
                <a:srgbClr val="000000"/>
              </a:buClr>
              <a:buFont typeface="Arial"/>
              <a:buNone/>
            </a:pPr>
            <a:r>
              <a:t/>
            </a:r>
            <a:endParaRPr b="1" i="0" sz="16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Font typeface="Arial"/>
              <a:buNone/>
            </a:pPr>
            <a:r>
              <a:t/>
            </a:r>
            <a:endParaRPr b="1" i="0" sz="16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500" u="none" cap="none" strike="noStrike">
                <a:solidFill>
                  <a:schemeClr val="dk1"/>
                </a:solidFill>
                <a:latin typeface="Calibri"/>
                <a:ea typeface="Calibri"/>
                <a:cs typeface="Calibri"/>
                <a:sym typeface="Calibri"/>
              </a:rPr>
              <a:t>Exemples : lumière, chauffage, volet connecté au smartphone. Frigidaire relié à la commande de drive…</a:t>
            </a:r>
          </a:p>
          <a:p>
            <a:pPr indent="0" lvl="0" marL="0" marR="0" rtl="0" algn="just">
              <a:lnSpc>
                <a:spcPct val="100000"/>
              </a:lnSpc>
              <a:spcBef>
                <a:spcPts val="0"/>
              </a:spcBef>
              <a:spcAft>
                <a:spcPts val="0"/>
              </a:spcAft>
              <a:buClr>
                <a:srgbClr val="000000"/>
              </a:buClr>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1" lang="fr-FR" sz="1500" u="none" cap="none" strike="noStrike">
                <a:solidFill>
                  <a:schemeClr val="dk1"/>
                </a:solidFill>
                <a:latin typeface="Calibri"/>
                <a:ea typeface="Calibri"/>
                <a:cs typeface="Calibri"/>
                <a:sym typeface="Calibri"/>
              </a:rPr>
              <a:t>(c’est l’animateur qui jugera de la pertinence des réponses)</a:t>
            </a:r>
          </a:p>
        </p:txBody>
      </p:sp>
      <p:sp>
        <p:nvSpPr>
          <p:cNvPr id="1096" name="Shape 1096"/>
          <p:cNvSpPr/>
          <p:nvPr/>
        </p:nvSpPr>
        <p:spPr>
          <a:xfrm>
            <a:off x="1416125" y="3339489"/>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6</a:t>
            </a:r>
          </a:p>
        </p:txBody>
      </p:sp>
      <p:sp>
        <p:nvSpPr>
          <p:cNvPr id="1097" name="Shape 1097"/>
          <p:cNvSpPr/>
          <p:nvPr/>
        </p:nvSpPr>
        <p:spPr>
          <a:xfrm>
            <a:off x="1416125" y="3779512"/>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5</a:t>
            </a:r>
          </a:p>
        </p:txBody>
      </p:sp>
      <p:sp>
        <p:nvSpPr>
          <p:cNvPr id="1098" name="Shape 1098"/>
          <p:cNvSpPr/>
          <p:nvPr/>
        </p:nvSpPr>
        <p:spPr>
          <a:xfrm>
            <a:off x="1416125" y="4219532"/>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a:t>
            </a:r>
          </a:p>
        </p:txBody>
      </p:sp>
      <p:sp>
        <p:nvSpPr>
          <p:cNvPr id="1099" name="Shape 1099"/>
          <p:cNvSpPr/>
          <p:nvPr/>
        </p:nvSpPr>
        <p:spPr>
          <a:xfrm>
            <a:off x="1416125" y="4659555"/>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a:t>
            </a:r>
          </a:p>
        </p:txBody>
      </p:sp>
      <p:sp>
        <p:nvSpPr>
          <p:cNvPr id="1100" name="Shape 1100"/>
          <p:cNvSpPr/>
          <p:nvPr/>
        </p:nvSpPr>
        <p:spPr>
          <a:xfrm>
            <a:off x="1416125" y="5099578"/>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2</a:t>
            </a:r>
          </a:p>
        </p:txBody>
      </p:sp>
      <p:sp>
        <p:nvSpPr>
          <p:cNvPr id="1101" name="Shape 1101"/>
          <p:cNvSpPr/>
          <p:nvPr/>
        </p:nvSpPr>
        <p:spPr>
          <a:xfrm>
            <a:off x="1416125" y="5539601"/>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1</a:t>
            </a:r>
          </a:p>
        </p:txBody>
      </p:sp>
      <p:sp>
        <p:nvSpPr>
          <p:cNvPr id="1102" name="Shape 1102"/>
          <p:cNvSpPr/>
          <p:nvPr/>
        </p:nvSpPr>
        <p:spPr>
          <a:xfrm>
            <a:off x="1416125" y="2899466"/>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7</a:t>
            </a:r>
          </a:p>
        </p:txBody>
      </p:sp>
      <p:cxnSp>
        <p:nvCxnSpPr>
          <p:cNvPr id="1103" name="Shape 1103"/>
          <p:cNvCxnSpPr/>
          <p:nvPr/>
        </p:nvCxnSpPr>
        <p:spPr>
          <a:xfrm>
            <a:off x="1435337" y="5582864"/>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04" name="Shape 1104"/>
          <p:cNvCxnSpPr/>
          <p:nvPr/>
        </p:nvCxnSpPr>
        <p:spPr>
          <a:xfrm>
            <a:off x="1435337" y="5125742"/>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05" name="Shape 1105"/>
          <p:cNvCxnSpPr/>
          <p:nvPr/>
        </p:nvCxnSpPr>
        <p:spPr>
          <a:xfrm>
            <a:off x="1415891" y="4678394"/>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06" name="Shape 1106"/>
          <p:cNvCxnSpPr/>
          <p:nvPr/>
        </p:nvCxnSpPr>
        <p:spPr>
          <a:xfrm>
            <a:off x="1415891" y="4243328"/>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07" name="Shape 1107"/>
          <p:cNvCxnSpPr/>
          <p:nvPr/>
        </p:nvCxnSpPr>
        <p:spPr>
          <a:xfrm>
            <a:off x="1415891" y="3778882"/>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08" name="Shape 1108"/>
          <p:cNvCxnSpPr/>
          <p:nvPr/>
        </p:nvCxnSpPr>
        <p:spPr>
          <a:xfrm>
            <a:off x="1434200" y="3361000"/>
            <a:ext cx="336882" cy="323164"/>
          </a:xfrm>
          <a:prstGeom prst="straightConnector1">
            <a:avLst/>
          </a:prstGeom>
          <a:noFill/>
          <a:ln cap="flat" cmpd="sng" w="38100">
            <a:solidFill>
              <a:schemeClr val="accent2"/>
            </a:solidFill>
            <a:prstDash val="solid"/>
            <a:miter/>
            <a:headEnd len="med" w="med" type="none"/>
            <a:tailEnd len="med" w="med" type="none"/>
          </a:ln>
        </p:spPr>
      </p:cxnSp>
      <p:sp>
        <p:nvSpPr>
          <p:cNvPr id="1109" name="Shape 1109"/>
          <p:cNvSpPr/>
          <p:nvPr/>
        </p:nvSpPr>
        <p:spPr>
          <a:xfrm>
            <a:off x="1416125" y="2458293"/>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8</a:t>
            </a:r>
          </a:p>
        </p:txBody>
      </p:sp>
      <p:sp>
        <p:nvSpPr>
          <p:cNvPr id="1110" name="Shape 1110"/>
          <p:cNvSpPr/>
          <p:nvPr/>
        </p:nvSpPr>
        <p:spPr>
          <a:xfrm>
            <a:off x="1416125" y="2011350"/>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10</a:t>
            </a:r>
          </a:p>
        </p:txBody>
      </p:sp>
      <p:sp>
        <p:nvSpPr>
          <p:cNvPr id="1111" name="Shape 1111"/>
          <p:cNvSpPr/>
          <p:nvPr/>
        </p:nvSpPr>
        <p:spPr>
          <a:xfrm>
            <a:off x="1415891" y="1579420"/>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15</a:t>
            </a:r>
          </a:p>
        </p:txBody>
      </p:sp>
      <p:sp>
        <p:nvSpPr>
          <p:cNvPr id="1112" name="Shape 1112"/>
          <p:cNvSpPr/>
          <p:nvPr/>
        </p:nvSpPr>
        <p:spPr>
          <a:xfrm>
            <a:off x="278025" y="254850"/>
            <a:ext cx="1343699" cy="1343699"/>
          </a:xfrm>
          <a:prstGeom prst="plus">
            <a:avLst>
              <a:gd fmla="val 25000" name="adj"/>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13" name="Shape 1113"/>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8" name="Shape 1118"/>
        <p:cNvGrpSpPr/>
        <p:nvPr/>
      </p:nvGrpSpPr>
      <p:grpSpPr>
        <a:xfrm>
          <a:off x="0" y="0"/>
          <a:ext cx="0" cy="0"/>
          <a:chOff x="0" y="0"/>
          <a:chExt cx="0" cy="0"/>
        </a:xfrm>
      </p:grpSpPr>
      <p:sp>
        <p:nvSpPr>
          <p:cNvPr id="1119" name="Shape 1119"/>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120" name="Shape 112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121" name="Shape 1121"/>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COMMERCIALISATION</a:t>
            </a:r>
          </a:p>
        </p:txBody>
      </p:sp>
      <p:sp>
        <p:nvSpPr>
          <p:cNvPr id="1122" name="Shape 1122"/>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123" name="Shape 1123"/>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3"/>
              </a:rPr>
              <a:t>www.my-serious-game.fr</a:t>
            </a:r>
          </a:p>
        </p:txBody>
      </p:sp>
      <p:pic>
        <p:nvPicPr>
          <p:cNvPr id="1124" name="Shape 1124"/>
          <p:cNvPicPr preferRelativeResize="0"/>
          <p:nvPr/>
        </p:nvPicPr>
        <p:blipFill rotWithShape="1">
          <a:blip r:embed="rId4">
            <a:alphaModFix/>
          </a:blip>
          <a:srcRect b="0" l="0" r="0" t="0"/>
          <a:stretch/>
        </p:blipFill>
        <p:spPr>
          <a:xfrm>
            <a:off x="-6887" y="722568"/>
            <a:ext cx="9150886" cy="6585920"/>
          </a:xfrm>
          <a:prstGeom prst="rect">
            <a:avLst/>
          </a:prstGeom>
          <a:noFill/>
          <a:ln>
            <a:noFill/>
          </a:ln>
        </p:spPr>
      </p:pic>
      <p:sp>
        <p:nvSpPr>
          <p:cNvPr id="1125" name="Shape 1125"/>
          <p:cNvSpPr txBox="1"/>
          <p:nvPr/>
        </p:nvSpPr>
        <p:spPr>
          <a:xfrm>
            <a:off x="2349635" y="2128530"/>
            <a:ext cx="5483909" cy="2862322"/>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2000" u="none" cap="none" strike="noStrike">
                <a:solidFill>
                  <a:schemeClr val="dk1"/>
                </a:solidFill>
                <a:latin typeface="Calibri"/>
                <a:ea typeface="Calibri"/>
                <a:cs typeface="Calibri"/>
                <a:sym typeface="Calibri"/>
              </a:rPr>
              <a:t>3. QUELS SONT LES OUTILS NÉCESSAIRES POUR LA COMMERCIALISATION D’UNE OPERATION IMMOBILIERE ?</a:t>
            </a:r>
          </a:p>
          <a:p>
            <a:pPr indent="0" lvl="0" marL="0" marR="0" rtl="0" algn="just">
              <a:lnSpc>
                <a:spcPct val="100000"/>
              </a:lnSpc>
              <a:spcBef>
                <a:spcPts val="0"/>
              </a:spcBef>
              <a:spcAft>
                <a:spcPts val="0"/>
              </a:spcAft>
              <a:buClr>
                <a:srgbClr val="000000"/>
              </a:buClr>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500" u="none" cap="none" strike="noStrike">
                <a:solidFill>
                  <a:schemeClr val="dk1"/>
                </a:solidFill>
                <a:latin typeface="Calibri"/>
                <a:ea typeface="Calibri"/>
                <a:cs typeface="Calibri"/>
                <a:sym typeface="Calibri"/>
              </a:rPr>
              <a:t>Notice descriptive, lunettes de réalité virtuelle, réalité augmentée, Site internet, plan de vente, plaquette commerciale, maquette physique ou 3D, espace de vente, panneaux, grille des prix, etc.</a:t>
            </a:r>
          </a:p>
          <a:p>
            <a:pPr indent="0" lvl="0" marL="0" marR="0" rtl="0" algn="just">
              <a:lnSpc>
                <a:spcPct val="100000"/>
              </a:lnSpc>
              <a:spcBef>
                <a:spcPts val="0"/>
              </a:spcBef>
              <a:spcAft>
                <a:spcPts val="0"/>
              </a:spcAft>
              <a:buClr>
                <a:srgbClr val="000000"/>
              </a:buClr>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1" lang="fr-FR" sz="1500" u="none" cap="none" strike="noStrike">
                <a:solidFill>
                  <a:schemeClr val="dk1"/>
                </a:solidFill>
                <a:latin typeface="Calibri"/>
                <a:ea typeface="Calibri"/>
                <a:cs typeface="Calibri"/>
                <a:sym typeface="Calibri"/>
              </a:rPr>
              <a:t>C’est l’animateur qui jugera de la pertinence des réponses. Voici une liste des propositions les plus courantes.</a:t>
            </a:r>
          </a:p>
        </p:txBody>
      </p:sp>
      <p:sp>
        <p:nvSpPr>
          <p:cNvPr id="1126" name="Shape 1126"/>
          <p:cNvSpPr/>
          <p:nvPr/>
        </p:nvSpPr>
        <p:spPr>
          <a:xfrm>
            <a:off x="1416125" y="3339489"/>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6</a:t>
            </a:r>
          </a:p>
        </p:txBody>
      </p:sp>
      <p:sp>
        <p:nvSpPr>
          <p:cNvPr id="1127" name="Shape 1127"/>
          <p:cNvSpPr/>
          <p:nvPr/>
        </p:nvSpPr>
        <p:spPr>
          <a:xfrm>
            <a:off x="1416125" y="3779512"/>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5</a:t>
            </a:r>
          </a:p>
        </p:txBody>
      </p:sp>
      <p:sp>
        <p:nvSpPr>
          <p:cNvPr id="1128" name="Shape 1128"/>
          <p:cNvSpPr/>
          <p:nvPr/>
        </p:nvSpPr>
        <p:spPr>
          <a:xfrm>
            <a:off x="1416125" y="4219532"/>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a:t>
            </a:r>
          </a:p>
        </p:txBody>
      </p:sp>
      <p:sp>
        <p:nvSpPr>
          <p:cNvPr id="1129" name="Shape 1129"/>
          <p:cNvSpPr/>
          <p:nvPr/>
        </p:nvSpPr>
        <p:spPr>
          <a:xfrm>
            <a:off x="1416125" y="4659555"/>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a:t>
            </a:r>
          </a:p>
        </p:txBody>
      </p:sp>
      <p:sp>
        <p:nvSpPr>
          <p:cNvPr id="1130" name="Shape 1130"/>
          <p:cNvSpPr/>
          <p:nvPr/>
        </p:nvSpPr>
        <p:spPr>
          <a:xfrm>
            <a:off x="1416125" y="5099578"/>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2</a:t>
            </a:r>
          </a:p>
        </p:txBody>
      </p:sp>
      <p:sp>
        <p:nvSpPr>
          <p:cNvPr id="1131" name="Shape 1131"/>
          <p:cNvSpPr/>
          <p:nvPr/>
        </p:nvSpPr>
        <p:spPr>
          <a:xfrm>
            <a:off x="1416125" y="5539601"/>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1</a:t>
            </a:r>
          </a:p>
        </p:txBody>
      </p:sp>
      <p:sp>
        <p:nvSpPr>
          <p:cNvPr id="1132" name="Shape 1132"/>
          <p:cNvSpPr/>
          <p:nvPr/>
        </p:nvSpPr>
        <p:spPr>
          <a:xfrm>
            <a:off x="1416125" y="2899466"/>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7</a:t>
            </a:r>
          </a:p>
        </p:txBody>
      </p:sp>
      <p:cxnSp>
        <p:nvCxnSpPr>
          <p:cNvPr id="1133" name="Shape 1133"/>
          <p:cNvCxnSpPr/>
          <p:nvPr/>
        </p:nvCxnSpPr>
        <p:spPr>
          <a:xfrm>
            <a:off x="1435337" y="5582864"/>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34" name="Shape 1134"/>
          <p:cNvCxnSpPr/>
          <p:nvPr/>
        </p:nvCxnSpPr>
        <p:spPr>
          <a:xfrm>
            <a:off x="1435337" y="5125742"/>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35" name="Shape 1135"/>
          <p:cNvCxnSpPr/>
          <p:nvPr/>
        </p:nvCxnSpPr>
        <p:spPr>
          <a:xfrm>
            <a:off x="1415891" y="4678394"/>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36" name="Shape 1136"/>
          <p:cNvCxnSpPr/>
          <p:nvPr/>
        </p:nvCxnSpPr>
        <p:spPr>
          <a:xfrm>
            <a:off x="1415891" y="4243328"/>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37" name="Shape 1137"/>
          <p:cNvCxnSpPr/>
          <p:nvPr/>
        </p:nvCxnSpPr>
        <p:spPr>
          <a:xfrm>
            <a:off x="1415891" y="3778882"/>
            <a:ext cx="336882" cy="323164"/>
          </a:xfrm>
          <a:prstGeom prst="straightConnector1">
            <a:avLst/>
          </a:prstGeom>
          <a:noFill/>
          <a:ln cap="flat" cmpd="sng" w="38100">
            <a:solidFill>
              <a:schemeClr val="accent2"/>
            </a:solidFill>
            <a:prstDash val="solid"/>
            <a:miter/>
            <a:headEnd len="med" w="med" type="none"/>
            <a:tailEnd len="med" w="med" type="none"/>
          </a:ln>
        </p:spPr>
      </p:cxnSp>
      <p:cxnSp>
        <p:nvCxnSpPr>
          <p:cNvPr id="1138" name="Shape 1138"/>
          <p:cNvCxnSpPr/>
          <p:nvPr/>
        </p:nvCxnSpPr>
        <p:spPr>
          <a:xfrm>
            <a:off x="1434200" y="3361000"/>
            <a:ext cx="336882" cy="323164"/>
          </a:xfrm>
          <a:prstGeom prst="straightConnector1">
            <a:avLst/>
          </a:prstGeom>
          <a:noFill/>
          <a:ln cap="flat" cmpd="sng" w="38100">
            <a:solidFill>
              <a:schemeClr val="accent2"/>
            </a:solidFill>
            <a:prstDash val="solid"/>
            <a:miter/>
            <a:headEnd len="med" w="med" type="none"/>
            <a:tailEnd len="med" w="med" type="none"/>
          </a:ln>
        </p:spPr>
      </p:cxnSp>
      <p:sp>
        <p:nvSpPr>
          <p:cNvPr id="1139" name="Shape 1139"/>
          <p:cNvSpPr/>
          <p:nvPr/>
        </p:nvSpPr>
        <p:spPr>
          <a:xfrm>
            <a:off x="1416125" y="2458293"/>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8</a:t>
            </a:r>
          </a:p>
        </p:txBody>
      </p:sp>
      <p:sp>
        <p:nvSpPr>
          <p:cNvPr id="1140" name="Shape 1140"/>
          <p:cNvSpPr/>
          <p:nvPr/>
        </p:nvSpPr>
        <p:spPr>
          <a:xfrm>
            <a:off x="1416125" y="2011350"/>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10</a:t>
            </a:r>
          </a:p>
        </p:txBody>
      </p:sp>
      <p:sp>
        <p:nvSpPr>
          <p:cNvPr id="1141" name="Shape 1141"/>
          <p:cNvSpPr/>
          <p:nvPr/>
        </p:nvSpPr>
        <p:spPr>
          <a:xfrm>
            <a:off x="1415891" y="1579420"/>
            <a:ext cx="412478" cy="39447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15</a:t>
            </a:r>
          </a:p>
        </p:txBody>
      </p:sp>
      <p:sp>
        <p:nvSpPr>
          <p:cNvPr id="1142" name="Shape 1142"/>
          <p:cNvSpPr/>
          <p:nvPr/>
        </p:nvSpPr>
        <p:spPr>
          <a:xfrm>
            <a:off x="278025" y="254850"/>
            <a:ext cx="1343699" cy="1343699"/>
          </a:xfrm>
          <a:prstGeom prst="plus">
            <a:avLst>
              <a:gd fmla="val 25000" name="adj"/>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43" name="Shape 1143"/>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8" name="Shape 1148"/>
        <p:cNvGrpSpPr/>
        <p:nvPr/>
      </p:nvGrpSpPr>
      <p:grpSpPr>
        <a:xfrm>
          <a:off x="0" y="0"/>
          <a:ext cx="0" cy="0"/>
          <a:chOff x="0" y="0"/>
          <a:chExt cx="0" cy="0"/>
        </a:xfrm>
      </p:grpSpPr>
      <p:pic>
        <p:nvPicPr>
          <p:cNvPr descr="Marc_Recadrage.png" id="1149" name="Shape 1149"/>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150" name="Shape 1150"/>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151" name="Shape 1151"/>
          <p:cNvSpPr txBox="1"/>
          <p:nvPr/>
        </p:nvSpPr>
        <p:spPr>
          <a:xfrm>
            <a:off x="5418966" y="6378101"/>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152" name="Shape 1152"/>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153" name="Shape 1153"/>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154" name="Shape 1154"/>
          <p:cNvSpPr txBox="1"/>
          <p:nvPr>
            <p:ph idx="12" type="sldNum"/>
          </p:nvPr>
        </p:nvSpPr>
        <p:spPr>
          <a:xfrm>
            <a:off x="4918912" y="6383925"/>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155" name="Shape 1155"/>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156" name="Shape 1156"/>
          <p:cNvSpPr/>
          <p:nvPr/>
        </p:nvSpPr>
        <p:spPr>
          <a:xfrm>
            <a:off x="-16647" y="5657671"/>
            <a:ext cx="9154000" cy="1200329"/>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accent2"/>
              </a:solidFill>
              <a:latin typeface="Calibri"/>
              <a:ea typeface="Calibri"/>
              <a:cs typeface="Calibri"/>
              <a:sym typeface="Calibri"/>
            </a:endParaRPr>
          </a:p>
        </p:txBody>
      </p:sp>
      <p:sp>
        <p:nvSpPr>
          <p:cNvPr id="1157" name="Shape 1157"/>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158" name="Shape 1158"/>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descr="Marc_Recadrage.png" id="1159" name="Shape 1159"/>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pic>
        <p:nvPicPr>
          <p:cNvPr id="1160" name="Shape 1160"/>
          <p:cNvPicPr preferRelativeResize="0"/>
          <p:nvPr/>
        </p:nvPicPr>
        <p:blipFill rotWithShape="1">
          <a:blip r:embed="rId5">
            <a:alphaModFix/>
          </a:blip>
          <a:srcRect b="0" l="0" r="0" t="0"/>
          <a:stretch/>
        </p:blipFill>
        <p:spPr>
          <a:xfrm>
            <a:off x="-19769" y="760022"/>
            <a:ext cx="9160418" cy="6082370"/>
          </a:xfrm>
          <a:prstGeom prst="rect">
            <a:avLst/>
          </a:prstGeom>
          <a:noFill/>
          <a:ln>
            <a:noFill/>
          </a:ln>
        </p:spPr>
      </p:pic>
      <p:sp>
        <p:nvSpPr>
          <p:cNvPr id="1161" name="Shape 1161"/>
          <p:cNvSpPr txBox="1"/>
          <p:nvPr/>
        </p:nvSpPr>
        <p:spPr>
          <a:xfrm>
            <a:off x="4918912" y="6383925"/>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162" name="Shape 1162"/>
          <p:cNvSpPr txBox="1"/>
          <p:nvPr/>
        </p:nvSpPr>
        <p:spPr>
          <a:xfrm>
            <a:off x="2908141" y="1728466"/>
            <a:ext cx="414437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AFFICHAGE DES ÉQUIPES ET DES SCORES</a:t>
            </a:r>
          </a:p>
        </p:txBody>
      </p:sp>
      <p:sp>
        <p:nvSpPr>
          <p:cNvPr id="1163" name="Shape 1163"/>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COMMERCIALISATION</a:t>
            </a:r>
          </a:p>
        </p:txBody>
      </p:sp>
      <p:pic>
        <p:nvPicPr>
          <p:cNvPr id="1164" name="Shape 1164"/>
          <p:cNvPicPr preferRelativeResize="0"/>
          <p:nvPr/>
        </p:nvPicPr>
        <p:blipFill rotWithShape="1">
          <a:blip r:embed="rId6">
            <a:alphaModFix/>
          </a:blip>
          <a:srcRect b="0" l="0" r="0" t="0"/>
          <a:stretch/>
        </p:blipFill>
        <p:spPr>
          <a:xfrm>
            <a:off x="2558491" y="799214"/>
            <a:ext cx="1783945" cy="481665"/>
          </a:xfrm>
          <a:prstGeom prst="rect">
            <a:avLst/>
          </a:prstGeom>
          <a:noFill/>
          <a:ln>
            <a:noFill/>
          </a:ln>
        </p:spPr>
      </p:pic>
      <p:sp>
        <p:nvSpPr>
          <p:cNvPr id="1165" name="Shape 1165"/>
          <p:cNvSpPr txBox="1"/>
          <p:nvPr/>
        </p:nvSpPr>
        <p:spPr>
          <a:xfrm>
            <a:off x="2634850" y="6374423"/>
            <a:ext cx="416203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1800" u="none" cap="none" strike="noStrike">
                <a:solidFill>
                  <a:schemeClr val="dk1"/>
                </a:solidFill>
                <a:latin typeface="Calibri"/>
                <a:ea typeface="Calibri"/>
                <a:cs typeface="Calibri"/>
                <a:sym typeface="Calibri"/>
              </a:rPr>
              <a:t>Les apprenants construisent leur quartier.</a:t>
            </a:r>
          </a:p>
        </p:txBody>
      </p:sp>
      <p:sp>
        <p:nvSpPr>
          <p:cNvPr id="1166" name="Shape 1166"/>
          <p:cNvSpPr txBox="1"/>
          <p:nvPr/>
        </p:nvSpPr>
        <p:spPr>
          <a:xfrm>
            <a:off x="3829419" y="5373885"/>
            <a:ext cx="1607811"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2000" u="none" cap="none" strike="noStrike">
                <a:solidFill>
                  <a:schemeClr val="dk1"/>
                </a:solidFill>
                <a:latin typeface="Calibri"/>
                <a:ea typeface="Calibri"/>
                <a:cs typeface="Calibri"/>
                <a:sym typeface="Calibri"/>
              </a:rPr>
              <a:t>Exemple type</a:t>
            </a:r>
          </a:p>
        </p:txBody>
      </p:sp>
      <p:pic>
        <p:nvPicPr>
          <p:cNvPr id="1167" name="Shape 1167"/>
          <p:cNvPicPr preferRelativeResize="0"/>
          <p:nvPr/>
        </p:nvPicPr>
        <p:blipFill rotWithShape="1">
          <a:blip r:embed="rId7">
            <a:alphaModFix/>
          </a:blip>
          <a:srcRect b="0" l="0" r="0" t="0"/>
          <a:stretch/>
        </p:blipFill>
        <p:spPr>
          <a:xfrm>
            <a:off x="112959" y="544175"/>
            <a:ext cx="566330" cy="689548"/>
          </a:xfrm>
          <a:prstGeom prst="rect">
            <a:avLst/>
          </a:prstGeom>
          <a:noFill/>
          <a:ln>
            <a:noFill/>
          </a:ln>
        </p:spPr>
      </p:pic>
      <p:pic>
        <p:nvPicPr>
          <p:cNvPr id="1168" name="Shape 1168"/>
          <p:cNvPicPr preferRelativeResize="0"/>
          <p:nvPr/>
        </p:nvPicPr>
        <p:blipFill rotWithShape="1">
          <a:blip r:embed="rId8">
            <a:alphaModFix/>
          </a:blip>
          <a:srcRect b="17053" l="0" r="0" t="0"/>
          <a:stretch/>
        </p:blipFill>
        <p:spPr>
          <a:xfrm>
            <a:off x="728295" y="478524"/>
            <a:ext cx="538802" cy="835157"/>
          </a:xfrm>
          <a:prstGeom prst="rect">
            <a:avLst/>
          </a:prstGeom>
          <a:noFill/>
          <a:ln>
            <a:noFill/>
          </a:ln>
          <a:effectLst>
            <a:outerShdw blurRad="292100" rotWithShape="0" algn="tl" dir="2700000" dist="139700">
              <a:srgbClr val="333333">
                <a:alpha val="64313"/>
              </a:srgbClr>
            </a:outerShdw>
          </a:effectLst>
        </p:spPr>
      </p:pic>
      <p:sp>
        <p:nvSpPr>
          <p:cNvPr id="1169" name="Shape 1169"/>
          <p:cNvSpPr/>
          <p:nvPr/>
        </p:nvSpPr>
        <p:spPr>
          <a:xfrm>
            <a:off x="95815" y="1258100"/>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170" name="Shape 1170"/>
          <p:cNvSpPr/>
          <p:nvPr/>
        </p:nvSpPr>
        <p:spPr>
          <a:xfrm>
            <a:off x="1045425" y="3015916"/>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PREMIER</a:t>
            </a:r>
          </a:p>
        </p:txBody>
      </p:sp>
      <p:sp>
        <p:nvSpPr>
          <p:cNvPr id="1171" name="Shape 1171"/>
          <p:cNvSpPr/>
          <p:nvPr/>
        </p:nvSpPr>
        <p:spPr>
          <a:xfrm>
            <a:off x="1045425" y="335695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DEUXIÈME</a:t>
            </a:r>
          </a:p>
        </p:txBody>
      </p:sp>
      <p:sp>
        <p:nvSpPr>
          <p:cNvPr id="1172" name="Shape 1172"/>
          <p:cNvSpPr/>
          <p:nvPr/>
        </p:nvSpPr>
        <p:spPr>
          <a:xfrm>
            <a:off x="1045424" y="4083569"/>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SUIVANTS</a:t>
            </a:r>
          </a:p>
        </p:txBody>
      </p:sp>
      <p:sp>
        <p:nvSpPr>
          <p:cNvPr id="1173" name="Shape 1173"/>
          <p:cNvSpPr txBox="1"/>
          <p:nvPr/>
        </p:nvSpPr>
        <p:spPr>
          <a:xfrm>
            <a:off x="4004437" y="299316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B</a:t>
            </a:r>
          </a:p>
        </p:txBody>
      </p:sp>
      <p:sp>
        <p:nvSpPr>
          <p:cNvPr id="1174" name="Shape 1174"/>
          <p:cNvSpPr txBox="1"/>
          <p:nvPr/>
        </p:nvSpPr>
        <p:spPr>
          <a:xfrm>
            <a:off x="4004437" y="34086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C</a:t>
            </a:r>
          </a:p>
        </p:txBody>
      </p:sp>
      <p:sp>
        <p:nvSpPr>
          <p:cNvPr id="1175" name="Shape 1175"/>
          <p:cNvSpPr txBox="1"/>
          <p:nvPr/>
        </p:nvSpPr>
        <p:spPr>
          <a:xfrm>
            <a:off x="4004437" y="379223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F</a:t>
            </a:r>
          </a:p>
        </p:txBody>
      </p:sp>
      <p:sp>
        <p:nvSpPr>
          <p:cNvPr id="1176" name="Shape 1176"/>
          <p:cNvSpPr txBox="1"/>
          <p:nvPr/>
        </p:nvSpPr>
        <p:spPr>
          <a:xfrm>
            <a:off x="3992076" y="409563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D</a:t>
            </a:r>
          </a:p>
        </p:txBody>
      </p:sp>
      <p:sp>
        <p:nvSpPr>
          <p:cNvPr id="1177" name="Shape 1177"/>
          <p:cNvSpPr txBox="1"/>
          <p:nvPr/>
        </p:nvSpPr>
        <p:spPr>
          <a:xfrm>
            <a:off x="3994667" y="4441923"/>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A</a:t>
            </a:r>
          </a:p>
        </p:txBody>
      </p:sp>
      <p:sp>
        <p:nvSpPr>
          <p:cNvPr id="1178" name="Shape 1178"/>
          <p:cNvSpPr/>
          <p:nvPr/>
        </p:nvSpPr>
        <p:spPr>
          <a:xfrm>
            <a:off x="3272346" y="416802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79" name="Shape 1179"/>
          <p:cNvSpPr/>
          <p:nvPr/>
        </p:nvSpPr>
        <p:spPr>
          <a:xfrm>
            <a:off x="3272346" y="378935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0" name="Shape 1180"/>
          <p:cNvSpPr/>
          <p:nvPr/>
        </p:nvSpPr>
        <p:spPr>
          <a:xfrm>
            <a:off x="3272346" y="342024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1" name="Shape 1181"/>
          <p:cNvSpPr/>
          <p:nvPr/>
        </p:nvSpPr>
        <p:spPr>
          <a:xfrm>
            <a:off x="3279085" y="303795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2" name="Shape 1182"/>
          <p:cNvSpPr/>
          <p:nvPr/>
        </p:nvSpPr>
        <p:spPr>
          <a:xfrm>
            <a:off x="5715526" y="416226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3" name="Shape 1183"/>
          <p:cNvSpPr/>
          <p:nvPr/>
        </p:nvSpPr>
        <p:spPr>
          <a:xfrm>
            <a:off x="5715526" y="3783587"/>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4" name="Shape 1184"/>
          <p:cNvSpPr/>
          <p:nvPr/>
        </p:nvSpPr>
        <p:spPr>
          <a:xfrm>
            <a:off x="5715526" y="341448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5" name="Shape 1185"/>
          <p:cNvSpPr/>
          <p:nvPr/>
        </p:nvSpPr>
        <p:spPr>
          <a:xfrm>
            <a:off x="5722266" y="303219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6" name="Shape 1186"/>
          <p:cNvSpPr txBox="1"/>
          <p:nvPr/>
        </p:nvSpPr>
        <p:spPr>
          <a:xfrm>
            <a:off x="6613282" y="298681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6 000 points</a:t>
            </a:r>
          </a:p>
        </p:txBody>
      </p:sp>
      <p:sp>
        <p:nvSpPr>
          <p:cNvPr id="1187" name="Shape 1187"/>
          <p:cNvSpPr txBox="1"/>
          <p:nvPr/>
        </p:nvSpPr>
        <p:spPr>
          <a:xfrm>
            <a:off x="6600921" y="3359871"/>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4 000 points</a:t>
            </a:r>
          </a:p>
        </p:txBody>
      </p:sp>
      <p:sp>
        <p:nvSpPr>
          <p:cNvPr id="1188" name="Shape 1188"/>
          <p:cNvSpPr txBox="1"/>
          <p:nvPr/>
        </p:nvSpPr>
        <p:spPr>
          <a:xfrm>
            <a:off x="6600921" y="41022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4 000 points</a:t>
            </a:r>
          </a:p>
        </p:txBody>
      </p:sp>
      <p:sp>
        <p:nvSpPr>
          <p:cNvPr id="1189" name="Shape 1189"/>
          <p:cNvSpPr/>
          <p:nvPr/>
        </p:nvSpPr>
        <p:spPr>
          <a:xfrm>
            <a:off x="3272346" y="450280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0" name="Shape 1190"/>
          <p:cNvSpPr/>
          <p:nvPr/>
        </p:nvSpPr>
        <p:spPr>
          <a:xfrm>
            <a:off x="3272346" y="4838300"/>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1" name="Shape 1191"/>
          <p:cNvSpPr/>
          <p:nvPr/>
        </p:nvSpPr>
        <p:spPr>
          <a:xfrm>
            <a:off x="5722266" y="450280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2" name="Shape 1192"/>
          <p:cNvSpPr/>
          <p:nvPr/>
        </p:nvSpPr>
        <p:spPr>
          <a:xfrm>
            <a:off x="5722266" y="483829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3" name="Shape 1193"/>
          <p:cNvSpPr txBox="1"/>
          <p:nvPr/>
        </p:nvSpPr>
        <p:spPr>
          <a:xfrm>
            <a:off x="3992076" y="4788751"/>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E</a:t>
            </a:r>
          </a:p>
        </p:txBody>
      </p:sp>
      <p:sp>
        <p:nvSpPr>
          <p:cNvPr id="1194" name="Shape 1194"/>
          <p:cNvSpPr txBox="1"/>
          <p:nvPr/>
        </p:nvSpPr>
        <p:spPr>
          <a:xfrm>
            <a:off x="-2081858" y="3608855"/>
            <a:ext cx="4955970" cy="193899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Calibri"/>
              <a:buNone/>
            </a:pPr>
            <a:r>
              <a:rPr b="1" i="0" lang="fr-FR" sz="4000" u="none" cap="none" strike="noStrike">
                <a:solidFill>
                  <a:srgbClr val="FF0000"/>
                </a:solidFill>
                <a:latin typeface="Calibri"/>
                <a:ea typeface="Calibri"/>
                <a:cs typeface="Calibri"/>
                <a:sym typeface="Calibri"/>
              </a:rPr>
              <a:t>1</a:t>
            </a:r>
            <a:r>
              <a:rPr b="1" baseline="30000" i="0" lang="fr-FR" sz="4000" u="none" cap="none" strike="noStrike">
                <a:solidFill>
                  <a:srgbClr val="FF0000"/>
                </a:solidFill>
                <a:latin typeface="Calibri"/>
                <a:ea typeface="Calibri"/>
                <a:cs typeface="Calibri"/>
                <a:sym typeface="Calibri"/>
              </a:rPr>
              <a:t>er</a:t>
            </a:r>
            <a:r>
              <a:rPr b="1" i="0" lang="fr-FR" sz="4000" u="none" cap="none" strike="noStrike">
                <a:solidFill>
                  <a:srgbClr val="FF0000"/>
                </a:solidFill>
                <a:latin typeface="Calibri"/>
                <a:ea typeface="Calibri"/>
                <a:cs typeface="Calibri"/>
                <a:sym typeface="Calibri"/>
              </a:rPr>
              <a:t> : 2000 par question</a:t>
            </a:r>
          </a:p>
          <a:p>
            <a:pPr indent="0" lvl="0" marL="0" marR="0" rtl="0" algn="l">
              <a:lnSpc>
                <a:spcPct val="100000"/>
              </a:lnSpc>
              <a:spcBef>
                <a:spcPts val="0"/>
              </a:spcBef>
              <a:spcAft>
                <a:spcPts val="0"/>
              </a:spcAft>
              <a:buClr>
                <a:srgbClr val="FF0000"/>
              </a:buClr>
              <a:buSzPct val="25000"/>
              <a:buFont typeface="Calibri"/>
              <a:buNone/>
            </a:pPr>
            <a:r>
              <a:rPr b="1" i="0" lang="fr-FR" sz="4000" u="none" cap="none" strike="noStrike">
                <a:solidFill>
                  <a:srgbClr val="FF0000"/>
                </a:solidFill>
                <a:latin typeface="Calibri"/>
                <a:ea typeface="Calibri"/>
                <a:cs typeface="Calibri"/>
                <a:sym typeface="Calibri"/>
              </a:rPr>
              <a:t>2</a:t>
            </a:r>
            <a:r>
              <a:rPr b="1" baseline="30000" i="0" lang="fr-FR" sz="4000" u="none" cap="none" strike="noStrike">
                <a:solidFill>
                  <a:srgbClr val="FF0000"/>
                </a:solidFill>
                <a:latin typeface="Calibri"/>
                <a:ea typeface="Calibri"/>
                <a:cs typeface="Calibri"/>
                <a:sym typeface="Calibri"/>
              </a:rPr>
              <a:t>ème</a:t>
            </a:r>
            <a:r>
              <a:rPr b="1" i="0" lang="fr-FR" sz="4000" u="none" cap="none" strike="noStrike">
                <a:solidFill>
                  <a:srgbClr val="FF0000"/>
                </a:solidFill>
                <a:latin typeface="Calibri"/>
                <a:ea typeface="Calibri"/>
                <a:cs typeface="Calibri"/>
                <a:sym typeface="Calibri"/>
              </a:rPr>
              <a:t> : 1500</a:t>
            </a:r>
          </a:p>
          <a:p>
            <a:pPr indent="0" lvl="0" marL="0" marR="0" rtl="0" algn="l">
              <a:lnSpc>
                <a:spcPct val="100000"/>
              </a:lnSpc>
              <a:spcBef>
                <a:spcPts val="0"/>
              </a:spcBef>
              <a:spcAft>
                <a:spcPts val="0"/>
              </a:spcAft>
              <a:buClr>
                <a:srgbClr val="FF0000"/>
              </a:buClr>
              <a:buSzPct val="25000"/>
              <a:buFont typeface="Calibri"/>
              <a:buNone/>
            </a:pPr>
            <a:r>
              <a:rPr b="1" i="0" lang="fr-FR" sz="4000" u="none" cap="none" strike="noStrike">
                <a:solidFill>
                  <a:srgbClr val="FF0000"/>
                </a:solidFill>
                <a:latin typeface="Calibri"/>
                <a:ea typeface="Calibri"/>
                <a:cs typeface="Calibri"/>
                <a:sym typeface="Calibri"/>
              </a:rPr>
              <a:t>3</a:t>
            </a:r>
            <a:r>
              <a:rPr b="1" baseline="30000" i="0" lang="fr-FR" sz="4000" u="none" cap="none" strike="noStrike">
                <a:solidFill>
                  <a:srgbClr val="FF0000"/>
                </a:solidFill>
                <a:latin typeface="Calibri"/>
                <a:ea typeface="Calibri"/>
                <a:cs typeface="Calibri"/>
                <a:sym typeface="Calibri"/>
              </a:rPr>
              <a:t>ème</a:t>
            </a:r>
            <a:r>
              <a:rPr b="1" i="0" lang="fr-FR" sz="4000" u="none" cap="none" strike="noStrike">
                <a:solidFill>
                  <a:srgbClr val="FF0000"/>
                </a:solidFill>
                <a:latin typeface="Calibri"/>
                <a:ea typeface="Calibri"/>
                <a:cs typeface="Calibri"/>
                <a:sym typeface="Calibri"/>
              </a:rPr>
              <a:t> : 1000 </a:t>
            </a:r>
          </a:p>
        </p:txBody>
      </p:sp>
      <p:sp>
        <p:nvSpPr>
          <p:cNvPr id="1195" name="Shape 1195"/>
          <p:cNvSpPr/>
          <p:nvPr/>
        </p:nvSpPr>
        <p:spPr>
          <a:xfrm>
            <a:off x="278025" y="254850"/>
            <a:ext cx="1343699" cy="1343699"/>
          </a:xfrm>
          <a:prstGeom prst="plus">
            <a:avLst>
              <a:gd fmla="val 25000" name="adj"/>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96" name="Shape 1196"/>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1" name="Shape 1201"/>
        <p:cNvGrpSpPr/>
        <p:nvPr/>
      </p:nvGrpSpPr>
      <p:grpSpPr>
        <a:xfrm>
          <a:off x="0" y="0"/>
          <a:ext cx="0" cy="0"/>
          <a:chOff x="0" y="0"/>
          <a:chExt cx="0" cy="0"/>
        </a:xfrm>
      </p:grpSpPr>
      <p:sp>
        <p:nvSpPr>
          <p:cNvPr id="1202" name="Shape 1202"/>
          <p:cNvSpPr/>
          <p:nvPr/>
        </p:nvSpPr>
        <p:spPr>
          <a:xfrm>
            <a:off x="0" y="0"/>
            <a:ext cx="9144000" cy="6857999"/>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03" name="Shape 1203"/>
          <p:cNvSpPr txBox="1"/>
          <p:nvPr/>
        </p:nvSpPr>
        <p:spPr>
          <a:xfrm>
            <a:off x="913595" y="565747"/>
            <a:ext cx="7296506" cy="120032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TROISIÈME PARTIE DU JEU (3/4)</a:t>
            </a:r>
          </a:p>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DURÉE : 30 minutes</a:t>
            </a:r>
          </a:p>
        </p:txBody>
      </p:sp>
      <p:sp>
        <p:nvSpPr>
          <p:cNvPr id="1204" name="Shape 1204"/>
          <p:cNvSpPr/>
          <p:nvPr/>
        </p:nvSpPr>
        <p:spPr>
          <a:xfrm flipH="1" rot="-5400000">
            <a:off x="5576617" y="3290617"/>
            <a:ext cx="6858002" cy="276768"/>
          </a:xfrm>
          <a:prstGeom prst="rect">
            <a:avLst/>
          </a:prstGeom>
          <a:solidFill>
            <a:srgbClr val="39AEB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05" name="Shape 1205"/>
          <p:cNvSpPr txBox="1"/>
          <p:nvPr/>
        </p:nvSpPr>
        <p:spPr>
          <a:xfrm>
            <a:off x="3488639" y="6425071"/>
            <a:ext cx="2146417" cy="307777"/>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www.my-serious-game.fr</a:t>
            </a:r>
          </a:p>
        </p:txBody>
      </p:sp>
      <p:sp>
        <p:nvSpPr>
          <p:cNvPr id="1206" name="Shape 1206"/>
          <p:cNvSpPr/>
          <p:nvPr/>
        </p:nvSpPr>
        <p:spPr>
          <a:xfrm>
            <a:off x="4131151" y="2686607"/>
            <a:ext cx="4572000" cy="215443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1" i="0" lang="fr-FR" sz="1600" u="sng" cap="none" strike="noStrike">
                <a:solidFill>
                  <a:schemeClr val="lt1"/>
                </a:solidFill>
                <a:latin typeface="Calibri"/>
                <a:ea typeface="Calibri"/>
                <a:cs typeface="Calibri"/>
                <a:sym typeface="Calibri"/>
              </a:rPr>
              <a:t>SUCCESSION DES JEUX ET DES SUPPORTS : </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1 : Jeu dans les lunettes — Tablette</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2 : QCM</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3 : Exercice de rapidité sur tablette</a:t>
            </a:r>
          </a:p>
          <a:p>
            <a:pPr indent="0" lvl="0" marL="0" marR="0" rtl="0" algn="ctr">
              <a:lnSpc>
                <a:spcPct val="100000"/>
              </a:lnSpc>
              <a:spcBef>
                <a:spcPts val="0"/>
              </a:spcBef>
              <a:spcAft>
                <a:spcPts val="0"/>
              </a:spcAft>
              <a:buClr>
                <a:srgbClr val="000000"/>
              </a:buClr>
              <a:buFont typeface="Arial"/>
              <a:buNone/>
            </a:pPr>
            <a:r>
              <a:t/>
            </a:r>
            <a:endParaRPr b="0" i="1"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Font typeface="Arial"/>
              <a:buNone/>
            </a:pPr>
            <a:r>
              <a:t/>
            </a:r>
            <a:endParaRPr b="0" i="1"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ct val="25000"/>
              <a:buFont typeface="Calibri"/>
              <a:buNone/>
            </a:pPr>
            <a:r>
              <a:rPr b="0" i="1" lang="fr-FR" sz="1400" u="none" cap="none" strike="noStrike">
                <a:solidFill>
                  <a:schemeClr val="lt1"/>
                </a:solidFill>
                <a:latin typeface="Calibri"/>
                <a:ea typeface="Calibri"/>
                <a:cs typeface="Calibri"/>
                <a:sym typeface="Calibri"/>
              </a:rPr>
              <a:t>Des vidéos 3D ainsi que des animations sonores viendront expliquer les règles du jeu et apporter du contenu sur les différentes phases d’un projet.</a:t>
            </a:r>
          </a:p>
        </p:txBody>
      </p:sp>
      <p:pic>
        <p:nvPicPr>
          <p:cNvPr id="1207" name="Shape 1207"/>
          <p:cNvPicPr preferRelativeResize="0"/>
          <p:nvPr/>
        </p:nvPicPr>
        <p:blipFill rotWithShape="1">
          <a:blip r:embed="rId3">
            <a:alphaModFix/>
          </a:blip>
          <a:srcRect b="0" l="0" r="0" t="0"/>
          <a:stretch/>
        </p:blipFill>
        <p:spPr>
          <a:xfrm>
            <a:off x="-45514" y="2048985"/>
            <a:ext cx="3809998" cy="380999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2" name="Shape 1212"/>
        <p:cNvGrpSpPr/>
        <p:nvPr/>
      </p:nvGrpSpPr>
      <p:grpSpPr>
        <a:xfrm>
          <a:off x="0" y="0"/>
          <a:ext cx="0" cy="0"/>
          <a:chOff x="0" y="0"/>
          <a:chExt cx="0" cy="0"/>
        </a:xfrm>
      </p:grpSpPr>
      <p:sp>
        <p:nvSpPr>
          <p:cNvPr id="1213" name="Shape 1213"/>
          <p:cNvSpPr txBox="1"/>
          <p:nvPr/>
        </p:nvSpPr>
        <p:spPr>
          <a:xfrm>
            <a:off x="6994375" y="6350532"/>
            <a:ext cx="1815572" cy="27270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172" u="none" cap="none" strike="noStrike">
                <a:solidFill>
                  <a:srgbClr val="60C0C6"/>
                </a:solidFill>
                <a:latin typeface="Arial"/>
                <a:ea typeface="Arial"/>
                <a:cs typeface="Arial"/>
                <a:sym typeface="Arial"/>
              </a:rPr>
              <a:t>www.my-serious-game.fr</a:t>
            </a:r>
          </a:p>
        </p:txBody>
      </p:sp>
      <p:sp>
        <p:nvSpPr>
          <p:cNvPr id="1214" name="Shape 1214"/>
          <p:cNvSpPr/>
          <p:nvPr/>
        </p:nvSpPr>
        <p:spPr>
          <a:xfrm>
            <a:off x="105217" y="6101039"/>
            <a:ext cx="8927023"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757" u="none" cap="none" strike="noStrike">
              <a:solidFill>
                <a:schemeClr val="lt1"/>
              </a:solidFill>
              <a:latin typeface="Calibri"/>
              <a:ea typeface="Calibri"/>
              <a:cs typeface="Calibri"/>
              <a:sym typeface="Calibri"/>
            </a:endParaRPr>
          </a:p>
        </p:txBody>
      </p:sp>
      <p:sp>
        <p:nvSpPr>
          <p:cNvPr id="1215" name="Shape 1215"/>
          <p:cNvSpPr/>
          <p:nvPr/>
        </p:nvSpPr>
        <p:spPr>
          <a:xfrm>
            <a:off x="108485" y="643185"/>
            <a:ext cx="8927023"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757" u="none" cap="none" strike="noStrike">
              <a:solidFill>
                <a:schemeClr val="lt1"/>
              </a:solidFill>
              <a:latin typeface="Calibri"/>
              <a:ea typeface="Calibri"/>
              <a:cs typeface="Calibri"/>
              <a:sym typeface="Calibri"/>
            </a:endParaRPr>
          </a:p>
        </p:txBody>
      </p:sp>
      <p:sp>
        <p:nvSpPr>
          <p:cNvPr id="1216" name="Shape 1216"/>
          <p:cNvSpPr txBox="1"/>
          <p:nvPr/>
        </p:nvSpPr>
        <p:spPr>
          <a:xfrm>
            <a:off x="355896" y="20955"/>
            <a:ext cx="8075323" cy="57310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124" u="none" cap="none" strike="noStrike">
                <a:solidFill>
                  <a:schemeClr val="dk1"/>
                </a:solidFill>
                <a:latin typeface="Calibri"/>
                <a:ea typeface="Calibri"/>
                <a:cs typeface="Calibri"/>
                <a:sym typeface="Calibri"/>
              </a:rPr>
              <a:t>LA COMMERCIALISATION</a:t>
            </a:r>
          </a:p>
        </p:txBody>
      </p:sp>
      <p:sp>
        <p:nvSpPr>
          <p:cNvPr id="1217" name="Shape 1217"/>
          <p:cNvSpPr txBox="1"/>
          <p:nvPr>
            <p:ph idx="12" type="sldNum"/>
          </p:nvPr>
        </p:nvSpPr>
        <p:spPr>
          <a:xfrm>
            <a:off x="6506189" y="6356353"/>
            <a:ext cx="2082972"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218" name="Shape 1218"/>
          <p:cNvSpPr txBox="1"/>
          <p:nvPr/>
        </p:nvSpPr>
        <p:spPr>
          <a:xfrm>
            <a:off x="108493" y="6430282"/>
            <a:ext cx="8927023" cy="27270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172" u="sng" cap="none" strike="noStrike">
                <a:solidFill>
                  <a:schemeClr val="hlink"/>
                </a:solidFill>
                <a:latin typeface="Calibri"/>
                <a:ea typeface="Calibri"/>
                <a:cs typeface="Calibri"/>
                <a:sym typeface="Calibri"/>
                <a:hlinkClick r:id="rId3"/>
              </a:rPr>
              <a:t>www.my-serious-game.fr</a:t>
            </a:r>
          </a:p>
        </p:txBody>
      </p:sp>
      <p:pic>
        <p:nvPicPr>
          <p:cNvPr id="1219" name="Shape 1219"/>
          <p:cNvPicPr preferRelativeResize="0"/>
          <p:nvPr/>
        </p:nvPicPr>
        <p:blipFill rotWithShape="1">
          <a:blip r:embed="rId4">
            <a:alphaModFix/>
          </a:blip>
          <a:srcRect b="0" l="0" r="0" t="0"/>
          <a:stretch/>
        </p:blipFill>
        <p:spPr>
          <a:xfrm>
            <a:off x="100132" y="722568"/>
            <a:ext cx="8933745" cy="6585921"/>
          </a:xfrm>
          <a:prstGeom prst="rect">
            <a:avLst/>
          </a:prstGeom>
          <a:noFill/>
          <a:ln>
            <a:noFill/>
          </a:ln>
        </p:spPr>
      </p:pic>
      <p:sp>
        <p:nvSpPr>
          <p:cNvPr id="1220" name="Shape 1220"/>
          <p:cNvSpPr/>
          <p:nvPr/>
        </p:nvSpPr>
        <p:spPr>
          <a:xfrm>
            <a:off x="1106790" y="1676996"/>
            <a:ext cx="6573537" cy="282444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0" i="0" lang="fr-FR" sz="1367" u="none" cap="none" strike="noStrike">
                <a:solidFill>
                  <a:schemeClr val="dk1"/>
                </a:solidFill>
                <a:latin typeface="Calibri"/>
                <a:ea typeface="Calibri"/>
                <a:cs typeface="Calibri"/>
                <a:sym typeface="Calibri"/>
              </a:rPr>
              <a:t>Bonjour,</a:t>
            </a:r>
          </a:p>
          <a:p>
            <a:pPr indent="0" lvl="0" marL="0" marR="0" rtl="0" algn="just">
              <a:lnSpc>
                <a:spcPct val="100000"/>
              </a:lnSpc>
              <a:spcBef>
                <a:spcPts val="0"/>
              </a:spcBef>
              <a:spcAft>
                <a:spcPts val="0"/>
              </a:spcAft>
              <a:buClr>
                <a:schemeClr val="dk1"/>
              </a:buClr>
              <a:buSzPct val="25000"/>
              <a:buFont typeface="Calibri"/>
              <a:buNone/>
            </a:pPr>
            <a:r>
              <a:rPr b="0" i="0" lang="fr-FR" sz="1367" u="none" cap="none" strike="noStrike">
                <a:solidFill>
                  <a:schemeClr val="dk1"/>
                </a:solidFill>
                <a:latin typeface="Calibri"/>
                <a:ea typeface="Calibri"/>
                <a:cs typeface="Calibri"/>
                <a:sym typeface="Calibri"/>
              </a:rPr>
              <a:t>Je suis promoteur immobilier tout comme vous. J’ai aussi pu appréhender le potentiel commercial de la zone sur laquelle nos deux sociétés travaillent. </a:t>
            </a:r>
          </a:p>
          <a:p>
            <a:pPr indent="0" lvl="0" marL="0" marR="0" rtl="0" algn="just">
              <a:lnSpc>
                <a:spcPct val="100000"/>
              </a:lnSpc>
              <a:spcBef>
                <a:spcPts val="0"/>
              </a:spcBef>
              <a:spcAft>
                <a:spcPts val="0"/>
              </a:spcAft>
              <a:buClr>
                <a:schemeClr val="dk1"/>
              </a:buClr>
              <a:buSzPct val="25000"/>
              <a:buFont typeface="Calibri"/>
              <a:buNone/>
            </a:pPr>
            <a:r>
              <a:rPr b="0" i="0" lang="fr-FR" sz="1367" u="none" cap="none" strike="noStrike">
                <a:solidFill>
                  <a:schemeClr val="dk1"/>
                </a:solidFill>
                <a:latin typeface="Calibri"/>
                <a:ea typeface="Calibri"/>
                <a:cs typeface="Calibri"/>
                <a:sym typeface="Calibri"/>
              </a:rPr>
              <a:t>Notre position de concurrents sur ce projet ne favorise pas le business. Il pourrait donc être opportun de nous rencontrer pour réfléchir ensemble à une commercialisation homogène de nos projets respectifs et échanger sur nos grilles de prix.</a:t>
            </a:r>
          </a:p>
          <a:p>
            <a:pPr indent="0" lvl="0" marL="0" marR="0" rtl="0" algn="just">
              <a:lnSpc>
                <a:spcPct val="100000"/>
              </a:lnSpc>
              <a:spcBef>
                <a:spcPts val="0"/>
              </a:spcBef>
              <a:spcAft>
                <a:spcPts val="0"/>
              </a:spcAft>
              <a:buClr>
                <a:srgbClr val="000000"/>
              </a:buClr>
              <a:buFont typeface="Arial"/>
              <a:buNone/>
            </a:pPr>
            <a:r>
              <a:t/>
            </a:r>
            <a:endParaRPr b="0" i="0" sz="1367"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367" u="none" cap="none" strike="noStrike">
                <a:solidFill>
                  <a:schemeClr val="dk1"/>
                </a:solidFill>
                <a:latin typeface="Calibri"/>
                <a:ea typeface="Calibri"/>
                <a:cs typeface="Calibri"/>
                <a:sym typeface="Calibri"/>
              </a:rPr>
              <a:t>Que diriez-vous de déjeuner ensemble pour en discuter?</a:t>
            </a:r>
          </a:p>
          <a:p>
            <a:pPr indent="0" lvl="0" marL="0" marR="0" rtl="0" algn="just">
              <a:lnSpc>
                <a:spcPct val="100000"/>
              </a:lnSpc>
              <a:spcBef>
                <a:spcPts val="0"/>
              </a:spcBef>
              <a:spcAft>
                <a:spcPts val="0"/>
              </a:spcAft>
              <a:buClr>
                <a:srgbClr val="000000"/>
              </a:buClr>
              <a:buFont typeface="Arial"/>
              <a:buNone/>
            </a:pPr>
            <a:r>
              <a:t/>
            </a:r>
            <a:endParaRPr b="0" i="0" sz="1367"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367" u="none" cap="none" strike="noStrike">
                <a:solidFill>
                  <a:schemeClr val="dk1"/>
                </a:solidFill>
                <a:latin typeface="Calibri"/>
                <a:ea typeface="Calibri"/>
                <a:cs typeface="Calibri"/>
                <a:sym typeface="Calibri"/>
              </a:rPr>
              <a:t>Je vous invite à revenir vers moi. Vous trouverez mes coordonnées ci-dessous. </a:t>
            </a:r>
          </a:p>
          <a:p>
            <a:pPr indent="0" lvl="0" marL="0" marR="0" rtl="0" algn="just">
              <a:lnSpc>
                <a:spcPct val="100000"/>
              </a:lnSpc>
              <a:spcBef>
                <a:spcPts val="0"/>
              </a:spcBef>
              <a:spcAft>
                <a:spcPts val="0"/>
              </a:spcAft>
              <a:buClr>
                <a:schemeClr val="dk1"/>
              </a:buClr>
              <a:buSzPct val="25000"/>
              <a:buFont typeface="Calibri"/>
              <a:buNone/>
            </a:pPr>
            <a:r>
              <a:rPr b="0" i="0" lang="fr-FR" sz="1367" u="none" cap="none" strike="noStrike">
                <a:solidFill>
                  <a:schemeClr val="dk1"/>
                </a:solidFill>
                <a:latin typeface="Calibri"/>
                <a:ea typeface="Calibri"/>
                <a:cs typeface="Calibri"/>
                <a:sym typeface="Calibri"/>
              </a:rPr>
              <a:t>Bonne journée à vous.</a:t>
            </a:r>
          </a:p>
          <a:p>
            <a:pPr indent="0" lvl="0" marL="0" marR="0" rtl="0" algn="just">
              <a:lnSpc>
                <a:spcPct val="100000"/>
              </a:lnSpc>
              <a:spcBef>
                <a:spcPts val="0"/>
              </a:spcBef>
              <a:spcAft>
                <a:spcPts val="0"/>
              </a:spcAft>
              <a:buClr>
                <a:schemeClr val="dk1"/>
              </a:buClr>
              <a:buSzPct val="25000"/>
              <a:buFont typeface="Calibri"/>
              <a:buNone/>
            </a:pPr>
            <a:r>
              <a:rPr b="0" i="0" lang="fr-FR" sz="1367" u="none" cap="none" strike="noStrike">
                <a:solidFill>
                  <a:schemeClr val="dk1"/>
                </a:solidFill>
                <a:latin typeface="Calibri"/>
                <a:ea typeface="Calibri"/>
                <a:cs typeface="Calibri"/>
                <a:sym typeface="Calibri"/>
              </a:rPr>
              <a:t>Cordialement.</a:t>
            </a:r>
          </a:p>
          <a:p>
            <a:pPr indent="0" lvl="0" marL="0" marR="0" rtl="0" algn="just">
              <a:lnSpc>
                <a:spcPct val="100000"/>
              </a:lnSpc>
              <a:spcBef>
                <a:spcPts val="0"/>
              </a:spcBef>
              <a:spcAft>
                <a:spcPts val="0"/>
              </a:spcAft>
              <a:buClr>
                <a:schemeClr val="dk1"/>
              </a:buClr>
              <a:buSzPct val="25000"/>
              <a:buFont typeface="Calibri"/>
              <a:buNone/>
            </a:pPr>
            <a:r>
              <a:rPr b="0" i="0" lang="fr-FR" sz="1367" u="none" cap="none" strike="noStrike">
                <a:solidFill>
                  <a:schemeClr val="dk1"/>
                </a:solidFill>
                <a:latin typeface="Calibri"/>
                <a:ea typeface="Calibri"/>
                <a:cs typeface="Calibri"/>
                <a:sym typeface="Calibri"/>
              </a:rPr>
              <a:t>Alexis</a:t>
            </a:r>
          </a:p>
        </p:txBody>
      </p:sp>
      <p:sp>
        <p:nvSpPr>
          <p:cNvPr id="1221" name="Shape 1221"/>
          <p:cNvSpPr txBox="1"/>
          <p:nvPr/>
        </p:nvSpPr>
        <p:spPr>
          <a:xfrm>
            <a:off x="3163825" y="1452454"/>
            <a:ext cx="2959848" cy="36272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757" u="none" cap="none" strike="noStrike">
                <a:solidFill>
                  <a:schemeClr val="dk1"/>
                </a:solidFill>
                <a:latin typeface="Calibri"/>
                <a:ea typeface="Calibri"/>
                <a:cs typeface="Calibri"/>
                <a:sym typeface="Calibri"/>
              </a:rPr>
              <a:t>Email secret d’un concurrent…</a:t>
            </a:r>
          </a:p>
        </p:txBody>
      </p:sp>
      <p:sp>
        <p:nvSpPr>
          <p:cNvPr id="1222" name="Shape 1222"/>
          <p:cNvSpPr txBox="1"/>
          <p:nvPr/>
        </p:nvSpPr>
        <p:spPr>
          <a:xfrm>
            <a:off x="2683039" y="4082912"/>
            <a:ext cx="3780394" cy="36272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757" u="none" cap="none" strike="noStrike">
                <a:solidFill>
                  <a:schemeClr val="dk1"/>
                </a:solidFill>
                <a:latin typeface="Calibri"/>
                <a:ea typeface="Calibri"/>
                <a:cs typeface="Calibri"/>
                <a:sym typeface="Calibri"/>
              </a:rPr>
              <a:t>Que souhaitez-vous répondre à Alexis ?</a:t>
            </a:r>
          </a:p>
        </p:txBody>
      </p:sp>
      <p:sp>
        <p:nvSpPr>
          <p:cNvPr id="1223" name="Shape 1223"/>
          <p:cNvSpPr/>
          <p:nvPr/>
        </p:nvSpPr>
        <p:spPr>
          <a:xfrm>
            <a:off x="1357404" y="4492119"/>
            <a:ext cx="6322922" cy="497360"/>
          </a:xfrm>
          <a:prstGeom prst="rect">
            <a:avLst/>
          </a:prstGeom>
          <a:solidFill>
            <a:srgbClr val="CFCFC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1" lang="fr-FR" sz="1562" u="none" cap="none" strike="noStrike">
                <a:solidFill>
                  <a:schemeClr val="dk1"/>
                </a:solidFill>
                <a:latin typeface="Calibri"/>
                <a:ea typeface="Calibri"/>
                <a:cs typeface="Calibri"/>
                <a:sym typeface="Calibri"/>
              </a:rPr>
              <a:t>Je suis plutôt resto chinois et disponible dès demain ! Très bonne idée. </a:t>
            </a:r>
          </a:p>
        </p:txBody>
      </p:sp>
      <p:sp>
        <p:nvSpPr>
          <p:cNvPr id="1224" name="Shape 1224"/>
          <p:cNvSpPr/>
          <p:nvPr/>
        </p:nvSpPr>
        <p:spPr>
          <a:xfrm>
            <a:off x="1355766" y="4989482"/>
            <a:ext cx="6324558" cy="497360"/>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1" lang="fr-FR" sz="1562" u="none" cap="none" strike="noStrike">
                <a:solidFill>
                  <a:schemeClr val="dk1"/>
                </a:solidFill>
                <a:latin typeface="Calibri"/>
                <a:ea typeface="Calibri"/>
                <a:cs typeface="Calibri"/>
                <a:sym typeface="Calibri"/>
              </a:rPr>
              <a:t>J’adore les sushis, mais pour ce type de démarche, hors de question. </a:t>
            </a:r>
          </a:p>
        </p:txBody>
      </p:sp>
      <p:sp>
        <p:nvSpPr>
          <p:cNvPr id="1225" name="Shape 1225"/>
          <p:cNvSpPr/>
          <p:nvPr/>
        </p:nvSpPr>
        <p:spPr>
          <a:xfrm>
            <a:off x="1355769" y="5486842"/>
            <a:ext cx="6324558" cy="497360"/>
          </a:xfrm>
          <a:prstGeom prst="rect">
            <a:avLst/>
          </a:prstGeom>
          <a:solidFill>
            <a:srgbClr val="CFCFC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1" lang="fr-FR" sz="1562" u="none" cap="none" strike="noStrike">
                <a:solidFill>
                  <a:schemeClr val="dk1"/>
                </a:solidFill>
                <a:latin typeface="Calibri"/>
                <a:ea typeface="Calibri"/>
                <a:cs typeface="Calibri"/>
                <a:sym typeface="Calibri"/>
              </a:rPr>
              <a:t>Non merci pour le repas. Je vous appelle discrètement demain à 15 h.</a:t>
            </a:r>
          </a:p>
        </p:txBody>
      </p:sp>
      <p:pic>
        <p:nvPicPr>
          <p:cNvPr id="1226" name="Shape 1226"/>
          <p:cNvPicPr preferRelativeResize="0"/>
          <p:nvPr/>
        </p:nvPicPr>
        <p:blipFill rotWithShape="1">
          <a:blip r:embed="rId5">
            <a:alphaModFix/>
          </a:blip>
          <a:srcRect b="17053" l="0" r="0" t="0"/>
          <a:stretch/>
        </p:blipFill>
        <p:spPr>
          <a:xfrm>
            <a:off x="269146" y="760022"/>
            <a:ext cx="702286" cy="1115016"/>
          </a:xfrm>
          <a:prstGeom prst="rect">
            <a:avLst/>
          </a:prstGeom>
          <a:noFill/>
          <a:ln>
            <a:noFill/>
          </a:ln>
          <a:effectLst>
            <a:outerShdw blurRad="292100" rotWithShape="0" algn="tl" dir="2700000" dist="139700">
              <a:srgbClr val="333333">
                <a:alpha val="64313"/>
              </a:srgbClr>
            </a:outerShdw>
          </a:effectLst>
        </p:spPr>
      </p:pic>
      <p:sp>
        <p:nvSpPr>
          <p:cNvPr id="1227" name="Shape 1227"/>
          <p:cNvSpPr/>
          <p:nvPr/>
        </p:nvSpPr>
        <p:spPr>
          <a:xfrm>
            <a:off x="234311" y="1768602"/>
            <a:ext cx="737121" cy="269497"/>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172" u="none" cap="none" strike="noStrike">
                <a:solidFill>
                  <a:schemeClr val="lt1"/>
                </a:solidFill>
                <a:latin typeface="Calibri"/>
                <a:ea typeface="Calibri"/>
                <a:cs typeface="Calibri"/>
                <a:sym typeface="Calibri"/>
              </a:rPr>
              <a:t>Kipps </a:t>
            </a:r>
          </a:p>
        </p:txBody>
      </p:sp>
      <p:sp>
        <p:nvSpPr>
          <p:cNvPr id="1228" name="Shape 1228"/>
          <p:cNvSpPr/>
          <p:nvPr/>
        </p:nvSpPr>
        <p:spPr>
          <a:xfrm>
            <a:off x="278025" y="254850"/>
            <a:ext cx="1343699" cy="1343699"/>
          </a:xfrm>
          <a:prstGeom prst="plus">
            <a:avLst>
              <a:gd fmla="val 25000" name="adj"/>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29" name="Shape 1229"/>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4" name="Shape 1234"/>
        <p:cNvGrpSpPr/>
        <p:nvPr/>
      </p:nvGrpSpPr>
      <p:grpSpPr>
        <a:xfrm>
          <a:off x="0" y="0"/>
          <a:ext cx="0" cy="0"/>
          <a:chOff x="0" y="0"/>
          <a:chExt cx="0" cy="0"/>
        </a:xfrm>
      </p:grpSpPr>
      <p:pic>
        <p:nvPicPr>
          <p:cNvPr id="1235" name="Shape 1235"/>
          <p:cNvPicPr preferRelativeResize="0"/>
          <p:nvPr/>
        </p:nvPicPr>
        <p:blipFill rotWithShape="1">
          <a:blip r:embed="rId3">
            <a:alphaModFix/>
          </a:blip>
          <a:srcRect b="0" l="0" r="0" t="0"/>
          <a:stretch/>
        </p:blipFill>
        <p:spPr>
          <a:xfrm>
            <a:off x="-23016" y="797881"/>
            <a:ext cx="9160418" cy="6082370"/>
          </a:xfrm>
          <a:prstGeom prst="rect">
            <a:avLst/>
          </a:prstGeom>
          <a:noFill/>
          <a:ln>
            <a:noFill/>
          </a:ln>
        </p:spPr>
      </p:pic>
      <p:sp>
        <p:nvSpPr>
          <p:cNvPr id="1236" name="Shape 1236"/>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237" name="Shape 1237"/>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38" name="Shape 1238"/>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39" name="Shape 1239"/>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240" name="Shape 1240"/>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241" name="Shape 1241"/>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42" name="Shape 1242"/>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LA RÉALISATION</a:t>
            </a:r>
          </a:p>
        </p:txBody>
      </p:sp>
      <p:sp>
        <p:nvSpPr>
          <p:cNvPr id="1243" name="Shape 1243"/>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44" name="Shape 1244"/>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45" name="Shape 1245"/>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46" name="Shape 1246"/>
          <p:cNvSpPr txBox="1"/>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247" name="Shape 1247"/>
          <p:cNvSpPr/>
          <p:nvPr/>
        </p:nvSpPr>
        <p:spPr>
          <a:xfrm>
            <a:off x="5402582" y="2536300"/>
            <a:ext cx="1524758" cy="1310442"/>
          </a:xfrm>
          <a:prstGeom prst="rect">
            <a:avLst/>
          </a:prstGeom>
          <a:solidFill>
            <a:srgbClr val="F5B295"/>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300" u="none" cap="none" strike="noStrike">
                <a:solidFill>
                  <a:schemeClr val="dk1"/>
                </a:solidFill>
                <a:latin typeface="Calibri"/>
                <a:ea typeface="Calibri"/>
                <a:cs typeface="Calibri"/>
                <a:sym typeface="Calibri"/>
              </a:rPr>
              <a:t>Commercialisation</a:t>
            </a:r>
            <a:r>
              <a:rPr b="1" i="0" lang="fr-FR" sz="1400" u="none" cap="none" strike="noStrike">
                <a:solidFill>
                  <a:schemeClr val="dk1"/>
                </a:solidFill>
                <a:latin typeface="Calibri"/>
                <a:ea typeface="Calibri"/>
                <a:cs typeface="Calibri"/>
                <a:sym typeface="Calibri"/>
              </a:rPr>
              <a:t> </a:t>
            </a:r>
          </a:p>
        </p:txBody>
      </p:sp>
      <p:sp>
        <p:nvSpPr>
          <p:cNvPr id="1248" name="Shape 1248"/>
          <p:cNvSpPr/>
          <p:nvPr/>
        </p:nvSpPr>
        <p:spPr>
          <a:xfrm>
            <a:off x="2714888" y="4473548"/>
            <a:ext cx="1439998" cy="1322353"/>
          </a:xfrm>
          <a:prstGeom prst="rect">
            <a:avLst/>
          </a:prstGeom>
          <a:solidFill>
            <a:srgbClr val="F5B295"/>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Réalisation</a:t>
            </a:r>
            <a:r>
              <a:rPr b="0" i="0" lang="fr-FR" sz="1400" u="none" cap="none" strike="noStrike">
                <a:solidFill>
                  <a:schemeClr val="dk1"/>
                </a:solidFill>
                <a:latin typeface="Calibri"/>
                <a:ea typeface="Calibri"/>
                <a:cs typeface="Calibri"/>
                <a:sym typeface="Calibri"/>
              </a:rPr>
              <a:t> du chantier</a:t>
            </a:r>
          </a:p>
        </p:txBody>
      </p:sp>
      <p:sp>
        <p:nvSpPr>
          <p:cNvPr id="1249" name="Shape 1249"/>
          <p:cNvSpPr/>
          <p:nvPr/>
        </p:nvSpPr>
        <p:spPr>
          <a:xfrm>
            <a:off x="6519887" y="4460232"/>
            <a:ext cx="1439998" cy="1310400"/>
          </a:xfrm>
          <a:prstGeom prst="rect">
            <a:avLst/>
          </a:prstGeom>
          <a:gradFill>
            <a:gsLst>
              <a:gs pos="0">
                <a:srgbClr val="D1D1D1"/>
              </a:gs>
              <a:gs pos="50000">
                <a:srgbClr val="C7C7C7"/>
              </a:gs>
              <a:gs pos="100000">
                <a:srgbClr val="C0C0C0"/>
              </a:gs>
            </a:gsLst>
            <a:path path="circle">
              <a:fillToRect b="100%" r="100%"/>
            </a:path>
            <a:tileRect l="-100%" t="-10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Livraison </a:t>
            </a:r>
          </a:p>
        </p:txBody>
      </p:sp>
      <p:sp>
        <p:nvSpPr>
          <p:cNvPr id="1250" name="Shape 1250"/>
          <p:cNvSpPr/>
          <p:nvPr/>
        </p:nvSpPr>
        <p:spPr>
          <a:xfrm>
            <a:off x="3538703" y="2954241"/>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251" name="Shape 1251"/>
          <p:cNvSpPr/>
          <p:nvPr/>
        </p:nvSpPr>
        <p:spPr>
          <a:xfrm>
            <a:off x="1749273" y="2517931"/>
            <a:ext cx="1439998" cy="1347179"/>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Développement et montage</a:t>
            </a:r>
          </a:p>
        </p:txBody>
      </p:sp>
      <p:sp>
        <p:nvSpPr>
          <p:cNvPr id="1252" name="Shape 1252"/>
          <p:cNvSpPr/>
          <p:nvPr/>
        </p:nvSpPr>
        <p:spPr>
          <a:xfrm>
            <a:off x="846800" y="4878587"/>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253" name="Shape 1253"/>
          <p:cNvSpPr/>
          <p:nvPr/>
        </p:nvSpPr>
        <p:spPr>
          <a:xfrm>
            <a:off x="4560439" y="4887130"/>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1254" name="Shape 1254"/>
          <p:cNvPicPr preferRelativeResize="0"/>
          <p:nvPr/>
        </p:nvPicPr>
        <p:blipFill rotWithShape="1">
          <a:blip r:embed="rId5">
            <a:alphaModFix/>
          </a:blip>
          <a:srcRect b="0" l="0" r="0" t="0"/>
          <a:stretch/>
        </p:blipFill>
        <p:spPr>
          <a:xfrm>
            <a:off x="112959" y="544175"/>
            <a:ext cx="566330" cy="689548"/>
          </a:xfrm>
          <a:prstGeom prst="rect">
            <a:avLst/>
          </a:prstGeom>
          <a:noFill/>
          <a:ln>
            <a:noFill/>
          </a:ln>
        </p:spPr>
      </p:pic>
      <p:pic>
        <p:nvPicPr>
          <p:cNvPr id="1255" name="Shape 1255"/>
          <p:cNvPicPr preferRelativeResize="0"/>
          <p:nvPr/>
        </p:nvPicPr>
        <p:blipFill rotWithShape="1">
          <a:blip r:embed="rId6">
            <a:alphaModFix/>
          </a:blip>
          <a:srcRect b="17053" l="0" r="0" t="0"/>
          <a:stretch/>
        </p:blipFill>
        <p:spPr>
          <a:xfrm>
            <a:off x="728295" y="478524"/>
            <a:ext cx="538802" cy="835157"/>
          </a:xfrm>
          <a:prstGeom prst="rect">
            <a:avLst/>
          </a:prstGeom>
          <a:noFill/>
          <a:ln>
            <a:noFill/>
          </a:ln>
          <a:effectLst>
            <a:outerShdw blurRad="292100" rotWithShape="0" algn="tl" dir="2700000" dist="139700">
              <a:srgbClr val="333333">
                <a:alpha val="64313"/>
              </a:srgbClr>
            </a:outerShdw>
          </a:effectLst>
        </p:spPr>
      </p:pic>
      <p:sp>
        <p:nvSpPr>
          <p:cNvPr id="1256" name="Shape 1256"/>
          <p:cNvSpPr/>
          <p:nvPr/>
        </p:nvSpPr>
        <p:spPr>
          <a:xfrm>
            <a:off x="95815" y="1258100"/>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257" name="Shape 1257"/>
          <p:cNvSpPr/>
          <p:nvPr/>
        </p:nvSpPr>
        <p:spPr>
          <a:xfrm>
            <a:off x="278025" y="254850"/>
            <a:ext cx="1343699" cy="1343699"/>
          </a:xfrm>
          <a:prstGeom prst="plus">
            <a:avLst>
              <a:gd fmla="val 25000" name="adj"/>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58" name="Shape 1258"/>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3" name="Shape 1263"/>
        <p:cNvGrpSpPr/>
        <p:nvPr/>
      </p:nvGrpSpPr>
      <p:grpSpPr>
        <a:xfrm>
          <a:off x="0" y="0"/>
          <a:ext cx="0" cy="0"/>
          <a:chOff x="0" y="0"/>
          <a:chExt cx="0" cy="0"/>
        </a:xfrm>
      </p:grpSpPr>
      <p:pic>
        <p:nvPicPr>
          <p:cNvPr descr="Marc_Recadrage.png" id="1264" name="Shape 1264"/>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265" name="Shape 1265"/>
          <p:cNvSpPr/>
          <p:nvPr/>
        </p:nvSpPr>
        <p:spPr>
          <a:xfrm rot="-5400000">
            <a:off x="1794005" y="-1006117"/>
            <a:ext cx="5552646"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66" name="Shape 1266"/>
          <p:cNvSpPr txBox="1"/>
          <p:nvPr/>
        </p:nvSpPr>
        <p:spPr>
          <a:xfrm>
            <a:off x="7081439"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267" name="Shape 1267"/>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68" name="Shape 1268"/>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69" name="Shape 1269"/>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270" name="Shape 1270"/>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271" name="Shape 1271"/>
          <p:cNvSpPr txBox="1"/>
          <p:nvPr/>
        </p:nvSpPr>
        <p:spPr>
          <a:xfrm>
            <a:off x="1749952" y="1347850"/>
            <a:ext cx="7394046" cy="1077216"/>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Dans les lunettes, les apprenants pourront visualiser le terrain délimité (celui du début, mais sans pouvoir sortir du terrain) avec de nombreux éléments de construction correspondant au premier terrain (chantier avec grues, matériels, etc.). </a:t>
            </a:r>
          </a:p>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Ils découvrent alors une multitude d’aléas.</a:t>
            </a:r>
          </a:p>
        </p:txBody>
      </p:sp>
      <p:pic>
        <p:nvPicPr>
          <p:cNvPr id="1272" name="Shape 1272"/>
          <p:cNvPicPr preferRelativeResize="0"/>
          <p:nvPr/>
        </p:nvPicPr>
        <p:blipFill rotWithShape="1">
          <a:blip r:embed="rId5">
            <a:alphaModFix/>
          </a:blip>
          <a:srcRect b="0" l="0" r="0" t="0"/>
          <a:stretch/>
        </p:blipFill>
        <p:spPr>
          <a:xfrm>
            <a:off x="7424192" y="2717250"/>
            <a:ext cx="1174195" cy="943814"/>
          </a:xfrm>
          <a:prstGeom prst="rect">
            <a:avLst/>
          </a:prstGeom>
          <a:noFill/>
          <a:ln>
            <a:noFill/>
          </a:ln>
        </p:spPr>
      </p:pic>
      <p:sp>
        <p:nvSpPr>
          <p:cNvPr id="1273" name="Shape 1273"/>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274" name="Shape 1274"/>
          <p:cNvSpPr/>
          <p:nvPr/>
        </p:nvSpPr>
        <p:spPr>
          <a:xfrm>
            <a:off x="0" y="739725"/>
            <a:ext cx="7030656" cy="546348"/>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1" lang="fr-FR" sz="1600" u="none" cap="none" strike="noStrike">
                <a:solidFill>
                  <a:schemeClr val="dk1"/>
                </a:solidFill>
                <a:latin typeface="Calibri"/>
                <a:ea typeface="Calibri"/>
                <a:cs typeface="Calibri"/>
                <a:sym typeface="Calibri"/>
              </a:rPr>
              <a:t>Éléments vus dans les lunettes</a:t>
            </a:r>
          </a:p>
        </p:txBody>
      </p:sp>
      <p:sp>
        <p:nvSpPr>
          <p:cNvPr id="1275" name="Shape 1275"/>
          <p:cNvSpPr txBox="1"/>
          <p:nvPr/>
        </p:nvSpPr>
        <p:spPr>
          <a:xfrm>
            <a:off x="62388" y="2458635"/>
            <a:ext cx="7189310" cy="37856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Aléa climatique</a:t>
            </a:r>
            <a:r>
              <a:rPr b="0" i="0" lang="fr-FR" sz="1600" u="none" cap="none" strike="noStrike">
                <a:solidFill>
                  <a:schemeClr val="dk1"/>
                </a:solidFill>
                <a:latin typeface="Calibri"/>
                <a:ea typeface="Calibri"/>
                <a:cs typeface="Calibri"/>
                <a:sym typeface="Calibri"/>
              </a:rPr>
              <a:t> : </a:t>
            </a:r>
          </a:p>
          <a:p>
            <a:pPr indent="-285750" lvl="0" marL="285750" marR="0" rtl="0" algn="l">
              <a:lnSpc>
                <a:spcPct val="100000"/>
              </a:lnSpc>
              <a:spcBef>
                <a:spcPts val="0"/>
              </a:spcBef>
              <a:spcAft>
                <a:spcPts val="0"/>
              </a:spcAft>
              <a:buClr>
                <a:schemeClr val="dk1"/>
              </a:buClr>
              <a:buSzPct val="100000"/>
              <a:buFont typeface="Arial"/>
              <a:buChar char="•"/>
            </a:pPr>
            <a:r>
              <a:rPr b="0" i="1" lang="fr-FR" sz="1600" u="none" cap="none" strike="noStrike">
                <a:solidFill>
                  <a:schemeClr val="dk1"/>
                </a:solidFill>
                <a:latin typeface="Calibri"/>
                <a:ea typeface="Calibri"/>
                <a:cs typeface="Calibri"/>
                <a:sym typeface="Calibri"/>
              </a:rPr>
              <a:t>Une zone inaccessible pour cause d’inondation (panneau et enfoncement du terrain avec eau)</a:t>
            </a:r>
          </a:p>
          <a:p>
            <a:pPr indent="0" lvl="0" marL="0" marR="0" rtl="0" algn="l">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Aléas techniques</a:t>
            </a:r>
            <a:r>
              <a:rPr b="0" i="0" lang="fr-FR" sz="1600" u="none" cap="none" strike="noStrike">
                <a:solidFill>
                  <a:schemeClr val="dk1"/>
                </a:solidFill>
                <a:latin typeface="Calibri"/>
                <a:ea typeface="Calibri"/>
                <a:cs typeface="Calibri"/>
                <a:sym typeface="Calibri"/>
              </a:rPr>
              <a:t> : </a:t>
            </a: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Une entreprise de gros œuvre a fait faillite </a:t>
            </a:r>
            <a:r>
              <a:rPr b="0" i="1" lang="fr-FR" sz="1600" u="none" cap="none" strike="noStrike">
                <a:solidFill>
                  <a:schemeClr val="dk1"/>
                </a:solidFill>
                <a:latin typeface="Calibri"/>
                <a:ea typeface="Calibri"/>
                <a:cs typeface="Calibri"/>
                <a:sym typeface="Calibri"/>
              </a:rPr>
              <a:t>(article de journal sur la table)</a:t>
            </a: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Rupture de stock d’un de nos matériaux</a:t>
            </a: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 aspect du cahier des charges qui n’est pas respecté : « bâtiment A » sans aucune fenêtre… </a:t>
            </a:r>
          </a:p>
          <a:p>
            <a:pPr indent="0" lvl="0" marL="0" marR="0" rtl="0" algn="l">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Aléas humains : </a:t>
            </a: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 employé sans casque sur le chantier</a:t>
            </a: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 salarié sans badge, qui n’a pas de déclaration URSAFF par sa société : </a:t>
            </a:r>
            <a:r>
              <a:rPr b="0" i="1" lang="fr-FR" sz="1600" u="none" cap="none" strike="noStrike">
                <a:solidFill>
                  <a:schemeClr val="dk1"/>
                </a:solidFill>
                <a:latin typeface="Calibri"/>
                <a:ea typeface="Calibri"/>
                <a:cs typeface="Calibri"/>
                <a:sym typeface="Calibri"/>
              </a:rPr>
              <a:t>une liste des ouvriers dans la base vie avec photo et lui sans badge (n’apparaissant pas)</a:t>
            </a:r>
          </a:p>
          <a:p>
            <a:pPr indent="0" lvl="0" marL="0" marR="0" rtl="0" algn="l">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Aléas liés aux clients </a:t>
            </a:r>
            <a:r>
              <a:rPr b="0" i="0" lang="fr-FR" sz="1600" u="none" cap="none" strike="noStrike">
                <a:solidFill>
                  <a:schemeClr val="dk1"/>
                </a:solidFill>
                <a:latin typeface="Calibri"/>
                <a:ea typeface="Calibri"/>
                <a:cs typeface="Calibri"/>
                <a:sym typeface="Calibri"/>
              </a:rPr>
              <a:t>: </a:t>
            </a:r>
          </a:p>
          <a:p>
            <a:pPr indent="-285750" lvl="0" marL="285750" marR="0" rtl="0" algn="l">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Le client souhaite faire des travaux modificatifs alors que le chantier est déjà très avancé</a:t>
            </a:r>
          </a:p>
        </p:txBody>
      </p:sp>
      <p:sp>
        <p:nvSpPr>
          <p:cNvPr id="1276" name="Shape 1276"/>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RÉALISATION</a:t>
            </a:r>
          </a:p>
        </p:txBody>
      </p:sp>
      <p:sp>
        <p:nvSpPr>
          <p:cNvPr id="1277" name="Shape 1277"/>
          <p:cNvSpPr/>
          <p:nvPr/>
        </p:nvSpPr>
        <p:spPr>
          <a:xfrm>
            <a:off x="7043485" y="760022"/>
            <a:ext cx="2097165" cy="520830"/>
          </a:xfrm>
          <a:prstGeom prst="rect">
            <a:avLst/>
          </a:prstGeom>
          <a:solidFill>
            <a:schemeClr val="lt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5 minutes</a:t>
            </a:r>
          </a:p>
        </p:txBody>
      </p:sp>
      <p:pic>
        <p:nvPicPr>
          <p:cNvPr id="1278" name="Shape 1278"/>
          <p:cNvPicPr preferRelativeResize="0"/>
          <p:nvPr/>
        </p:nvPicPr>
        <p:blipFill rotWithShape="1">
          <a:blip r:embed="rId6">
            <a:alphaModFix/>
          </a:blip>
          <a:srcRect b="0" l="0" r="0" t="0"/>
          <a:stretch/>
        </p:blipFill>
        <p:spPr>
          <a:xfrm rot="425881">
            <a:off x="7313355" y="5049448"/>
            <a:ext cx="1395872" cy="1030247"/>
          </a:xfrm>
          <a:prstGeom prst="rect">
            <a:avLst/>
          </a:prstGeom>
          <a:noFill/>
          <a:ln>
            <a:noFill/>
          </a:ln>
        </p:spPr>
      </p:pic>
      <p:pic>
        <p:nvPicPr>
          <p:cNvPr id="1279" name="Shape 1279"/>
          <p:cNvPicPr preferRelativeResize="0"/>
          <p:nvPr/>
        </p:nvPicPr>
        <p:blipFill rotWithShape="1">
          <a:blip r:embed="rId5">
            <a:alphaModFix/>
          </a:blip>
          <a:srcRect b="0" l="0" r="0" t="0"/>
          <a:stretch/>
        </p:blipFill>
        <p:spPr>
          <a:xfrm>
            <a:off x="7424192" y="3861816"/>
            <a:ext cx="1174195" cy="943814"/>
          </a:xfrm>
          <a:prstGeom prst="rect">
            <a:avLst/>
          </a:prstGeom>
          <a:noFill/>
          <a:ln>
            <a:noFill/>
          </a:ln>
        </p:spPr>
      </p:pic>
      <p:pic>
        <p:nvPicPr>
          <p:cNvPr id="1280" name="Shape 1280"/>
          <p:cNvPicPr preferRelativeResize="0"/>
          <p:nvPr/>
        </p:nvPicPr>
        <p:blipFill rotWithShape="1">
          <a:blip r:embed="rId7">
            <a:alphaModFix/>
          </a:blip>
          <a:srcRect b="0" l="0" r="0" t="0"/>
          <a:stretch/>
        </p:blipFill>
        <p:spPr>
          <a:xfrm>
            <a:off x="301482" y="1108711"/>
            <a:ext cx="566330" cy="689548"/>
          </a:xfrm>
          <a:prstGeom prst="rect">
            <a:avLst/>
          </a:prstGeom>
          <a:noFill/>
          <a:ln>
            <a:noFill/>
          </a:ln>
        </p:spPr>
      </p:pic>
      <p:pic>
        <p:nvPicPr>
          <p:cNvPr id="1281" name="Shape 1281"/>
          <p:cNvPicPr preferRelativeResize="0"/>
          <p:nvPr/>
        </p:nvPicPr>
        <p:blipFill rotWithShape="1">
          <a:blip r:embed="rId8">
            <a:alphaModFix/>
          </a:blip>
          <a:srcRect b="17053" l="0" r="0" t="0"/>
          <a:stretch/>
        </p:blipFill>
        <p:spPr>
          <a:xfrm>
            <a:off x="916816" y="1043058"/>
            <a:ext cx="538802" cy="835157"/>
          </a:xfrm>
          <a:prstGeom prst="rect">
            <a:avLst/>
          </a:prstGeom>
          <a:noFill/>
          <a:ln>
            <a:noFill/>
          </a:ln>
          <a:effectLst>
            <a:outerShdw blurRad="292100" rotWithShape="0" algn="tl" dir="2700000" dist="139700">
              <a:srgbClr val="333333">
                <a:alpha val="64313"/>
              </a:srgbClr>
            </a:outerShdw>
          </a:effectLst>
        </p:spPr>
      </p:pic>
      <p:sp>
        <p:nvSpPr>
          <p:cNvPr id="1282" name="Shape 1282"/>
          <p:cNvSpPr/>
          <p:nvPr/>
        </p:nvSpPr>
        <p:spPr>
          <a:xfrm>
            <a:off x="284337" y="1822633"/>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283" name="Shape 1283"/>
          <p:cNvSpPr/>
          <p:nvPr/>
        </p:nvSpPr>
        <p:spPr>
          <a:xfrm>
            <a:off x="278025" y="254850"/>
            <a:ext cx="1343699" cy="1343699"/>
          </a:xfrm>
          <a:prstGeom prst="plus">
            <a:avLst>
              <a:gd fmla="val 25000" name="adj"/>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84" name="Shape 128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9" name="Shape 1289"/>
        <p:cNvGrpSpPr/>
        <p:nvPr/>
      </p:nvGrpSpPr>
      <p:grpSpPr>
        <a:xfrm>
          <a:off x="0" y="0"/>
          <a:ext cx="0" cy="0"/>
          <a:chOff x="0" y="0"/>
          <a:chExt cx="0" cy="0"/>
        </a:xfrm>
      </p:grpSpPr>
      <p:pic>
        <p:nvPicPr>
          <p:cNvPr descr="Marc_Recadrage.png" id="1290" name="Shape 1290"/>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291" name="Shape 1291"/>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92" name="Shape 1292"/>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293" name="Shape 1293"/>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94" name="Shape 1294"/>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295" name="Shape 1295"/>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296" name="Shape 1296"/>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297" name="Shape 1297"/>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1298" name="Shape 1298"/>
          <p:cNvPicPr preferRelativeResize="0"/>
          <p:nvPr/>
        </p:nvPicPr>
        <p:blipFill rotWithShape="1">
          <a:blip r:embed="rId5">
            <a:alphaModFix/>
          </a:blip>
          <a:srcRect b="0" l="0" r="0" t="0"/>
          <a:stretch/>
        </p:blipFill>
        <p:spPr>
          <a:xfrm>
            <a:off x="253420" y="783685"/>
            <a:ext cx="8659531" cy="6391322"/>
          </a:xfrm>
          <a:prstGeom prst="rect">
            <a:avLst/>
          </a:prstGeom>
          <a:noFill/>
          <a:ln>
            <a:noFill/>
          </a:ln>
        </p:spPr>
      </p:pic>
      <p:sp>
        <p:nvSpPr>
          <p:cNvPr id="1299" name="Shape 1299"/>
          <p:cNvSpPr txBox="1"/>
          <p:nvPr/>
        </p:nvSpPr>
        <p:spPr>
          <a:xfrm>
            <a:off x="1185250" y="1537391"/>
            <a:ext cx="6786563" cy="3108541"/>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Il y aura différents documents à visualiser sur la tablette en complément des lunettes : </a:t>
            </a:r>
          </a:p>
          <a:p>
            <a:pPr indent="0" lvl="0" marL="0" marR="0" rtl="0" algn="just">
              <a:lnSpc>
                <a:spcPct val="100000"/>
              </a:lnSpc>
              <a:spcBef>
                <a:spcPts val="0"/>
              </a:spcBef>
              <a:spcAft>
                <a:spcPts val="0"/>
              </a:spcAft>
              <a:buClr>
                <a:srgbClr val="000000"/>
              </a:buClr>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ct val="100000"/>
              <a:buFont typeface="Arial"/>
              <a:buChar char="•"/>
            </a:pPr>
            <a:r>
              <a:rPr b="0" i="0" lang="fr-FR" sz="1400" u="none" cap="none" strike="noStrike">
                <a:solidFill>
                  <a:schemeClr val="dk1"/>
                </a:solidFill>
                <a:latin typeface="Calibri"/>
                <a:ea typeface="Calibri"/>
                <a:cs typeface="Calibri"/>
                <a:sym typeface="Calibri"/>
              </a:rPr>
              <a:t>Un extrait du cahier des charges précisant la présence de fenêtre à un endroit précis : bâtiment A avec des fenêtres : dans la VR la fenêtre n’est pas présente.</a:t>
            </a:r>
          </a:p>
          <a:p>
            <a:pPr indent="-285750" lvl="0" marL="285750" marR="0" rtl="0" algn="just">
              <a:lnSpc>
                <a:spcPct val="100000"/>
              </a:lnSpc>
              <a:spcBef>
                <a:spcPts val="0"/>
              </a:spcBef>
              <a:spcAft>
                <a:spcPts val="0"/>
              </a:spcAft>
              <a:buClr>
                <a:schemeClr val="dk1"/>
              </a:buClr>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ct val="100000"/>
              <a:buFont typeface="Arial"/>
              <a:buChar char="•"/>
            </a:pPr>
            <a:r>
              <a:rPr b="0" i="0" lang="fr-FR" sz="1400" u="none" cap="none" strike="noStrike">
                <a:solidFill>
                  <a:schemeClr val="dk1"/>
                </a:solidFill>
                <a:latin typeface="Calibri"/>
                <a:ea typeface="Calibri"/>
                <a:cs typeface="Calibri"/>
                <a:sym typeface="Calibri"/>
              </a:rPr>
              <a:t>Un mail précisant qu’après la date du 2 mars, aucune nouvelle demande de TMA ne sera acceptée</a:t>
            </a:r>
          </a:p>
          <a:p>
            <a:pPr indent="-285750" lvl="0" marL="285750" marR="0" rtl="0" algn="just">
              <a:lnSpc>
                <a:spcPct val="100000"/>
              </a:lnSpc>
              <a:spcBef>
                <a:spcPts val="0"/>
              </a:spcBef>
              <a:spcAft>
                <a:spcPts val="0"/>
              </a:spcAft>
              <a:buClr>
                <a:schemeClr val="dk1"/>
              </a:buClr>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ct val="100000"/>
              <a:buFont typeface="Arial"/>
              <a:buChar char="•"/>
            </a:pPr>
            <a:r>
              <a:rPr b="0" i="0" lang="fr-FR" sz="1400" u="none" cap="none" strike="noStrike">
                <a:solidFill>
                  <a:schemeClr val="dk1"/>
                </a:solidFill>
                <a:latin typeface="Calibri"/>
                <a:ea typeface="Calibri"/>
                <a:cs typeface="Calibri"/>
                <a:sym typeface="Calibri"/>
              </a:rPr>
              <a:t>Un document formalisé de TMA en date du 1er mars</a:t>
            </a:r>
          </a:p>
          <a:p>
            <a:pPr indent="-285750" lvl="0" marL="285750" marR="0" rtl="0" algn="just">
              <a:lnSpc>
                <a:spcPct val="100000"/>
              </a:lnSpc>
              <a:spcBef>
                <a:spcPts val="0"/>
              </a:spcBef>
              <a:spcAft>
                <a:spcPts val="0"/>
              </a:spcAft>
              <a:buClr>
                <a:schemeClr val="dk1"/>
              </a:buClr>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ct val="100000"/>
              <a:buFont typeface="Arial"/>
              <a:buChar char="•"/>
            </a:pPr>
            <a:r>
              <a:rPr b="0" i="0" lang="fr-FR" sz="1400" u="none" cap="none" strike="noStrike">
                <a:solidFill>
                  <a:schemeClr val="dk1"/>
                </a:solidFill>
                <a:latin typeface="Calibri"/>
                <a:ea typeface="Calibri"/>
                <a:cs typeface="Calibri"/>
                <a:sym typeface="Calibri"/>
              </a:rPr>
              <a:t>Des œuvres d’artistes (pour piéger l’apprenant, car cette information n’a pas d’utilité)</a:t>
            </a:r>
          </a:p>
          <a:p>
            <a:pPr indent="-285750" lvl="0" marL="285750" marR="0" rtl="0" algn="just">
              <a:lnSpc>
                <a:spcPct val="100000"/>
              </a:lnSpc>
              <a:spcBef>
                <a:spcPts val="0"/>
              </a:spcBef>
              <a:spcAft>
                <a:spcPts val="0"/>
              </a:spcAft>
              <a:buClr>
                <a:schemeClr val="dk1"/>
              </a:buClr>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ct val="100000"/>
              <a:buFont typeface="Arial"/>
              <a:buChar char="•"/>
            </a:pPr>
            <a:r>
              <a:rPr b="0" i="0" lang="fr-FR" sz="1400" u="none" cap="none" strike="noStrike">
                <a:solidFill>
                  <a:schemeClr val="dk1"/>
                </a:solidFill>
                <a:latin typeface="Calibri"/>
                <a:ea typeface="Calibri"/>
                <a:cs typeface="Calibri"/>
                <a:sym typeface="Calibri"/>
              </a:rPr>
              <a:t>Article de journaux sur la construction d’un quartier urbain</a:t>
            </a:r>
          </a:p>
          <a:p>
            <a:pPr indent="-285750" lvl="0" marL="28575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Calibri"/>
              <a:ea typeface="Calibri"/>
              <a:cs typeface="Calibri"/>
              <a:sym typeface="Calibri"/>
            </a:endParaRPr>
          </a:p>
        </p:txBody>
      </p:sp>
      <p:sp>
        <p:nvSpPr>
          <p:cNvPr id="1300" name="Shape 1300"/>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RÉALISATION</a:t>
            </a:r>
          </a:p>
        </p:txBody>
      </p:sp>
      <p:sp>
        <p:nvSpPr>
          <p:cNvPr id="1301" name="Shape 1301"/>
          <p:cNvSpPr/>
          <p:nvPr/>
        </p:nvSpPr>
        <p:spPr>
          <a:xfrm>
            <a:off x="278025" y="254850"/>
            <a:ext cx="1343699" cy="1343699"/>
          </a:xfrm>
          <a:prstGeom prst="plus">
            <a:avLst>
              <a:gd fmla="val 25000" name="adj"/>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02" name="Shape 1302"/>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7" name="Shape 1307"/>
        <p:cNvGrpSpPr/>
        <p:nvPr/>
      </p:nvGrpSpPr>
      <p:grpSpPr>
        <a:xfrm>
          <a:off x="0" y="0"/>
          <a:ext cx="0" cy="0"/>
          <a:chOff x="0" y="0"/>
          <a:chExt cx="0" cy="0"/>
        </a:xfrm>
      </p:grpSpPr>
      <p:sp>
        <p:nvSpPr>
          <p:cNvPr id="1308" name="Shape 1308"/>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309" name="Shape 1309"/>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10" name="Shape 131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11" name="Shape 1311"/>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312" name="Shape 1312"/>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3"/>
              </a:rPr>
              <a:t>www.my-serious-game.fr</a:t>
            </a:r>
          </a:p>
        </p:txBody>
      </p:sp>
      <p:sp>
        <p:nvSpPr>
          <p:cNvPr id="1313" name="Shape 1313"/>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1314" name="Shape 1314"/>
          <p:cNvPicPr preferRelativeResize="0"/>
          <p:nvPr/>
        </p:nvPicPr>
        <p:blipFill rotWithShape="1">
          <a:blip r:embed="rId4">
            <a:alphaModFix/>
          </a:blip>
          <a:srcRect b="5350" l="0" r="0" t="0"/>
          <a:stretch/>
        </p:blipFill>
        <p:spPr>
          <a:xfrm>
            <a:off x="-19769" y="1075599"/>
            <a:ext cx="9160418" cy="5757001"/>
          </a:xfrm>
          <a:prstGeom prst="rect">
            <a:avLst/>
          </a:prstGeom>
          <a:noFill/>
          <a:ln>
            <a:noFill/>
          </a:ln>
        </p:spPr>
      </p:pic>
      <p:sp>
        <p:nvSpPr>
          <p:cNvPr id="1315" name="Shape 1315"/>
          <p:cNvSpPr txBox="1"/>
          <p:nvPr/>
        </p:nvSpPr>
        <p:spPr>
          <a:xfrm>
            <a:off x="3774907" y="4190589"/>
            <a:ext cx="4208196" cy="64633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Avez-vous pensé à vérifier la sécurité sur le chantier ?</a:t>
            </a:r>
          </a:p>
        </p:txBody>
      </p:sp>
      <p:pic>
        <p:nvPicPr>
          <p:cNvPr id="1316" name="Shape 1316"/>
          <p:cNvPicPr preferRelativeResize="0"/>
          <p:nvPr/>
        </p:nvPicPr>
        <p:blipFill rotWithShape="1">
          <a:blip r:embed="rId5">
            <a:alphaModFix/>
          </a:blip>
          <a:srcRect b="0" l="0" r="0" t="0"/>
          <a:stretch/>
        </p:blipFill>
        <p:spPr>
          <a:xfrm>
            <a:off x="1057275" y="2966558"/>
            <a:ext cx="2316162" cy="3094390"/>
          </a:xfrm>
          <a:prstGeom prst="rect">
            <a:avLst/>
          </a:prstGeom>
          <a:noFill/>
          <a:ln>
            <a:noFill/>
          </a:ln>
        </p:spPr>
      </p:pic>
      <p:sp>
        <p:nvSpPr>
          <p:cNvPr id="1317" name="Shape 1317"/>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RÉALISATION</a:t>
            </a:r>
          </a:p>
        </p:txBody>
      </p:sp>
      <p:sp>
        <p:nvSpPr>
          <p:cNvPr id="1318" name="Shape 1318"/>
          <p:cNvSpPr/>
          <p:nvPr/>
        </p:nvSpPr>
        <p:spPr>
          <a:xfrm>
            <a:off x="7043485" y="760022"/>
            <a:ext cx="2097165" cy="497086"/>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minutes restantes</a:t>
            </a:r>
          </a:p>
        </p:txBody>
      </p:sp>
      <p:sp>
        <p:nvSpPr>
          <p:cNvPr id="1319" name="Shape 1319"/>
          <p:cNvSpPr/>
          <p:nvPr/>
        </p:nvSpPr>
        <p:spPr>
          <a:xfrm>
            <a:off x="278025" y="254850"/>
            <a:ext cx="1343699" cy="1343699"/>
          </a:xfrm>
          <a:prstGeom prst="plus">
            <a:avLst>
              <a:gd fmla="val 25000" name="adj"/>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20" name="Shape 1320"/>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descr="Marc_Recadrage.png" id="137" name="Shape 137"/>
          <p:cNvPicPr preferRelativeResize="0"/>
          <p:nvPr/>
        </p:nvPicPr>
        <p:blipFill rotWithShape="1">
          <a:blip r:embed="rId3">
            <a:alphaModFix/>
          </a:blip>
          <a:srcRect b="0" l="0" r="0" t="0"/>
          <a:stretch/>
        </p:blipFill>
        <p:spPr>
          <a:xfrm>
            <a:off x="-10001" y="722568"/>
            <a:ext cx="9160418" cy="5548210"/>
          </a:xfrm>
          <a:prstGeom prst="rect">
            <a:avLst/>
          </a:prstGeom>
          <a:noFill/>
          <a:ln>
            <a:noFill/>
          </a:ln>
        </p:spPr>
      </p:pic>
      <p:sp>
        <p:nvSpPr>
          <p:cNvPr id="138" name="Shape 138"/>
          <p:cNvSpPr/>
          <p:nvPr/>
        </p:nvSpPr>
        <p:spPr>
          <a:xfrm rot="-5400000">
            <a:off x="1806218" y="-1083652"/>
            <a:ext cx="5548209"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9" name="Shape 139"/>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40" name="Shape 140"/>
          <p:cNvSpPr/>
          <p:nvPr/>
        </p:nvSpPr>
        <p:spPr>
          <a:xfrm>
            <a:off x="-3350" y="6270778"/>
            <a:ext cx="9144000" cy="587219"/>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41" name="Shape 141"/>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42" name="Shape 142"/>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43" name="Shape 143"/>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44" name="Shape 144"/>
          <p:cNvSpPr txBox="1"/>
          <p:nvPr/>
        </p:nvSpPr>
        <p:spPr>
          <a:xfrm>
            <a:off x="40051" y="774077"/>
            <a:ext cx="8872901" cy="5755421"/>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PRINCIPE DU JEU :</a:t>
            </a:r>
          </a:p>
          <a:p>
            <a:pPr indent="0" lvl="0" marL="0" marR="0" rtl="0" algn="just">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Chaque équipe a pour objectif de </a:t>
            </a:r>
            <a:r>
              <a:rPr b="1" i="0" lang="fr-FR" sz="1600" u="none" cap="none" strike="noStrike">
                <a:solidFill>
                  <a:schemeClr val="dk1"/>
                </a:solidFill>
                <a:latin typeface="Calibri"/>
                <a:ea typeface="Calibri"/>
                <a:cs typeface="Calibri"/>
                <a:sym typeface="Calibri"/>
              </a:rPr>
              <a:t>créer le quartier le plus agréable et diversifié</a:t>
            </a:r>
            <a:r>
              <a:rPr b="0" i="0" lang="fr-FR" sz="1600" u="none" cap="none" strike="noStrike">
                <a:solidFill>
                  <a:schemeClr val="dk1"/>
                </a:solidFill>
                <a:latin typeface="Calibri"/>
                <a:ea typeface="Calibri"/>
                <a:cs typeface="Calibri"/>
                <a:sym typeface="Calibri"/>
              </a:rPr>
              <a:t>.</a:t>
            </a:r>
          </a:p>
          <a:p>
            <a:pPr indent="0" lvl="0" marL="0" marR="0" rtl="0" algn="just">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Chaque jeu, exercice et découverte d’univers 3D offre </a:t>
            </a:r>
            <a:r>
              <a:rPr b="1" i="0" lang="fr-FR" sz="1600" u="none" cap="none" strike="noStrike">
                <a:solidFill>
                  <a:schemeClr val="dk1"/>
                </a:solidFill>
                <a:latin typeface="Calibri"/>
                <a:ea typeface="Calibri"/>
                <a:cs typeface="Calibri"/>
                <a:sym typeface="Calibri"/>
              </a:rPr>
              <a:t>des points qui permettent </a:t>
            </a:r>
          </a:p>
          <a:p>
            <a:pPr indent="0" lvl="0" marL="0" marR="0" rtl="0" algn="just">
              <a:lnSpc>
                <a:spcPct val="100000"/>
              </a:lnSpc>
              <a:spcBef>
                <a:spcPts val="0"/>
              </a:spcBef>
              <a:spcAft>
                <a:spcPts val="0"/>
              </a:spcAft>
              <a:buClr>
                <a:schemeClr val="dk1"/>
              </a:buClr>
              <a:buSzPct val="25000"/>
              <a:buFont typeface="Calibri"/>
              <a:buNone/>
            </a:pPr>
            <a:r>
              <a:rPr b="1" i="0" lang="fr-FR" sz="1600" u="none" cap="none" strike="noStrike">
                <a:solidFill>
                  <a:schemeClr val="dk1"/>
                </a:solidFill>
                <a:latin typeface="Calibri"/>
                <a:ea typeface="Calibri"/>
                <a:cs typeface="Calibri"/>
                <a:sym typeface="Calibri"/>
              </a:rPr>
              <a:t>d’acheter quelques-uns des nombreux édifices de la bibliothèque interactive </a:t>
            </a:r>
          </a:p>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(immeubles, parking, bâtiments, etc.). </a:t>
            </a:r>
          </a:p>
          <a:p>
            <a:pPr indent="0" lvl="0" marL="0" marR="0" rtl="0" algn="just">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Les quartiers se construisent </a:t>
            </a:r>
            <a:r>
              <a:rPr b="1" i="0" lang="fr-FR" sz="1600" u="none" cap="none" strike="noStrike">
                <a:solidFill>
                  <a:schemeClr val="dk1"/>
                </a:solidFill>
                <a:latin typeface="Calibri"/>
                <a:ea typeface="Calibri"/>
                <a:cs typeface="Calibri"/>
                <a:sym typeface="Calibri"/>
              </a:rPr>
              <a:t>en temps réel </a:t>
            </a:r>
            <a:r>
              <a:rPr b="0" i="0" lang="fr-FR" sz="1600" u="none" cap="none" strike="noStrike">
                <a:solidFill>
                  <a:schemeClr val="dk1"/>
                </a:solidFill>
                <a:latin typeface="Calibri"/>
                <a:ea typeface="Calibri"/>
                <a:cs typeface="Calibri"/>
                <a:sym typeface="Calibri"/>
              </a:rPr>
              <a:t>sur les tablettes des équipes et le score (nombre de points de chaque équipe) s’affichent à chaque étape sur le rétroprojecteur.</a:t>
            </a:r>
          </a:p>
          <a:p>
            <a:pPr indent="0" lvl="0" marL="0" marR="0" rtl="0" algn="just">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Dans certains exercices, les équipes attribueront des votes qui procurera à l’équipe, qui reçoit ces votes, de gagner un certain nombre de point.</a:t>
            </a:r>
          </a:p>
          <a:p>
            <a:pPr indent="0" lvl="0" marL="0" marR="0" rtl="0" algn="just">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Les apprenants peuvent </a:t>
            </a:r>
            <a:r>
              <a:rPr b="1" i="0" lang="fr-FR" sz="1600" u="none" cap="none" strike="noStrike">
                <a:solidFill>
                  <a:schemeClr val="dk1"/>
                </a:solidFill>
                <a:latin typeface="Calibri"/>
                <a:ea typeface="Calibri"/>
                <a:cs typeface="Calibri"/>
                <a:sym typeface="Calibri"/>
              </a:rPr>
              <a:t>connaitre en temps réel leur score </a:t>
            </a:r>
            <a:r>
              <a:rPr b="0" i="0" lang="fr-FR" sz="1600" u="none" cap="none" strike="noStrike">
                <a:solidFill>
                  <a:schemeClr val="dk1"/>
                </a:solidFill>
                <a:latin typeface="Calibri"/>
                <a:ea typeface="Calibri"/>
                <a:cs typeface="Calibri"/>
                <a:sym typeface="Calibri"/>
              </a:rPr>
              <a:t>et leur avancement par rapport aux autres équipes.</a:t>
            </a:r>
          </a:p>
          <a:p>
            <a:pPr indent="0" lvl="0" marL="0" marR="0" rtl="0" algn="just">
              <a:lnSpc>
                <a:spcPct val="100000"/>
              </a:lnSpc>
              <a:spcBef>
                <a:spcPts val="0"/>
              </a:spcBef>
              <a:spcAft>
                <a:spcPts val="0"/>
              </a:spcAft>
              <a:buClr>
                <a:schemeClr val="dk1"/>
              </a:buClr>
              <a:buSzPct val="25000"/>
              <a:buFont typeface="Calibri"/>
              <a:buNone/>
            </a:pPr>
            <a:r>
              <a:rPr b="1" i="0" lang="fr-FR" sz="1600" u="none" cap="none" strike="noStrike">
                <a:solidFill>
                  <a:schemeClr val="dk1"/>
                </a:solidFill>
                <a:latin typeface="Calibri"/>
                <a:ea typeface="Calibri"/>
                <a:cs typeface="Calibri"/>
                <a:sym typeface="Calibri"/>
              </a:rPr>
              <a:t>Chaque exercice est timé </a:t>
            </a:r>
            <a:r>
              <a:rPr b="0" i="0" lang="fr-FR" sz="1600" u="none" cap="none" strike="noStrike">
                <a:solidFill>
                  <a:schemeClr val="dk1"/>
                </a:solidFill>
                <a:latin typeface="Calibri"/>
                <a:ea typeface="Calibri"/>
                <a:cs typeface="Calibri"/>
                <a:sym typeface="Calibri"/>
              </a:rPr>
              <a:t>dans le temps pour garder la maîtrise du temps et préserver le dynamisme du jeu.</a:t>
            </a:r>
          </a:p>
          <a:p>
            <a:pPr indent="0" lvl="0" marL="0" marR="0" rtl="0" algn="just">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Pour la dernière étape de jeu, les équipes sont amenées à </a:t>
            </a:r>
            <a:r>
              <a:rPr b="1" i="0" lang="fr-FR" sz="1600" u="none" cap="none" strike="noStrike">
                <a:solidFill>
                  <a:schemeClr val="dk1"/>
                </a:solidFill>
                <a:latin typeface="Calibri"/>
                <a:ea typeface="Calibri"/>
                <a:cs typeface="Calibri"/>
                <a:sym typeface="Calibri"/>
              </a:rPr>
              <a:t>défendre leur quartier auprès de leurs confrères qui votent pour élire la BI QUEST TEAM</a:t>
            </a:r>
            <a:r>
              <a:rPr b="0" i="0" lang="fr-FR" sz="1600" u="none" cap="none" strike="noStrike">
                <a:solidFill>
                  <a:schemeClr val="dk1"/>
                </a:solidFill>
                <a:latin typeface="Calibri"/>
                <a:ea typeface="Calibri"/>
                <a:cs typeface="Calibri"/>
                <a:sym typeface="Calibri"/>
              </a:rPr>
              <a:t>. C’est lors de cette étape que les quartiers de chaque équipe s’affiche sur le rétro-projecteur.</a:t>
            </a:r>
          </a:p>
          <a:p>
            <a:pPr indent="0" lvl="0" marL="0" marR="0" rtl="0" algn="just">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45" name="Shape 145"/>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COMPRENDRE CE STORY-BOARD (3/3)</a:t>
            </a:r>
          </a:p>
        </p:txBody>
      </p:sp>
      <p:pic>
        <p:nvPicPr>
          <p:cNvPr id="146" name="Shape 146"/>
          <p:cNvPicPr preferRelativeResize="0"/>
          <p:nvPr/>
        </p:nvPicPr>
        <p:blipFill rotWithShape="1">
          <a:blip r:embed="rId5">
            <a:alphaModFix/>
          </a:blip>
          <a:srcRect b="4952" l="0" r="0" t="0"/>
          <a:stretch/>
        </p:blipFill>
        <p:spPr>
          <a:xfrm>
            <a:off x="7132964" y="846424"/>
            <a:ext cx="1823390" cy="16935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5" name="Shape 1325"/>
        <p:cNvGrpSpPr/>
        <p:nvPr/>
      </p:nvGrpSpPr>
      <p:grpSpPr>
        <a:xfrm>
          <a:off x="0" y="0"/>
          <a:ext cx="0" cy="0"/>
          <a:chOff x="0" y="0"/>
          <a:chExt cx="0" cy="0"/>
        </a:xfrm>
      </p:grpSpPr>
      <p:pic>
        <p:nvPicPr>
          <p:cNvPr descr="Marc_Recadrage.png" id="1326" name="Shape 1326"/>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327" name="Shape 1327"/>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28" name="Shape 1328"/>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329" name="Shape 1329"/>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30" name="Shape 133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31" name="Shape 1331"/>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332" name="Shape 1332"/>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333" name="Shape 1333"/>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1334" name="Shape 1334"/>
          <p:cNvPicPr preferRelativeResize="0"/>
          <p:nvPr/>
        </p:nvPicPr>
        <p:blipFill rotWithShape="1">
          <a:blip r:embed="rId5">
            <a:alphaModFix/>
          </a:blip>
          <a:srcRect b="0" l="0" r="0" t="0"/>
          <a:stretch/>
        </p:blipFill>
        <p:spPr>
          <a:xfrm>
            <a:off x="-19769" y="760022"/>
            <a:ext cx="9160418" cy="6082370"/>
          </a:xfrm>
          <a:prstGeom prst="rect">
            <a:avLst/>
          </a:prstGeom>
          <a:noFill/>
          <a:ln>
            <a:noFill/>
          </a:ln>
        </p:spPr>
      </p:pic>
      <p:sp>
        <p:nvSpPr>
          <p:cNvPr id="1335" name="Shape 1335"/>
          <p:cNvSpPr/>
          <p:nvPr/>
        </p:nvSpPr>
        <p:spPr>
          <a:xfrm>
            <a:off x="-639472" y="2593475"/>
            <a:ext cx="5857874" cy="33855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Prenons un exemple ensemble : </a:t>
            </a:r>
          </a:p>
        </p:txBody>
      </p:sp>
      <p:sp>
        <p:nvSpPr>
          <p:cNvPr id="1336" name="Shape 1336"/>
          <p:cNvSpPr/>
          <p:nvPr/>
        </p:nvSpPr>
        <p:spPr>
          <a:xfrm>
            <a:off x="5805671" y="2589758"/>
            <a:ext cx="1620000" cy="1439998"/>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ALÉA PRÉSENT SUR LE CHANTIER</a:t>
            </a:r>
          </a:p>
        </p:txBody>
      </p:sp>
      <p:sp>
        <p:nvSpPr>
          <p:cNvPr id="1337" name="Shape 1337"/>
          <p:cNvSpPr/>
          <p:nvPr/>
        </p:nvSpPr>
        <p:spPr>
          <a:xfrm>
            <a:off x="5805671" y="4096755"/>
            <a:ext cx="1620000" cy="1439998"/>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ALÉA NON PRÉSENT SUR LE CHANTIER</a:t>
            </a:r>
          </a:p>
        </p:txBody>
      </p:sp>
      <p:sp>
        <p:nvSpPr>
          <p:cNvPr id="1338" name="Shape 1338"/>
          <p:cNvSpPr txBox="1"/>
          <p:nvPr/>
        </p:nvSpPr>
        <p:spPr>
          <a:xfrm>
            <a:off x="707852" y="5601466"/>
            <a:ext cx="7721596"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400" u="none" cap="none" strike="noStrike">
                <a:solidFill>
                  <a:schemeClr val="dk1"/>
                </a:solidFill>
                <a:latin typeface="Calibri"/>
                <a:ea typeface="Calibri"/>
                <a:cs typeface="Calibri"/>
                <a:sym typeface="Calibri"/>
              </a:rPr>
              <a:t>Cet exemple s’affichera également sur les tablettes. </a:t>
            </a:r>
          </a:p>
        </p:txBody>
      </p:sp>
      <p:sp>
        <p:nvSpPr>
          <p:cNvPr id="1339" name="Shape 1339"/>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RÉALISATION</a:t>
            </a:r>
          </a:p>
        </p:txBody>
      </p:sp>
      <p:sp>
        <p:nvSpPr>
          <p:cNvPr id="1340" name="Shape 1340"/>
          <p:cNvSpPr/>
          <p:nvPr/>
        </p:nvSpPr>
        <p:spPr>
          <a:xfrm>
            <a:off x="7043485" y="760022"/>
            <a:ext cx="2097165" cy="497086"/>
          </a:xfrm>
          <a:prstGeom prst="rect">
            <a:avLst/>
          </a:prstGeom>
          <a:solidFill>
            <a:schemeClr val="lt1"/>
          </a:solidFill>
          <a:ln cap="flat" cmpd="sng" w="12700">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minutes</a:t>
            </a:r>
          </a:p>
        </p:txBody>
      </p:sp>
      <p:pic>
        <p:nvPicPr>
          <p:cNvPr id="1341" name="Shape 1341"/>
          <p:cNvPicPr preferRelativeResize="0"/>
          <p:nvPr/>
        </p:nvPicPr>
        <p:blipFill rotWithShape="1">
          <a:blip r:embed="rId6">
            <a:alphaModFix/>
          </a:blip>
          <a:srcRect b="0" l="0" r="0" t="0"/>
          <a:stretch/>
        </p:blipFill>
        <p:spPr>
          <a:xfrm>
            <a:off x="146026" y="810068"/>
            <a:ext cx="566330" cy="689548"/>
          </a:xfrm>
          <a:prstGeom prst="rect">
            <a:avLst/>
          </a:prstGeom>
          <a:noFill/>
          <a:ln>
            <a:noFill/>
          </a:ln>
        </p:spPr>
      </p:pic>
      <p:pic>
        <p:nvPicPr>
          <p:cNvPr id="1342" name="Shape 1342"/>
          <p:cNvPicPr preferRelativeResize="0"/>
          <p:nvPr/>
        </p:nvPicPr>
        <p:blipFill rotWithShape="1">
          <a:blip r:embed="rId7">
            <a:alphaModFix/>
          </a:blip>
          <a:srcRect b="17053" l="0" r="0" t="0"/>
          <a:stretch/>
        </p:blipFill>
        <p:spPr>
          <a:xfrm>
            <a:off x="761360" y="744416"/>
            <a:ext cx="538802" cy="835157"/>
          </a:xfrm>
          <a:prstGeom prst="rect">
            <a:avLst/>
          </a:prstGeom>
          <a:noFill/>
          <a:ln>
            <a:noFill/>
          </a:ln>
          <a:effectLst>
            <a:outerShdw blurRad="292100" rotWithShape="0" algn="tl" dir="2700000" dist="139700">
              <a:srgbClr val="333333">
                <a:alpha val="64313"/>
              </a:srgbClr>
            </a:outerShdw>
          </a:effectLst>
        </p:spPr>
      </p:pic>
      <p:sp>
        <p:nvSpPr>
          <p:cNvPr id="1343" name="Shape 1343"/>
          <p:cNvSpPr/>
          <p:nvPr/>
        </p:nvSpPr>
        <p:spPr>
          <a:xfrm>
            <a:off x="128881" y="1523991"/>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344" name="Shape 1344"/>
          <p:cNvSpPr/>
          <p:nvPr/>
        </p:nvSpPr>
        <p:spPr>
          <a:xfrm>
            <a:off x="1829264" y="3576471"/>
            <a:ext cx="1617122" cy="738915"/>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INONDATION</a:t>
            </a:r>
          </a:p>
        </p:txBody>
      </p:sp>
      <p:cxnSp>
        <p:nvCxnSpPr>
          <p:cNvPr id="1345" name="Shape 1345"/>
          <p:cNvCxnSpPr>
            <a:endCxn id="1336" idx="1"/>
          </p:cNvCxnSpPr>
          <p:nvPr/>
        </p:nvCxnSpPr>
        <p:spPr>
          <a:xfrm flipH="1" rot="10800000">
            <a:off x="3525971" y="3309758"/>
            <a:ext cx="2279700" cy="636300"/>
          </a:xfrm>
          <a:prstGeom prst="straightConnector1">
            <a:avLst/>
          </a:prstGeom>
          <a:noFill/>
          <a:ln cap="flat" cmpd="sng" w="9525">
            <a:solidFill>
              <a:schemeClr val="dk1"/>
            </a:solidFill>
            <a:prstDash val="solid"/>
            <a:miter/>
            <a:headEnd len="med" w="med" type="none"/>
            <a:tailEnd len="med" w="med" type="none"/>
          </a:ln>
        </p:spPr>
      </p:cxnSp>
      <p:sp>
        <p:nvSpPr>
          <p:cNvPr id="1346" name="Shape 1346"/>
          <p:cNvSpPr/>
          <p:nvPr/>
        </p:nvSpPr>
        <p:spPr>
          <a:xfrm>
            <a:off x="278025" y="254850"/>
            <a:ext cx="1343699" cy="1343699"/>
          </a:xfrm>
          <a:prstGeom prst="plus">
            <a:avLst>
              <a:gd fmla="val 25000" name="adj"/>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47" name="Shape 1347"/>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2" name="Shape 1352"/>
        <p:cNvGrpSpPr/>
        <p:nvPr/>
      </p:nvGrpSpPr>
      <p:grpSpPr>
        <a:xfrm>
          <a:off x="0" y="0"/>
          <a:ext cx="0" cy="0"/>
          <a:chOff x="0" y="0"/>
          <a:chExt cx="0" cy="0"/>
        </a:xfrm>
      </p:grpSpPr>
      <p:pic>
        <p:nvPicPr>
          <p:cNvPr descr="Marc_Recadrage.png" id="1353" name="Shape 1353"/>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354" name="Shape 1354"/>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55" name="Shape 1355"/>
          <p:cNvSpPr txBox="1"/>
          <p:nvPr/>
        </p:nvSpPr>
        <p:spPr>
          <a:xfrm>
            <a:off x="7053253" y="6029691"/>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356" name="Shape 1356"/>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57" name="Shape 1357"/>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58" name="Shape 1358"/>
          <p:cNvSpPr txBox="1"/>
          <p:nvPr>
            <p:ph idx="12" type="sldNum"/>
          </p:nvPr>
        </p:nvSpPr>
        <p:spPr>
          <a:xfrm>
            <a:off x="6553200" y="6035514"/>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359" name="Shape 1359"/>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pic>
        <p:nvPicPr>
          <p:cNvPr id="1360" name="Shape 1360"/>
          <p:cNvPicPr preferRelativeResize="0"/>
          <p:nvPr/>
        </p:nvPicPr>
        <p:blipFill rotWithShape="1">
          <a:blip r:embed="rId5">
            <a:alphaModFix/>
          </a:blip>
          <a:srcRect b="0" l="0" r="0" t="0"/>
          <a:stretch/>
        </p:blipFill>
        <p:spPr>
          <a:xfrm>
            <a:off x="9533" y="751777"/>
            <a:ext cx="9150886" cy="6585920"/>
          </a:xfrm>
          <a:prstGeom prst="rect">
            <a:avLst/>
          </a:prstGeom>
          <a:noFill/>
          <a:ln>
            <a:noFill/>
          </a:ln>
        </p:spPr>
      </p:pic>
      <p:sp>
        <p:nvSpPr>
          <p:cNvPr id="1361" name="Shape 1361"/>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RÉALISATION</a:t>
            </a:r>
          </a:p>
        </p:txBody>
      </p:sp>
      <p:sp>
        <p:nvSpPr>
          <p:cNvPr id="1362" name="Shape 1362"/>
          <p:cNvSpPr/>
          <p:nvPr/>
        </p:nvSpPr>
        <p:spPr>
          <a:xfrm>
            <a:off x="1000128" y="2190866"/>
            <a:ext cx="4159125"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L’INSTALLATION D’UNE ŒUVRE D’UN ARTISTE SUR LE TROTTOIR EMPÊCHANT DE DÉCHARGER.</a:t>
            </a:r>
          </a:p>
        </p:txBody>
      </p:sp>
      <p:sp>
        <p:nvSpPr>
          <p:cNvPr id="1363" name="Shape 1363"/>
          <p:cNvSpPr/>
          <p:nvPr/>
        </p:nvSpPr>
        <p:spPr>
          <a:xfrm>
            <a:off x="7185653" y="2206622"/>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NON PRÉSENT</a:t>
            </a:r>
          </a:p>
        </p:txBody>
      </p:sp>
      <p:sp>
        <p:nvSpPr>
          <p:cNvPr id="1364" name="Shape 1364"/>
          <p:cNvSpPr/>
          <p:nvPr/>
        </p:nvSpPr>
        <p:spPr>
          <a:xfrm>
            <a:off x="1000125" y="2830268"/>
            <a:ext cx="4159125"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UNE GRÈVE DES FOURNISSEURS DE GRAVATS </a:t>
            </a:r>
          </a:p>
        </p:txBody>
      </p:sp>
      <p:sp>
        <p:nvSpPr>
          <p:cNvPr id="1365" name="Shape 1365"/>
          <p:cNvSpPr/>
          <p:nvPr/>
        </p:nvSpPr>
        <p:spPr>
          <a:xfrm>
            <a:off x="1000128" y="3543830"/>
            <a:ext cx="4306727"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LE CLIENT QUI SOUHAITE UNE TMA APRES LA DATE LIMITE</a:t>
            </a:r>
          </a:p>
        </p:txBody>
      </p:sp>
      <p:sp>
        <p:nvSpPr>
          <p:cNvPr id="1366" name="Shape 1366"/>
          <p:cNvSpPr/>
          <p:nvPr/>
        </p:nvSpPr>
        <p:spPr>
          <a:xfrm>
            <a:off x="1000125" y="4155803"/>
            <a:ext cx="4306727"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M. DURAND (SALARIÉ) NON DÉCLARÉ A L’URSAFF</a:t>
            </a:r>
          </a:p>
        </p:txBody>
      </p:sp>
      <p:sp>
        <p:nvSpPr>
          <p:cNvPr id="1367" name="Shape 1367"/>
          <p:cNvSpPr/>
          <p:nvPr/>
        </p:nvSpPr>
        <p:spPr>
          <a:xfrm>
            <a:off x="1000125" y="4653742"/>
            <a:ext cx="451398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UN CONCURRENT QUI VOUS PROPOSE DES SUSHIS</a:t>
            </a:r>
          </a:p>
        </p:txBody>
      </p:sp>
      <p:sp>
        <p:nvSpPr>
          <p:cNvPr id="1368" name="Shape 1368"/>
          <p:cNvSpPr/>
          <p:nvPr/>
        </p:nvSpPr>
        <p:spPr>
          <a:xfrm>
            <a:off x="6116019" y="220662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PRÉSENT</a:t>
            </a:r>
          </a:p>
        </p:txBody>
      </p:sp>
      <p:sp>
        <p:nvSpPr>
          <p:cNvPr id="1369" name="Shape 1369"/>
          <p:cNvSpPr/>
          <p:nvPr/>
        </p:nvSpPr>
        <p:spPr>
          <a:xfrm>
            <a:off x="7185653" y="2788881"/>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NON PRÉSENT</a:t>
            </a:r>
          </a:p>
        </p:txBody>
      </p:sp>
      <p:sp>
        <p:nvSpPr>
          <p:cNvPr id="1370" name="Shape 1370"/>
          <p:cNvSpPr/>
          <p:nvPr/>
        </p:nvSpPr>
        <p:spPr>
          <a:xfrm>
            <a:off x="6116019" y="2788881"/>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PRESENT</a:t>
            </a:r>
          </a:p>
        </p:txBody>
      </p:sp>
      <p:sp>
        <p:nvSpPr>
          <p:cNvPr id="1371" name="Shape 1371"/>
          <p:cNvSpPr/>
          <p:nvPr/>
        </p:nvSpPr>
        <p:spPr>
          <a:xfrm>
            <a:off x="7180871" y="348516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NON PRESENT</a:t>
            </a:r>
          </a:p>
        </p:txBody>
      </p:sp>
      <p:sp>
        <p:nvSpPr>
          <p:cNvPr id="1372" name="Shape 1372"/>
          <p:cNvSpPr/>
          <p:nvPr/>
        </p:nvSpPr>
        <p:spPr>
          <a:xfrm>
            <a:off x="6111237" y="3485162"/>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PRÉSENT</a:t>
            </a:r>
          </a:p>
        </p:txBody>
      </p:sp>
      <p:sp>
        <p:nvSpPr>
          <p:cNvPr id="1373" name="Shape 1373"/>
          <p:cNvSpPr/>
          <p:nvPr/>
        </p:nvSpPr>
        <p:spPr>
          <a:xfrm>
            <a:off x="7176089" y="4097698"/>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NON PRESENT</a:t>
            </a:r>
          </a:p>
        </p:txBody>
      </p:sp>
      <p:sp>
        <p:nvSpPr>
          <p:cNvPr id="1374" name="Shape 1374"/>
          <p:cNvSpPr/>
          <p:nvPr/>
        </p:nvSpPr>
        <p:spPr>
          <a:xfrm>
            <a:off x="6106453" y="4097698"/>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PRÉSENT</a:t>
            </a:r>
          </a:p>
        </p:txBody>
      </p:sp>
      <p:sp>
        <p:nvSpPr>
          <p:cNvPr id="1375" name="Shape 1375"/>
          <p:cNvSpPr/>
          <p:nvPr/>
        </p:nvSpPr>
        <p:spPr>
          <a:xfrm>
            <a:off x="7171307" y="4639942"/>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NON PRESENT</a:t>
            </a:r>
          </a:p>
        </p:txBody>
      </p:sp>
      <p:sp>
        <p:nvSpPr>
          <p:cNvPr id="1376" name="Shape 1376"/>
          <p:cNvSpPr/>
          <p:nvPr/>
        </p:nvSpPr>
        <p:spPr>
          <a:xfrm>
            <a:off x="6101671" y="463994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PRESENT</a:t>
            </a:r>
          </a:p>
        </p:txBody>
      </p:sp>
      <p:sp>
        <p:nvSpPr>
          <p:cNvPr id="1377" name="Shape 1377"/>
          <p:cNvSpPr/>
          <p:nvPr/>
        </p:nvSpPr>
        <p:spPr>
          <a:xfrm>
            <a:off x="2729343" y="891073"/>
            <a:ext cx="4005251" cy="577044"/>
          </a:xfrm>
          <a:prstGeom prst="roundRect">
            <a:avLst>
              <a:gd fmla="val 16667" name="adj"/>
            </a:avLst>
          </a:prstGeom>
          <a:solidFill>
            <a:schemeClr val="accent2"/>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Sous le même principe de glisser-déposer que l’exemple précédent.</a:t>
            </a:r>
          </a:p>
        </p:txBody>
      </p:sp>
      <p:sp>
        <p:nvSpPr>
          <p:cNvPr id="1378" name="Shape 1378"/>
          <p:cNvSpPr/>
          <p:nvPr/>
        </p:nvSpPr>
        <p:spPr>
          <a:xfrm>
            <a:off x="1009691" y="5195639"/>
            <a:ext cx="451398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DES OUVERTURES DE FENETRES SANS GARDE CORPS</a:t>
            </a:r>
          </a:p>
        </p:txBody>
      </p:sp>
      <p:sp>
        <p:nvSpPr>
          <p:cNvPr id="1379" name="Shape 1379"/>
          <p:cNvSpPr/>
          <p:nvPr/>
        </p:nvSpPr>
        <p:spPr>
          <a:xfrm>
            <a:off x="6112107" y="5209914"/>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PRESENT</a:t>
            </a:r>
          </a:p>
        </p:txBody>
      </p:sp>
      <p:sp>
        <p:nvSpPr>
          <p:cNvPr id="1380" name="Shape 1380"/>
          <p:cNvSpPr/>
          <p:nvPr/>
        </p:nvSpPr>
        <p:spPr>
          <a:xfrm>
            <a:off x="7180871" y="5208391"/>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NON PRESENT</a:t>
            </a:r>
          </a:p>
        </p:txBody>
      </p:sp>
      <p:sp>
        <p:nvSpPr>
          <p:cNvPr id="1381" name="Shape 1381"/>
          <p:cNvSpPr/>
          <p:nvPr/>
        </p:nvSpPr>
        <p:spPr>
          <a:xfrm>
            <a:off x="278025" y="254850"/>
            <a:ext cx="1343699" cy="1343699"/>
          </a:xfrm>
          <a:prstGeom prst="plus">
            <a:avLst>
              <a:gd fmla="val 25000" name="adj"/>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82" name="Shape 1382"/>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7" name="Shape 1387"/>
        <p:cNvGrpSpPr/>
        <p:nvPr/>
      </p:nvGrpSpPr>
      <p:grpSpPr>
        <a:xfrm>
          <a:off x="0" y="0"/>
          <a:ext cx="0" cy="0"/>
          <a:chOff x="0" y="0"/>
          <a:chExt cx="0" cy="0"/>
        </a:xfrm>
      </p:grpSpPr>
      <p:pic>
        <p:nvPicPr>
          <p:cNvPr descr="Marc_Recadrage.png" id="1388" name="Shape 1388"/>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389" name="Shape 1389"/>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90" name="Shape 1390"/>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391" name="Shape 1391"/>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92" name="Shape 1392"/>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93" name="Shape 1393"/>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394" name="Shape 1394"/>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pic>
        <p:nvPicPr>
          <p:cNvPr id="1395" name="Shape 1395"/>
          <p:cNvPicPr preferRelativeResize="0"/>
          <p:nvPr/>
        </p:nvPicPr>
        <p:blipFill rotWithShape="1">
          <a:blip r:embed="rId5">
            <a:alphaModFix/>
          </a:blip>
          <a:srcRect b="0" l="0" r="0" t="0"/>
          <a:stretch/>
        </p:blipFill>
        <p:spPr>
          <a:xfrm>
            <a:off x="9533" y="751777"/>
            <a:ext cx="9150886" cy="6585920"/>
          </a:xfrm>
          <a:prstGeom prst="rect">
            <a:avLst/>
          </a:prstGeom>
          <a:noFill/>
          <a:ln>
            <a:noFill/>
          </a:ln>
        </p:spPr>
      </p:pic>
      <p:sp>
        <p:nvSpPr>
          <p:cNvPr id="1396" name="Shape 1396"/>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RÉALISATION</a:t>
            </a:r>
          </a:p>
        </p:txBody>
      </p:sp>
      <p:sp>
        <p:nvSpPr>
          <p:cNvPr id="1397" name="Shape 1397"/>
          <p:cNvSpPr/>
          <p:nvPr/>
        </p:nvSpPr>
        <p:spPr>
          <a:xfrm>
            <a:off x="942873" y="1815208"/>
            <a:ext cx="4159125"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UN EMPLOYÉ SANS CASQUE SUR LE CHANTIER</a:t>
            </a:r>
          </a:p>
        </p:txBody>
      </p:sp>
      <p:sp>
        <p:nvSpPr>
          <p:cNvPr id="1398" name="Shape 1398"/>
          <p:cNvSpPr/>
          <p:nvPr/>
        </p:nvSpPr>
        <p:spPr>
          <a:xfrm>
            <a:off x="7128400" y="1830964"/>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NON PRÉSENT</a:t>
            </a:r>
          </a:p>
        </p:txBody>
      </p:sp>
      <p:sp>
        <p:nvSpPr>
          <p:cNvPr id="1399" name="Shape 1399"/>
          <p:cNvSpPr/>
          <p:nvPr/>
        </p:nvSpPr>
        <p:spPr>
          <a:xfrm>
            <a:off x="942870" y="2454610"/>
            <a:ext cx="471487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UNE ENTREPRISE DE GROS ŒUVRE QUI FAIT FAILLITE</a:t>
            </a:r>
          </a:p>
        </p:txBody>
      </p:sp>
      <p:sp>
        <p:nvSpPr>
          <p:cNvPr id="1400" name="Shape 1400"/>
          <p:cNvSpPr/>
          <p:nvPr/>
        </p:nvSpPr>
        <p:spPr>
          <a:xfrm>
            <a:off x="942870" y="3058843"/>
            <a:ext cx="5049473"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UN PETIT ROBOT RÉPONDANT AU NOM DE KIPPS FAIT PEUR AUX EMPLOYÉS QUI NE VEULENT PLUS VENIR TRAVAILLER</a:t>
            </a:r>
          </a:p>
        </p:txBody>
      </p:sp>
      <p:sp>
        <p:nvSpPr>
          <p:cNvPr id="1401" name="Shape 1401"/>
          <p:cNvSpPr/>
          <p:nvPr/>
        </p:nvSpPr>
        <p:spPr>
          <a:xfrm>
            <a:off x="942873" y="3911873"/>
            <a:ext cx="4306727"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RUPTURE DE STOCK D’UN DE NOS MATÉRIAUX</a:t>
            </a:r>
          </a:p>
        </p:txBody>
      </p:sp>
      <p:sp>
        <p:nvSpPr>
          <p:cNvPr id="1402" name="Shape 1402"/>
          <p:cNvSpPr/>
          <p:nvPr/>
        </p:nvSpPr>
        <p:spPr>
          <a:xfrm>
            <a:off x="942873" y="4492946"/>
            <a:ext cx="4432159"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CAHIER DES CHARGES NON RESPECTE</a:t>
            </a:r>
          </a:p>
        </p:txBody>
      </p:sp>
      <p:sp>
        <p:nvSpPr>
          <p:cNvPr id="1403" name="Shape 1403"/>
          <p:cNvSpPr/>
          <p:nvPr/>
        </p:nvSpPr>
        <p:spPr>
          <a:xfrm>
            <a:off x="942870" y="5102389"/>
            <a:ext cx="471487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LA TROUVAILLE D’UN SQUELETTE SUR LE CHANTIER</a:t>
            </a:r>
          </a:p>
        </p:txBody>
      </p:sp>
      <p:sp>
        <p:nvSpPr>
          <p:cNvPr id="1404" name="Shape 1404"/>
          <p:cNvSpPr/>
          <p:nvPr/>
        </p:nvSpPr>
        <p:spPr>
          <a:xfrm>
            <a:off x="6058764" y="1830964"/>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PRÉSENT</a:t>
            </a:r>
          </a:p>
        </p:txBody>
      </p:sp>
      <p:sp>
        <p:nvSpPr>
          <p:cNvPr id="1405" name="Shape 1405"/>
          <p:cNvSpPr/>
          <p:nvPr/>
        </p:nvSpPr>
        <p:spPr>
          <a:xfrm>
            <a:off x="7128400" y="241322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NON PRÉSENT</a:t>
            </a:r>
          </a:p>
        </p:txBody>
      </p:sp>
      <p:sp>
        <p:nvSpPr>
          <p:cNvPr id="1406" name="Shape 1406"/>
          <p:cNvSpPr/>
          <p:nvPr/>
        </p:nvSpPr>
        <p:spPr>
          <a:xfrm>
            <a:off x="6058764" y="2413223"/>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PRÉSENT</a:t>
            </a:r>
          </a:p>
        </p:txBody>
      </p:sp>
      <p:sp>
        <p:nvSpPr>
          <p:cNvPr id="1407" name="Shape 1407"/>
          <p:cNvSpPr/>
          <p:nvPr/>
        </p:nvSpPr>
        <p:spPr>
          <a:xfrm>
            <a:off x="7123617" y="3041193"/>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NON PRÉSENT</a:t>
            </a:r>
          </a:p>
        </p:txBody>
      </p:sp>
      <p:sp>
        <p:nvSpPr>
          <p:cNvPr id="1408" name="Shape 1408"/>
          <p:cNvSpPr/>
          <p:nvPr/>
        </p:nvSpPr>
        <p:spPr>
          <a:xfrm>
            <a:off x="6053982" y="3041193"/>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PRÉSENT</a:t>
            </a:r>
          </a:p>
        </p:txBody>
      </p:sp>
      <p:sp>
        <p:nvSpPr>
          <p:cNvPr id="1409" name="Shape 1409"/>
          <p:cNvSpPr/>
          <p:nvPr/>
        </p:nvSpPr>
        <p:spPr>
          <a:xfrm>
            <a:off x="7123617" y="3853205"/>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NON PRESENT</a:t>
            </a:r>
          </a:p>
        </p:txBody>
      </p:sp>
      <p:sp>
        <p:nvSpPr>
          <p:cNvPr id="1410" name="Shape 1410"/>
          <p:cNvSpPr/>
          <p:nvPr/>
        </p:nvSpPr>
        <p:spPr>
          <a:xfrm>
            <a:off x="6053982" y="3853205"/>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PRÉSENT</a:t>
            </a:r>
          </a:p>
        </p:txBody>
      </p:sp>
      <p:sp>
        <p:nvSpPr>
          <p:cNvPr id="1411" name="Shape 1411"/>
          <p:cNvSpPr/>
          <p:nvPr/>
        </p:nvSpPr>
        <p:spPr>
          <a:xfrm>
            <a:off x="7123617" y="4435464"/>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NON PRESENT</a:t>
            </a:r>
          </a:p>
        </p:txBody>
      </p:sp>
      <p:sp>
        <p:nvSpPr>
          <p:cNvPr id="1412" name="Shape 1412"/>
          <p:cNvSpPr/>
          <p:nvPr/>
        </p:nvSpPr>
        <p:spPr>
          <a:xfrm>
            <a:off x="6053982" y="4435464"/>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PRÉSENT</a:t>
            </a:r>
          </a:p>
        </p:txBody>
      </p:sp>
      <p:sp>
        <p:nvSpPr>
          <p:cNvPr id="1413" name="Shape 1413"/>
          <p:cNvSpPr/>
          <p:nvPr/>
        </p:nvSpPr>
        <p:spPr>
          <a:xfrm>
            <a:off x="7118835" y="5063437"/>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NON PRESENT</a:t>
            </a:r>
          </a:p>
        </p:txBody>
      </p:sp>
      <p:sp>
        <p:nvSpPr>
          <p:cNvPr id="1414" name="Shape 1414"/>
          <p:cNvSpPr/>
          <p:nvPr/>
        </p:nvSpPr>
        <p:spPr>
          <a:xfrm>
            <a:off x="6049200" y="5063437"/>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 PRÉSENT</a:t>
            </a:r>
          </a:p>
        </p:txBody>
      </p:sp>
      <p:sp>
        <p:nvSpPr>
          <p:cNvPr id="1415" name="Shape 1415"/>
          <p:cNvSpPr/>
          <p:nvPr/>
        </p:nvSpPr>
        <p:spPr>
          <a:xfrm>
            <a:off x="952436" y="5642189"/>
            <a:ext cx="471487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UNE CLIENTE EN TALON SUR LE CHANTIER</a:t>
            </a:r>
          </a:p>
        </p:txBody>
      </p:sp>
      <p:sp>
        <p:nvSpPr>
          <p:cNvPr id="1416" name="Shape 1416"/>
          <p:cNvSpPr/>
          <p:nvPr/>
        </p:nvSpPr>
        <p:spPr>
          <a:xfrm>
            <a:off x="6058764" y="5592482"/>
            <a:ext cx="1007999" cy="407186"/>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PRESENT</a:t>
            </a:r>
          </a:p>
        </p:txBody>
      </p:sp>
      <p:sp>
        <p:nvSpPr>
          <p:cNvPr id="1417" name="Shape 1417"/>
          <p:cNvSpPr/>
          <p:nvPr/>
        </p:nvSpPr>
        <p:spPr>
          <a:xfrm>
            <a:off x="7128400" y="5588532"/>
            <a:ext cx="1007999" cy="407186"/>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ALEA NON PRESENT</a:t>
            </a:r>
          </a:p>
        </p:txBody>
      </p:sp>
      <p:sp>
        <p:nvSpPr>
          <p:cNvPr id="1418" name="Shape 1418"/>
          <p:cNvSpPr/>
          <p:nvPr/>
        </p:nvSpPr>
        <p:spPr>
          <a:xfrm>
            <a:off x="278025" y="254850"/>
            <a:ext cx="1343699" cy="1343699"/>
          </a:xfrm>
          <a:prstGeom prst="plus">
            <a:avLst>
              <a:gd fmla="val 25000" name="adj"/>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19" name="Shape 1419"/>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4" name="Shape 1424"/>
        <p:cNvGrpSpPr/>
        <p:nvPr/>
      </p:nvGrpSpPr>
      <p:grpSpPr>
        <a:xfrm>
          <a:off x="0" y="0"/>
          <a:ext cx="0" cy="0"/>
          <a:chOff x="0" y="0"/>
          <a:chExt cx="0" cy="0"/>
        </a:xfrm>
      </p:grpSpPr>
      <p:sp>
        <p:nvSpPr>
          <p:cNvPr id="1425" name="Shape 1425"/>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426" name="Shape 1426"/>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RÉALISATION</a:t>
            </a:r>
          </a:p>
        </p:txBody>
      </p:sp>
      <p:pic>
        <p:nvPicPr>
          <p:cNvPr id="1427" name="Shape 1427"/>
          <p:cNvPicPr preferRelativeResize="0"/>
          <p:nvPr/>
        </p:nvPicPr>
        <p:blipFill rotWithShape="1">
          <a:blip r:embed="rId3">
            <a:alphaModFix/>
          </a:blip>
          <a:srcRect b="0" l="0" r="0" t="0"/>
          <a:stretch/>
        </p:blipFill>
        <p:spPr>
          <a:xfrm>
            <a:off x="0" y="722568"/>
            <a:ext cx="9160418" cy="6082370"/>
          </a:xfrm>
          <a:prstGeom prst="rect">
            <a:avLst/>
          </a:prstGeom>
          <a:noFill/>
          <a:ln>
            <a:noFill/>
          </a:ln>
        </p:spPr>
      </p:pic>
      <p:sp>
        <p:nvSpPr>
          <p:cNvPr id="1428" name="Shape 1428"/>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429" name="Shape 1429"/>
          <p:cNvSpPr txBox="1"/>
          <p:nvPr/>
        </p:nvSpPr>
        <p:spPr>
          <a:xfrm>
            <a:off x="2980730" y="1642563"/>
            <a:ext cx="414437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AFFICHAGE DES ÉQUIPES ET DES SCORES</a:t>
            </a:r>
          </a:p>
        </p:txBody>
      </p:sp>
      <p:sp>
        <p:nvSpPr>
          <p:cNvPr id="1430" name="Shape 1430"/>
          <p:cNvSpPr txBox="1"/>
          <p:nvPr/>
        </p:nvSpPr>
        <p:spPr>
          <a:xfrm>
            <a:off x="2534514" y="6426628"/>
            <a:ext cx="416203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1800" u="none" cap="none" strike="noStrike">
                <a:solidFill>
                  <a:schemeClr val="dk1"/>
                </a:solidFill>
                <a:latin typeface="Calibri"/>
                <a:ea typeface="Calibri"/>
                <a:cs typeface="Calibri"/>
                <a:sym typeface="Calibri"/>
              </a:rPr>
              <a:t>Les apprenants construisent leur quartier.</a:t>
            </a:r>
          </a:p>
        </p:txBody>
      </p:sp>
      <p:sp>
        <p:nvSpPr>
          <p:cNvPr id="1431" name="Shape 1431"/>
          <p:cNvSpPr txBox="1"/>
          <p:nvPr/>
        </p:nvSpPr>
        <p:spPr>
          <a:xfrm>
            <a:off x="3829419" y="5373885"/>
            <a:ext cx="1607811"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2000" u="none" cap="none" strike="noStrike">
                <a:solidFill>
                  <a:schemeClr val="dk1"/>
                </a:solidFill>
                <a:latin typeface="Calibri"/>
                <a:ea typeface="Calibri"/>
                <a:cs typeface="Calibri"/>
                <a:sym typeface="Calibri"/>
              </a:rPr>
              <a:t>Exemple type</a:t>
            </a:r>
          </a:p>
        </p:txBody>
      </p:sp>
      <p:sp>
        <p:nvSpPr>
          <p:cNvPr id="1432" name="Shape 1432"/>
          <p:cNvSpPr/>
          <p:nvPr/>
        </p:nvSpPr>
        <p:spPr>
          <a:xfrm>
            <a:off x="1045425" y="3015916"/>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PREMIER</a:t>
            </a:r>
          </a:p>
        </p:txBody>
      </p:sp>
      <p:sp>
        <p:nvSpPr>
          <p:cNvPr id="1433" name="Shape 1433"/>
          <p:cNvSpPr/>
          <p:nvPr/>
        </p:nvSpPr>
        <p:spPr>
          <a:xfrm>
            <a:off x="1045425" y="335695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DEUXIÈME</a:t>
            </a:r>
          </a:p>
        </p:txBody>
      </p:sp>
      <p:sp>
        <p:nvSpPr>
          <p:cNvPr id="1434" name="Shape 1434"/>
          <p:cNvSpPr/>
          <p:nvPr/>
        </p:nvSpPr>
        <p:spPr>
          <a:xfrm>
            <a:off x="1045424" y="3732194"/>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TROISIÈME</a:t>
            </a:r>
          </a:p>
        </p:txBody>
      </p:sp>
      <p:sp>
        <p:nvSpPr>
          <p:cNvPr id="1435" name="Shape 1435"/>
          <p:cNvSpPr/>
          <p:nvPr/>
        </p:nvSpPr>
        <p:spPr>
          <a:xfrm>
            <a:off x="1045424" y="4083569"/>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QUATRIÈME</a:t>
            </a:r>
          </a:p>
        </p:txBody>
      </p:sp>
      <p:sp>
        <p:nvSpPr>
          <p:cNvPr id="1436" name="Shape 1436"/>
          <p:cNvSpPr/>
          <p:nvPr/>
        </p:nvSpPr>
        <p:spPr>
          <a:xfrm>
            <a:off x="1045423" y="4441532"/>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CINQUIÈME</a:t>
            </a:r>
          </a:p>
        </p:txBody>
      </p:sp>
      <p:sp>
        <p:nvSpPr>
          <p:cNvPr id="1437" name="Shape 1437"/>
          <p:cNvSpPr/>
          <p:nvPr/>
        </p:nvSpPr>
        <p:spPr>
          <a:xfrm>
            <a:off x="1045420" y="477753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SIXIÈME</a:t>
            </a:r>
          </a:p>
        </p:txBody>
      </p:sp>
      <p:sp>
        <p:nvSpPr>
          <p:cNvPr id="1438" name="Shape 1438"/>
          <p:cNvSpPr txBox="1"/>
          <p:nvPr/>
        </p:nvSpPr>
        <p:spPr>
          <a:xfrm>
            <a:off x="4004437" y="299316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B</a:t>
            </a:r>
          </a:p>
        </p:txBody>
      </p:sp>
      <p:sp>
        <p:nvSpPr>
          <p:cNvPr id="1439" name="Shape 1439"/>
          <p:cNvSpPr txBox="1"/>
          <p:nvPr/>
        </p:nvSpPr>
        <p:spPr>
          <a:xfrm>
            <a:off x="4004437" y="34086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C</a:t>
            </a:r>
          </a:p>
        </p:txBody>
      </p:sp>
      <p:sp>
        <p:nvSpPr>
          <p:cNvPr id="1440" name="Shape 1440"/>
          <p:cNvSpPr txBox="1"/>
          <p:nvPr/>
        </p:nvSpPr>
        <p:spPr>
          <a:xfrm>
            <a:off x="4004437" y="379223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F</a:t>
            </a:r>
          </a:p>
        </p:txBody>
      </p:sp>
      <p:sp>
        <p:nvSpPr>
          <p:cNvPr id="1441" name="Shape 1441"/>
          <p:cNvSpPr txBox="1"/>
          <p:nvPr/>
        </p:nvSpPr>
        <p:spPr>
          <a:xfrm>
            <a:off x="3992076" y="409563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D</a:t>
            </a:r>
          </a:p>
        </p:txBody>
      </p:sp>
      <p:sp>
        <p:nvSpPr>
          <p:cNvPr id="1442" name="Shape 1442"/>
          <p:cNvSpPr txBox="1"/>
          <p:nvPr/>
        </p:nvSpPr>
        <p:spPr>
          <a:xfrm>
            <a:off x="3994667" y="4441923"/>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A</a:t>
            </a:r>
          </a:p>
        </p:txBody>
      </p:sp>
      <p:sp>
        <p:nvSpPr>
          <p:cNvPr id="1443" name="Shape 1443"/>
          <p:cNvSpPr/>
          <p:nvPr/>
        </p:nvSpPr>
        <p:spPr>
          <a:xfrm>
            <a:off x="3272346" y="416802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44" name="Shape 1444"/>
          <p:cNvSpPr/>
          <p:nvPr/>
        </p:nvSpPr>
        <p:spPr>
          <a:xfrm>
            <a:off x="3272346" y="378935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45" name="Shape 1445"/>
          <p:cNvSpPr/>
          <p:nvPr/>
        </p:nvSpPr>
        <p:spPr>
          <a:xfrm>
            <a:off x="3272346" y="342024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46" name="Shape 1446"/>
          <p:cNvSpPr/>
          <p:nvPr/>
        </p:nvSpPr>
        <p:spPr>
          <a:xfrm>
            <a:off x="3279085" y="303795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47" name="Shape 1447"/>
          <p:cNvSpPr/>
          <p:nvPr/>
        </p:nvSpPr>
        <p:spPr>
          <a:xfrm>
            <a:off x="5715526" y="416226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48" name="Shape 1448"/>
          <p:cNvSpPr/>
          <p:nvPr/>
        </p:nvSpPr>
        <p:spPr>
          <a:xfrm>
            <a:off x="5715526" y="3783587"/>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49" name="Shape 1449"/>
          <p:cNvSpPr/>
          <p:nvPr/>
        </p:nvSpPr>
        <p:spPr>
          <a:xfrm>
            <a:off x="5715526" y="341448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50" name="Shape 1450"/>
          <p:cNvSpPr/>
          <p:nvPr/>
        </p:nvSpPr>
        <p:spPr>
          <a:xfrm>
            <a:off x="5722266" y="303219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51" name="Shape 1451"/>
          <p:cNvSpPr txBox="1"/>
          <p:nvPr/>
        </p:nvSpPr>
        <p:spPr>
          <a:xfrm>
            <a:off x="6613282" y="2986816"/>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6 000 points</a:t>
            </a:r>
          </a:p>
        </p:txBody>
      </p:sp>
      <p:sp>
        <p:nvSpPr>
          <p:cNvPr id="1452" name="Shape 1452"/>
          <p:cNvSpPr txBox="1"/>
          <p:nvPr/>
        </p:nvSpPr>
        <p:spPr>
          <a:xfrm>
            <a:off x="6600921" y="3359871"/>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5 000 points</a:t>
            </a:r>
          </a:p>
        </p:txBody>
      </p:sp>
      <p:sp>
        <p:nvSpPr>
          <p:cNvPr id="1453" name="Shape 1453"/>
          <p:cNvSpPr txBox="1"/>
          <p:nvPr/>
        </p:nvSpPr>
        <p:spPr>
          <a:xfrm>
            <a:off x="6600921" y="371541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4 500 points</a:t>
            </a:r>
          </a:p>
        </p:txBody>
      </p:sp>
      <p:sp>
        <p:nvSpPr>
          <p:cNvPr id="1454" name="Shape 1454"/>
          <p:cNvSpPr txBox="1"/>
          <p:nvPr/>
        </p:nvSpPr>
        <p:spPr>
          <a:xfrm>
            <a:off x="6600921" y="41022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4 000 points</a:t>
            </a:r>
          </a:p>
        </p:txBody>
      </p:sp>
      <p:sp>
        <p:nvSpPr>
          <p:cNvPr id="1455" name="Shape 1455"/>
          <p:cNvSpPr txBox="1"/>
          <p:nvPr/>
        </p:nvSpPr>
        <p:spPr>
          <a:xfrm>
            <a:off x="6600921" y="4788751"/>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3 000 points</a:t>
            </a:r>
          </a:p>
        </p:txBody>
      </p:sp>
      <p:sp>
        <p:nvSpPr>
          <p:cNvPr id="1456" name="Shape 1456"/>
          <p:cNvSpPr/>
          <p:nvPr/>
        </p:nvSpPr>
        <p:spPr>
          <a:xfrm>
            <a:off x="3272346" y="450280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57" name="Shape 1457"/>
          <p:cNvSpPr/>
          <p:nvPr/>
        </p:nvSpPr>
        <p:spPr>
          <a:xfrm>
            <a:off x="3272346" y="4838300"/>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58" name="Shape 1458"/>
          <p:cNvSpPr/>
          <p:nvPr/>
        </p:nvSpPr>
        <p:spPr>
          <a:xfrm>
            <a:off x="5722266" y="450280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59" name="Shape 1459"/>
          <p:cNvSpPr/>
          <p:nvPr/>
        </p:nvSpPr>
        <p:spPr>
          <a:xfrm>
            <a:off x="5722266" y="483829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60" name="Shape 1460"/>
          <p:cNvSpPr txBox="1"/>
          <p:nvPr/>
        </p:nvSpPr>
        <p:spPr>
          <a:xfrm>
            <a:off x="3992076" y="4788751"/>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Equipe E</a:t>
            </a:r>
          </a:p>
        </p:txBody>
      </p:sp>
      <p:sp>
        <p:nvSpPr>
          <p:cNvPr id="1461" name="Shape 1461"/>
          <p:cNvSpPr txBox="1"/>
          <p:nvPr/>
        </p:nvSpPr>
        <p:spPr>
          <a:xfrm>
            <a:off x="6600921" y="4440550"/>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3 500 points</a:t>
            </a:r>
          </a:p>
        </p:txBody>
      </p:sp>
      <p:sp>
        <p:nvSpPr>
          <p:cNvPr id="1462" name="Shape 1462"/>
          <p:cNvSpPr/>
          <p:nvPr/>
        </p:nvSpPr>
        <p:spPr>
          <a:xfrm>
            <a:off x="278025" y="254850"/>
            <a:ext cx="1343699" cy="1343699"/>
          </a:xfrm>
          <a:prstGeom prst="plus">
            <a:avLst>
              <a:gd fmla="val 25000" name="adj"/>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3" name="Shape 1463"/>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8" name="Shape 1468"/>
        <p:cNvGrpSpPr/>
        <p:nvPr/>
      </p:nvGrpSpPr>
      <p:grpSpPr>
        <a:xfrm>
          <a:off x="0" y="0"/>
          <a:ext cx="0" cy="0"/>
          <a:chOff x="0" y="0"/>
          <a:chExt cx="0" cy="0"/>
        </a:xfrm>
      </p:grpSpPr>
      <p:pic>
        <p:nvPicPr>
          <p:cNvPr id="1469" name="Shape 1469"/>
          <p:cNvPicPr preferRelativeResize="0"/>
          <p:nvPr/>
        </p:nvPicPr>
        <p:blipFill rotWithShape="1">
          <a:blip r:embed="rId3">
            <a:alphaModFix/>
          </a:blip>
          <a:srcRect b="0" l="0" r="0" t="0"/>
          <a:stretch/>
        </p:blipFill>
        <p:spPr>
          <a:xfrm>
            <a:off x="-10001" y="650445"/>
            <a:ext cx="9160418" cy="6082370"/>
          </a:xfrm>
          <a:prstGeom prst="rect">
            <a:avLst/>
          </a:prstGeom>
          <a:noFill/>
          <a:ln>
            <a:noFill/>
          </a:ln>
        </p:spPr>
      </p:pic>
      <p:sp>
        <p:nvSpPr>
          <p:cNvPr id="1470" name="Shape 147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471" name="Shape 1471"/>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472" name="Shape 1472"/>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RÉALISATION</a:t>
            </a:r>
          </a:p>
        </p:txBody>
      </p:sp>
      <p:sp>
        <p:nvSpPr>
          <p:cNvPr id="1473" name="Shape 1473"/>
          <p:cNvSpPr/>
          <p:nvPr/>
        </p:nvSpPr>
        <p:spPr>
          <a:xfrm>
            <a:off x="1370129" y="2321885"/>
            <a:ext cx="6400151" cy="415243"/>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ALÉAS PRÉSENTS SUR LE CHANTIER</a:t>
            </a:r>
          </a:p>
        </p:txBody>
      </p:sp>
      <p:sp>
        <p:nvSpPr>
          <p:cNvPr id="1474" name="Shape 1474"/>
          <p:cNvSpPr txBox="1"/>
          <p:nvPr/>
        </p:nvSpPr>
        <p:spPr>
          <a:xfrm>
            <a:off x="644475" y="2818034"/>
            <a:ext cx="7851463" cy="3046988"/>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Aléa climatique</a:t>
            </a:r>
            <a:r>
              <a:rPr b="0" i="0" lang="fr-FR" sz="1600" u="none" cap="none" strike="noStrike">
                <a:solidFill>
                  <a:schemeClr val="dk1"/>
                </a:solidFill>
                <a:latin typeface="Calibri"/>
                <a:ea typeface="Calibri"/>
                <a:cs typeface="Calibri"/>
                <a:sym typeface="Calibri"/>
              </a:rPr>
              <a:t> : </a:t>
            </a:r>
          </a:p>
          <a:p>
            <a:pPr indent="-285750" lvl="0" marL="285750" marR="0" rtl="0" algn="just">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Une zone inaccessible pour cause d’inondation.</a:t>
            </a:r>
          </a:p>
          <a:p>
            <a:pPr indent="0" lvl="0" marL="0" marR="0" rtl="0" algn="just">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Aléas techniques</a:t>
            </a:r>
            <a:r>
              <a:rPr b="0" i="0" lang="fr-FR" sz="1600" u="none" cap="none" strike="noStrike">
                <a:solidFill>
                  <a:schemeClr val="dk1"/>
                </a:solidFill>
                <a:latin typeface="Calibri"/>
                <a:ea typeface="Calibri"/>
                <a:cs typeface="Calibri"/>
                <a:sym typeface="Calibri"/>
              </a:rPr>
              <a:t> : </a:t>
            </a:r>
          </a:p>
          <a:p>
            <a:pPr indent="-285750" lvl="0" marL="285750" marR="0" rtl="0" algn="just">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Une entreprise de gros œuvre a fait faillite.</a:t>
            </a:r>
          </a:p>
          <a:p>
            <a:pPr indent="-285750" lvl="0" marL="285750" marR="0" rtl="0" algn="just">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Rupture de stock d’un de nos matériaux.</a:t>
            </a:r>
          </a:p>
          <a:p>
            <a:pPr indent="0" lvl="0" marL="0" marR="0" rtl="0" algn="just">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Aléas humains : </a:t>
            </a:r>
          </a:p>
          <a:p>
            <a:pPr indent="-285750" lvl="0" marL="285750" marR="0" rtl="0" algn="just">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 employé sans casque sur le chantier.</a:t>
            </a:r>
          </a:p>
          <a:p>
            <a:pPr indent="-285750" lvl="0" marL="285750" marR="0" rtl="0" algn="just">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Une salariée sans badge, qui n’a pas de déclaration URSAFF par sa société.</a:t>
            </a:r>
          </a:p>
          <a:p>
            <a:pPr indent="-285750" lvl="0" marL="285750" marR="0" rtl="0" algn="just">
              <a:lnSpc>
                <a:spcPct val="100000"/>
              </a:lnSpc>
              <a:spcBef>
                <a:spcPts val="0"/>
              </a:spcBef>
              <a:spcAft>
                <a:spcPts val="0"/>
              </a:spcAft>
              <a:buClr>
                <a:schemeClr val="dk1"/>
              </a:buClr>
              <a:buSzPct val="100000"/>
              <a:buFont typeface="Arial"/>
              <a:buChar char="•"/>
            </a:pPr>
            <a:r>
              <a:rPr b="0" i="1" lang="fr-FR" sz="1600" u="none" cap="none" strike="noStrike">
                <a:solidFill>
                  <a:schemeClr val="dk1"/>
                </a:solidFill>
                <a:latin typeface="Calibri"/>
                <a:ea typeface="Calibri"/>
                <a:cs typeface="Calibri"/>
                <a:sym typeface="Calibri"/>
              </a:rPr>
              <a:t>Un aspect du cahier des charges qui n’est pas respecté </a:t>
            </a:r>
          </a:p>
          <a:p>
            <a:pPr indent="0" lvl="0" marL="0" marR="0" rtl="0" algn="just">
              <a:lnSpc>
                <a:spcPct val="100000"/>
              </a:lnSpc>
              <a:spcBef>
                <a:spcPts val="0"/>
              </a:spcBef>
              <a:spcAft>
                <a:spcPts val="0"/>
              </a:spcAft>
              <a:buClr>
                <a:schemeClr val="dk1"/>
              </a:buClr>
              <a:buSzPct val="25000"/>
              <a:buFont typeface="Calibri"/>
              <a:buNone/>
            </a:pPr>
            <a:r>
              <a:rPr b="1" i="0" lang="fr-FR" sz="1600" u="sng" cap="none" strike="noStrike">
                <a:solidFill>
                  <a:schemeClr val="dk1"/>
                </a:solidFill>
                <a:latin typeface="Calibri"/>
                <a:ea typeface="Calibri"/>
                <a:cs typeface="Calibri"/>
                <a:sym typeface="Calibri"/>
              </a:rPr>
              <a:t>Aléas liés aux clients </a:t>
            </a:r>
            <a:r>
              <a:rPr b="0" i="0" lang="fr-FR" sz="1600" u="none" cap="none" strike="noStrike">
                <a:solidFill>
                  <a:schemeClr val="dk1"/>
                </a:solidFill>
                <a:latin typeface="Calibri"/>
                <a:ea typeface="Calibri"/>
                <a:cs typeface="Calibri"/>
                <a:sym typeface="Calibri"/>
              </a:rPr>
              <a:t>: </a:t>
            </a:r>
          </a:p>
          <a:p>
            <a:pPr indent="-285750" lvl="0" marL="285750" marR="0" rtl="0" algn="just">
              <a:lnSpc>
                <a:spcPct val="100000"/>
              </a:lnSpc>
              <a:spcBef>
                <a:spcPts val="0"/>
              </a:spcBef>
              <a:spcAft>
                <a:spcPts val="0"/>
              </a:spcAft>
              <a:buClr>
                <a:schemeClr val="dk1"/>
              </a:buClr>
              <a:buSzPct val="100000"/>
              <a:buFont typeface="Arial"/>
              <a:buChar char="•"/>
            </a:pPr>
            <a:r>
              <a:rPr b="0" i="0" lang="fr-FR" sz="1600" u="none" cap="none" strike="noStrike">
                <a:solidFill>
                  <a:schemeClr val="dk1"/>
                </a:solidFill>
                <a:latin typeface="Calibri"/>
                <a:ea typeface="Calibri"/>
                <a:cs typeface="Calibri"/>
                <a:sym typeface="Calibri"/>
              </a:rPr>
              <a:t>Le client souhaite faire des travaux modificatifs après la date limite, alors que le chantier est déjà très avancé.</a:t>
            </a:r>
          </a:p>
        </p:txBody>
      </p:sp>
      <p:pic>
        <p:nvPicPr>
          <p:cNvPr id="1475" name="Shape 1475"/>
          <p:cNvPicPr preferRelativeResize="0"/>
          <p:nvPr/>
        </p:nvPicPr>
        <p:blipFill rotWithShape="1">
          <a:blip r:embed="rId4">
            <a:alphaModFix/>
          </a:blip>
          <a:srcRect b="0" l="0" r="0" t="0"/>
          <a:stretch/>
        </p:blipFill>
        <p:spPr>
          <a:xfrm>
            <a:off x="146026" y="810068"/>
            <a:ext cx="566330" cy="689548"/>
          </a:xfrm>
          <a:prstGeom prst="rect">
            <a:avLst/>
          </a:prstGeom>
          <a:noFill/>
          <a:ln>
            <a:noFill/>
          </a:ln>
        </p:spPr>
      </p:pic>
      <p:pic>
        <p:nvPicPr>
          <p:cNvPr id="1476" name="Shape 1476"/>
          <p:cNvPicPr preferRelativeResize="0"/>
          <p:nvPr/>
        </p:nvPicPr>
        <p:blipFill rotWithShape="1">
          <a:blip r:embed="rId5">
            <a:alphaModFix/>
          </a:blip>
          <a:srcRect b="17053" l="0" r="0" t="0"/>
          <a:stretch/>
        </p:blipFill>
        <p:spPr>
          <a:xfrm>
            <a:off x="761360" y="744416"/>
            <a:ext cx="538802" cy="835157"/>
          </a:xfrm>
          <a:prstGeom prst="rect">
            <a:avLst/>
          </a:prstGeom>
          <a:noFill/>
          <a:ln>
            <a:noFill/>
          </a:ln>
          <a:effectLst>
            <a:outerShdw blurRad="292100" rotWithShape="0" algn="tl" dir="2700000" dist="139700">
              <a:srgbClr val="333333">
                <a:alpha val="64313"/>
              </a:srgbClr>
            </a:outerShdw>
          </a:effectLst>
        </p:spPr>
      </p:pic>
      <p:sp>
        <p:nvSpPr>
          <p:cNvPr id="1477" name="Shape 1477"/>
          <p:cNvSpPr/>
          <p:nvPr/>
        </p:nvSpPr>
        <p:spPr>
          <a:xfrm>
            <a:off x="128881" y="1523991"/>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478" name="Shape 1478"/>
          <p:cNvSpPr/>
          <p:nvPr/>
        </p:nvSpPr>
        <p:spPr>
          <a:xfrm>
            <a:off x="278025" y="254850"/>
            <a:ext cx="1343699" cy="1343699"/>
          </a:xfrm>
          <a:prstGeom prst="plus">
            <a:avLst>
              <a:gd fmla="val 25000" name="adj"/>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9" name="Shape 1479"/>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4" name="Shape 1484"/>
        <p:cNvGrpSpPr/>
        <p:nvPr/>
      </p:nvGrpSpPr>
      <p:grpSpPr>
        <a:xfrm>
          <a:off x="0" y="0"/>
          <a:ext cx="0" cy="0"/>
          <a:chOff x="0" y="0"/>
          <a:chExt cx="0" cy="0"/>
        </a:xfrm>
      </p:grpSpPr>
      <p:pic>
        <p:nvPicPr>
          <p:cNvPr id="1485" name="Shape 1485"/>
          <p:cNvPicPr preferRelativeResize="0"/>
          <p:nvPr/>
        </p:nvPicPr>
        <p:blipFill rotWithShape="1">
          <a:blip r:embed="rId3">
            <a:alphaModFix/>
          </a:blip>
          <a:srcRect b="0" l="0" r="0" t="0"/>
          <a:stretch/>
        </p:blipFill>
        <p:spPr>
          <a:xfrm>
            <a:off x="53133" y="742716"/>
            <a:ext cx="8943054" cy="6082370"/>
          </a:xfrm>
          <a:prstGeom prst="rect">
            <a:avLst/>
          </a:prstGeom>
          <a:noFill/>
          <a:ln>
            <a:noFill/>
          </a:ln>
        </p:spPr>
      </p:pic>
      <p:sp>
        <p:nvSpPr>
          <p:cNvPr id="1486" name="Shape 1486"/>
          <p:cNvSpPr/>
          <p:nvPr/>
        </p:nvSpPr>
        <p:spPr>
          <a:xfrm>
            <a:off x="108485" y="643185"/>
            <a:ext cx="8927023"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757" u="none" cap="none" strike="noStrike">
              <a:solidFill>
                <a:schemeClr val="lt1"/>
              </a:solidFill>
              <a:latin typeface="Calibri"/>
              <a:ea typeface="Calibri"/>
              <a:cs typeface="Calibri"/>
              <a:sym typeface="Calibri"/>
            </a:endParaRPr>
          </a:p>
        </p:txBody>
      </p:sp>
      <p:sp>
        <p:nvSpPr>
          <p:cNvPr id="1487" name="Shape 1487"/>
          <p:cNvSpPr txBox="1"/>
          <p:nvPr>
            <p:ph idx="12" type="sldNum"/>
          </p:nvPr>
        </p:nvSpPr>
        <p:spPr>
          <a:xfrm>
            <a:off x="6506189" y="6356353"/>
            <a:ext cx="2082972"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488" name="Shape 1488"/>
          <p:cNvSpPr txBox="1"/>
          <p:nvPr/>
        </p:nvSpPr>
        <p:spPr>
          <a:xfrm>
            <a:off x="355896" y="20955"/>
            <a:ext cx="8075323" cy="57310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124" u="none" cap="none" strike="noStrike">
                <a:solidFill>
                  <a:schemeClr val="dk1"/>
                </a:solidFill>
                <a:latin typeface="Calibri"/>
                <a:ea typeface="Calibri"/>
                <a:cs typeface="Calibri"/>
                <a:sym typeface="Calibri"/>
              </a:rPr>
              <a:t>LA RÉALISATION</a:t>
            </a:r>
          </a:p>
        </p:txBody>
      </p:sp>
      <p:sp>
        <p:nvSpPr>
          <p:cNvPr id="1489" name="Shape 1489"/>
          <p:cNvSpPr txBox="1"/>
          <p:nvPr/>
        </p:nvSpPr>
        <p:spPr>
          <a:xfrm>
            <a:off x="2087750" y="2735283"/>
            <a:ext cx="1185002" cy="36272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1757" u="none" cap="none" strike="noStrike">
                <a:solidFill>
                  <a:schemeClr val="dk1"/>
                </a:solidFill>
                <a:latin typeface="Calibri"/>
                <a:ea typeface="Calibri"/>
                <a:cs typeface="Calibri"/>
                <a:sym typeface="Calibri"/>
              </a:rPr>
              <a:t>Fen’Expert</a:t>
            </a:r>
          </a:p>
        </p:txBody>
      </p:sp>
      <p:sp>
        <p:nvSpPr>
          <p:cNvPr id="1490" name="Shape 1490"/>
          <p:cNvSpPr txBox="1"/>
          <p:nvPr/>
        </p:nvSpPr>
        <p:spPr>
          <a:xfrm>
            <a:off x="6062194" y="2702608"/>
            <a:ext cx="1282787" cy="36272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1757" u="none" cap="none" strike="noStrike">
                <a:solidFill>
                  <a:schemeClr val="dk1"/>
                </a:solidFill>
                <a:latin typeface="Calibri"/>
                <a:ea typeface="Calibri"/>
                <a:cs typeface="Calibri"/>
                <a:sym typeface="Calibri"/>
              </a:rPr>
              <a:t>Trib’fenêtre</a:t>
            </a:r>
          </a:p>
        </p:txBody>
      </p:sp>
      <p:cxnSp>
        <p:nvCxnSpPr>
          <p:cNvPr id="1491" name="Shape 1491"/>
          <p:cNvCxnSpPr/>
          <p:nvPr/>
        </p:nvCxnSpPr>
        <p:spPr>
          <a:xfrm>
            <a:off x="4667473" y="2677116"/>
            <a:ext cx="0" cy="3131127"/>
          </a:xfrm>
          <a:prstGeom prst="straightConnector1">
            <a:avLst/>
          </a:prstGeom>
          <a:noFill/>
          <a:ln cap="flat" cmpd="sng" w="19050">
            <a:solidFill>
              <a:schemeClr val="accent6"/>
            </a:solidFill>
            <a:prstDash val="solid"/>
            <a:miter/>
            <a:headEnd len="med" w="med" type="none"/>
            <a:tailEnd len="med" w="med" type="none"/>
          </a:ln>
        </p:spPr>
      </p:cxnSp>
      <p:sp>
        <p:nvSpPr>
          <p:cNvPr id="1492" name="Shape 1492"/>
          <p:cNvSpPr txBox="1"/>
          <p:nvPr/>
        </p:nvSpPr>
        <p:spPr>
          <a:xfrm>
            <a:off x="3986885" y="2388452"/>
            <a:ext cx="1350370" cy="36272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1757" u="sng" cap="none" strike="noStrike">
                <a:solidFill>
                  <a:schemeClr val="dk1"/>
                </a:solidFill>
                <a:latin typeface="Calibri"/>
                <a:ea typeface="Calibri"/>
                <a:cs typeface="Calibri"/>
                <a:sym typeface="Calibri"/>
              </a:rPr>
              <a:t>140 fenêtres</a:t>
            </a:r>
          </a:p>
        </p:txBody>
      </p:sp>
      <p:sp>
        <p:nvSpPr>
          <p:cNvPr id="1493" name="Shape 1493"/>
          <p:cNvSpPr txBox="1"/>
          <p:nvPr/>
        </p:nvSpPr>
        <p:spPr>
          <a:xfrm>
            <a:off x="1162658" y="3509780"/>
            <a:ext cx="3035189" cy="198509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757" u="none" cap="none" strike="noStrike">
                <a:solidFill>
                  <a:schemeClr val="dk1"/>
                </a:solidFill>
                <a:latin typeface="Calibri"/>
                <a:ea typeface="Calibri"/>
                <a:cs typeface="Calibri"/>
                <a:sym typeface="Calibri"/>
              </a:rPr>
              <a:t>112 €/unité</a:t>
            </a:r>
          </a:p>
          <a:p>
            <a:pPr indent="0" lvl="0" marL="0" marR="0" rtl="0" algn="ctr">
              <a:lnSpc>
                <a:spcPct val="100000"/>
              </a:lnSpc>
              <a:spcBef>
                <a:spcPts val="0"/>
              </a:spcBef>
              <a:spcAft>
                <a:spcPts val="0"/>
              </a:spcAft>
              <a:buClr>
                <a:srgbClr val="000000"/>
              </a:buClr>
              <a:buFont typeface="Arial"/>
              <a:buNone/>
            </a:pPr>
            <a:r>
              <a:t/>
            </a:r>
            <a:endParaRPr b="0" i="0" sz="1757"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0" i="0" lang="fr-FR" sz="1757" u="none" cap="none" strike="noStrike">
                <a:solidFill>
                  <a:schemeClr val="dk1"/>
                </a:solidFill>
                <a:latin typeface="Calibri"/>
                <a:ea typeface="Calibri"/>
                <a:cs typeface="Calibri"/>
                <a:sym typeface="Calibri"/>
              </a:rPr>
              <a:t>Garantie 2 ans</a:t>
            </a:r>
          </a:p>
          <a:p>
            <a:pPr indent="0" lvl="0" marL="0" marR="0" rtl="0" algn="ctr">
              <a:lnSpc>
                <a:spcPct val="100000"/>
              </a:lnSpc>
              <a:spcBef>
                <a:spcPts val="0"/>
              </a:spcBef>
              <a:spcAft>
                <a:spcPts val="0"/>
              </a:spcAft>
              <a:buClr>
                <a:srgbClr val="000000"/>
              </a:buClr>
              <a:buFont typeface="Arial"/>
              <a:buNone/>
            </a:pPr>
            <a:r>
              <a:t/>
            </a:r>
            <a:endParaRPr b="0" i="0" sz="1757"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FF0000"/>
              </a:buClr>
              <a:buSzPct val="25000"/>
              <a:buFont typeface="Calibri"/>
              <a:buNone/>
            </a:pPr>
            <a:r>
              <a:rPr b="0" i="0" lang="fr-FR" sz="1757" u="none" cap="none" strike="noStrike">
                <a:solidFill>
                  <a:srgbClr val="FF0000"/>
                </a:solidFill>
                <a:latin typeface="Calibri"/>
                <a:ea typeface="Calibri"/>
                <a:cs typeface="Calibri"/>
                <a:sym typeface="Calibri"/>
              </a:rPr>
              <a:t>4 fenêtres vous seront offertes </a:t>
            </a:r>
          </a:p>
          <a:p>
            <a:pPr indent="0" lvl="0" marL="0" marR="0" rtl="0" algn="ctr">
              <a:lnSpc>
                <a:spcPct val="100000"/>
              </a:lnSpc>
              <a:spcBef>
                <a:spcPts val="0"/>
              </a:spcBef>
              <a:spcAft>
                <a:spcPts val="0"/>
              </a:spcAft>
              <a:buClr>
                <a:srgbClr val="FF0000"/>
              </a:buClr>
              <a:buSzPct val="25000"/>
              <a:buFont typeface="Calibri"/>
              <a:buNone/>
            </a:pPr>
            <a:r>
              <a:rPr b="0" i="0" lang="fr-FR" sz="1757" u="none" cap="none" strike="noStrike">
                <a:solidFill>
                  <a:srgbClr val="FF0000"/>
                </a:solidFill>
                <a:latin typeface="Calibri"/>
                <a:ea typeface="Calibri"/>
                <a:cs typeface="Calibri"/>
                <a:sym typeface="Calibri"/>
              </a:rPr>
              <a:t>à titre personnel</a:t>
            </a:r>
          </a:p>
          <a:p>
            <a:pPr indent="0" lvl="0" marL="0" marR="0" rtl="0" algn="ctr">
              <a:lnSpc>
                <a:spcPct val="100000"/>
              </a:lnSpc>
              <a:spcBef>
                <a:spcPts val="0"/>
              </a:spcBef>
              <a:spcAft>
                <a:spcPts val="0"/>
              </a:spcAft>
              <a:buClr>
                <a:srgbClr val="FF0000"/>
              </a:buClr>
              <a:buSzPct val="25000"/>
              <a:buFont typeface="Calibri"/>
              <a:buNone/>
            </a:pPr>
            <a:r>
              <a:rPr b="0" i="0" lang="fr-FR" sz="1757" u="none" cap="none" strike="noStrike">
                <a:solidFill>
                  <a:srgbClr val="FF0000"/>
                </a:solidFill>
                <a:latin typeface="Calibri"/>
                <a:ea typeface="Calibri"/>
                <a:cs typeface="Calibri"/>
                <a:sym typeface="Calibri"/>
              </a:rPr>
              <a:t>-</a:t>
            </a:r>
          </a:p>
        </p:txBody>
      </p:sp>
      <p:sp>
        <p:nvSpPr>
          <p:cNvPr id="1494" name="Shape 1494"/>
          <p:cNvSpPr txBox="1"/>
          <p:nvPr/>
        </p:nvSpPr>
        <p:spPr>
          <a:xfrm>
            <a:off x="5468675" y="3334228"/>
            <a:ext cx="2469825" cy="225548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757" u="none" cap="none" strike="noStrike">
                <a:solidFill>
                  <a:schemeClr val="dk1"/>
                </a:solidFill>
                <a:latin typeface="Calibri"/>
                <a:ea typeface="Calibri"/>
                <a:cs typeface="Calibri"/>
                <a:sym typeface="Calibri"/>
              </a:rPr>
              <a:t>116 €/unité</a:t>
            </a:r>
          </a:p>
          <a:p>
            <a:pPr indent="0" lvl="0" marL="0" marR="0" rtl="0" algn="ctr">
              <a:lnSpc>
                <a:spcPct val="100000"/>
              </a:lnSpc>
              <a:spcBef>
                <a:spcPts val="0"/>
              </a:spcBef>
              <a:spcAft>
                <a:spcPts val="0"/>
              </a:spcAft>
              <a:buClr>
                <a:srgbClr val="000000"/>
              </a:buClr>
              <a:buFont typeface="Arial"/>
              <a:buNone/>
            </a:pPr>
            <a:r>
              <a:t/>
            </a:r>
            <a:endParaRPr b="0" i="0" sz="1757"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0" i="0" lang="fr-FR" sz="1757" u="none" cap="none" strike="noStrike">
                <a:solidFill>
                  <a:schemeClr val="dk1"/>
                </a:solidFill>
                <a:latin typeface="Calibri"/>
                <a:ea typeface="Calibri"/>
                <a:cs typeface="Calibri"/>
                <a:sym typeface="Calibri"/>
              </a:rPr>
              <a:t>Garantie 30 mois</a:t>
            </a:r>
          </a:p>
          <a:p>
            <a:pPr indent="0" lvl="0" marL="0" marR="0" rtl="0" algn="ctr">
              <a:lnSpc>
                <a:spcPct val="100000"/>
              </a:lnSpc>
              <a:spcBef>
                <a:spcPts val="0"/>
              </a:spcBef>
              <a:spcAft>
                <a:spcPts val="0"/>
              </a:spcAft>
              <a:buClr>
                <a:srgbClr val="000000"/>
              </a:buClr>
              <a:buFont typeface="Arial"/>
              <a:buNone/>
            </a:pPr>
            <a:r>
              <a:t/>
            </a:r>
            <a:endParaRPr b="0" i="0" sz="1757"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B050"/>
              </a:buClr>
              <a:buSzPct val="25000"/>
              <a:buFont typeface="Calibri"/>
              <a:buNone/>
            </a:pPr>
            <a:r>
              <a:rPr b="0" i="0" lang="fr-FR" sz="1757" u="none" cap="none" strike="noStrike">
                <a:solidFill>
                  <a:srgbClr val="00B050"/>
                </a:solidFill>
                <a:latin typeface="Calibri"/>
                <a:ea typeface="Calibri"/>
                <a:cs typeface="Calibri"/>
                <a:sym typeface="Calibri"/>
              </a:rPr>
              <a:t>Cumul de points pour le prochain achat sur le compte de l’entreprise-</a:t>
            </a:r>
          </a:p>
          <a:p>
            <a:pPr indent="0" lvl="0" marL="0" marR="0" rtl="0" algn="ctr">
              <a:lnSpc>
                <a:spcPct val="100000"/>
              </a:lnSpc>
              <a:spcBef>
                <a:spcPts val="0"/>
              </a:spcBef>
              <a:spcAft>
                <a:spcPts val="0"/>
              </a:spcAft>
              <a:buClr>
                <a:srgbClr val="000000"/>
              </a:buClr>
              <a:buFont typeface="Arial"/>
              <a:buNone/>
            </a:pPr>
            <a:r>
              <a:t/>
            </a:r>
            <a:endParaRPr b="0" i="0" sz="1757" u="none" cap="none" strike="noStrike">
              <a:solidFill>
                <a:srgbClr val="00B050"/>
              </a:solidFill>
              <a:latin typeface="Calibri"/>
              <a:ea typeface="Calibri"/>
              <a:cs typeface="Calibri"/>
              <a:sym typeface="Calibri"/>
            </a:endParaRPr>
          </a:p>
        </p:txBody>
      </p:sp>
      <p:pic>
        <p:nvPicPr>
          <p:cNvPr id="1495" name="Shape 1495"/>
          <p:cNvPicPr preferRelativeResize="0"/>
          <p:nvPr/>
        </p:nvPicPr>
        <p:blipFill rotWithShape="1">
          <a:blip r:embed="rId4">
            <a:alphaModFix/>
          </a:blip>
          <a:srcRect b="0" l="0" r="0" t="0"/>
          <a:stretch/>
        </p:blipFill>
        <p:spPr>
          <a:xfrm>
            <a:off x="123457" y="810068"/>
            <a:ext cx="552892" cy="689548"/>
          </a:xfrm>
          <a:prstGeom prst="rect">
            <a:avLst/>
          </a:prstGeom>
          <a:noFill/>
          <a:ln>
            <a:noFill/>
          </a:ln>
        </p:spPr>
      </p:pic>
      <p:pic>
        <p:nvPicPr>
          <p:cNvPr id="1496" name="Shape 1496"/>
          <p:cNvPicPr preferRelativeResize="0"/>
          <p:nvPr/>
        </p:nvPicPr>
        <p:blipFill rotWithShape="1">
          <a:blip r:embed="rId5">
            <a:alphaModFix/>
          </a:blip>
          <a:srcRect b="17053" l="0" r="0" t="0"/>
          <a:stretch/>
        </p:blipFill>
        <p:spPr>
          <a:xfrm>
            <a:off x="724191" y="744418"/>
            <a:ext cx="526019" cy="835157"/>
          </a:xfrm>
          <a:prstGeom prst="rect">
            <a:avLst/>
          </a:prstGeom>
          <a:noFill/>
          <a:ln>
            <a:noFill/>
          </a:ln>
          <a:effectLst>
            <a:outerShdw blurRad="292100" rotWithShape="0" algn="tl" dir="2700000" dist="139700">
              <a:srgbClr val="333333">
                <a:alpha val="64313"/>
              </a:srgbClr>
            </a:outerShdw>
          </a:effectLst>
        </p:spPr>
      </p:pic>
      <p:sp>
        <p:nvSpPr>
          <p:cNvPr id="1497" name="Shape 1497"/>
          <p:cNvSpPr/>
          <p:nvPr/>
        </p:nvSpPr>
        <p:spPr>
          <a:xfrm>
            <a:off x="106720" y="1523994"/>
            <a:ext cx="1139263"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172" u="none" cap="none" strike="noStrike">
                <a:solidFill>
                  <a:schemeClr val="lt1"/>
                </a:solidFill>
                <a:latin typeface="Calibri"/>
                <a:ea typeface="Calibri"/>
                <a:cs typeface="Calibri"/>
                <a:sym typeface="Calibri"/>
              </a:rPr>
              <a:t>Lucas et Kipps </a:t>
            </a:r>
          </a:p>
        </p:txBody>
      </p:sp>
      <p:sp>
        <p:nvSpPr>
          <p:cNvPr id="1498" name="Shape 1498"/>
          <p:cNvSpPr/>
          <p:nvPr/>
        </p:nvSpPr>
        <p:spPr>
          <a:xfrm>
            <a:off x="1377800" y="722568"/>
            <a:ext cx="7271560" cy="830996"/>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Pour ce projet nous avons diffusé un appel d’offres pour une commande de 140 fenêtres. 2 entreprises ont répondu et nous hésitons dans notre choix. Vous êtes prêt ? À vos tablettes ! Vous avez 2 minutes, merci.</a:t>
            </a:r>
          </a:p>
        </p:txBody>
      </p:sp>
      <p:sp>
        <p:nvSpPr>
          <p:cNvPr id="1499" name="Shape 1499"/>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0" name="Shape 1500"/>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5" name="Shape 1505"/>
        <p:cNvGrpSpPr/>
        <p:nvPr/>
      </p:nvGrpSpPr>
      <p:grpSpPr>
        <a:xfrm>
          <a:off x="0" y="0"/>
          <a:ext cx="0" cy="0"/>
          <a:chOff x="0" y="0"/>
          <a:chExt cx="0" cy="0"/>
        </a:xfrm>
      </p:grpSpPr>
      <p:pic>
        <p:nvPicPr>
          <p:cNvPr descr="Marc_Recadrage.png" id="1506" name="Shape 1506"/>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507" name="Shape 1507"/>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08" name="Shape 1508"/>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509" name="Shape 1509"/>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10" name="Shape 151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11" name="Shape 1511"/>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512" name="Shape 1512"/>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513" name="Shape 1513"/>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14" name="Shape 1514"/>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1515" name="Shape 1515"/>
          <p:cNvPicPr preferRelativeResize="0"/>
          <p:nvPr/>
        </p:nvPicPr>
        <p:blipFill rotWithShape="1">
          <a:blip r:embed="rId5">
            <a:alphaModFix/>
          </a:blip>
          <a:srcRect b="0" l="0" r="0" t="0"/>
          <a:stretch/>
        </p:blipFill>
        <p:spPr>
          <a:xfrm>
            <a:off x="2977" y="746802"/>
            <a:ext cx="9160418" cy="6082370"/>
          </a:xfrm>
          <a:prstGeom prst="rect">
            <a:avLst/>
          </a:prstGeom>
          <a:noFill/>
          <a:ln>
            <a:noFill/>
          </a:ln>
        </p:spPr>
      </p:pic>
      <p:sp>
        <p:nvSpPr>
          <p:cNvPr id="1516" name="Shape 1516"/>
          <p:cNvSpPr/>
          <p:nvPr/>
        </p:nvSpPr>
        <p:spPr>
          <a:xfrm>
            <a:off x="5402582" y="2536300"/>
            <a:ext cx="1524758" cy="1310442"/>
          </a:xfrm>
          <a:prstGeom prst="rect">
            <a:avLst/>
          </a:prstGeom>
          <a:solidFill>
            <a:srgbClr val="F5B295"/>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300" u="none" cap="none" strike="noStrike">
                <a:solidFill>
                  <a:schemeClr val="dk1"/>
                </a:solidFill>
                <a:latin typeface="Calibri"/>
                <a:ea typeface="Calibri"/>
                <a:cs typeface="Calibri"/>
                <a:sym typeface="Calibri"/>
              </a:rPr>
              <a:t>Commercialisation</a:t>
            </a:r>
            <a:r>
              <a:rPr b="1" i="0" lang="fr-FR" sz="1400" u="none" cap="none" strike="noStrike">
                <a:solidFill>
                  <a:schemeClr val="dk1"/>
                </a:solidFill>
                <a:latin typeface="Calibri"/>
                <a:ea typeface="Calibri"/>
                <a:cs typeface="Calibri"/>
                <a:sym typeface="Calibri"/>
              </a:rPr>
              <a:t> </a:t>
            </a:r>
          </a:p>
        </p:txBody>
      </p:sp>
      <p:sp>
        <p:nvSpPr>
          <p:cNvPr id="1517" name="Shape 1517"/>
          <p:cNvSpPr/>
          <p:nvPr/>
        </p:nvSpPr>
        <p:spPr>
          <a:xfrm>
            <a:off x="2714888" y="4473548"/>
            <a:ext cx="1439998" cy="1322353"/>
          </a:xfrm>
          <a:prstGeom prst="rect">
            <a:avLst/>
          </a:prstGeom>
          <a:solidFill>
            <a:srgbClr val="F5B295"/>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Réalisation</a:t>
            </a:r>
            <a:r>
              <a:rPr b="0" i="0" lang="fr-FR" sz="1400" u="none" cap="none" strike="noStrike">
                <a:solidFill>
                  <a:schemeClr val="dk1"/>
                </a:solidFill>
                <a:latin typeface="Calibri"/>
                <a:ea typeface="Calibri"/>
                <a:cs typeface="Calibri"/>
                <a:sym typeface="Calibri"/>
              </a:rPr>
              <a:t> du chantier</a:t>
            </a:r>
          </a:p>
        </p:txBody>
      </p:sp>
      <p:sp>
        <p:nvSpPr>
          <p:cNvPr id="1518" name="Shape 1518"/>
          <p:cNvSpPr/>
          <p:nvPr/>
        </p:nvSpPr>
        <p:spPr>
          <a:xfrm>
            <a:off x="6519887" y="4460232"/>
            <a:ext cx="1439998" cy="1310400"/>
          </a:xfrm>
          <a:prstGeom prst="rect">
            <a:avLst/>
          </a:prstGeom>
          <a:solidFill>
            <a:srgbClr val="F5B295"/>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Livraison </a:t>
            </a:r>
          </a:p>
        </p:txBody>
      </p:sp>
      <p:sp>
        <p:nvSpPr>
          <p:cNvPr id="1519" name="Shape 1519"/>
          <p:cNvSpPr/>
          <p:nvPr/>
        </p:nvSpPr>
        <p:spPr>
          <a:xfrm>
            <a:off x="3538703" y="2954241"/>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520" name="Shape 1520"/>
          <p:cNvSpPr/>
          <p:nvPr/>
        </p:nvSpPr>
        <p:spPr>
          <a:xfrm>
            <a:off x="1749273" y="2517931"/>
            <a:ext cx="1439998" cy="1347179"/>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Développement et montage</a:t>
            </a:r>
          </a:p>
        </p:txBody>
      </p:sp>
      <p:sp>
        <p:nvSpPr>
          <p:cNvPr id="1521" name="Shape 1521"/>
          <p:cNvSpPr/>
          <p:nvPr/>
        </p:nvSpPr>
        <p:spPr>
          <a:xfrm>
            <a:off x="846800" y="4878587"/>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522" name="Shape 1522"/>
          <p:cNvSpPr/>
          <p:nvPr/>
        </p:nvSpPr>
        <p:spPr>
          <a:xfrm>
            <a:off x="4560439" y="4887130"/>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1523" name="Shape 1523"/>
          <p:cNvPicPr preferRelativeResize="0"/>
          <p:nvPr/>
        </p:nvPicPr>
        <p:blipFill rotWithShape="1">
          <a:blip r:embed="rId6">
            <a:alphaModFix/>
          </a:blip>
          <a:srcRect b="0" l="0" r="0" t="0"/>
          <a:stretch/>
        </p:blipFill>
        <p:spPr>
          <a:xfrm>
            <a:off x="17144" y="862149"/>
            <a:ext cx="566330" cy="689548"/>
          </a:xfrm>
          <a:prstGeom prst="rect">
            <a:avLst/>
          </a:prstGeom>
          <a:noFill/>
          <a:ln>
            <a:noFill/>
          </a:ln>
        </p:spPr>
      </p:pic>
      <p:pic>
        <p:nvPicPr>
          <p:cNvPr id="1524" name="Shape 1524"/>
          <p:cNvPicPr preferRelativeResize="0"/>
          <p:nvPr/>
        </p:nvPicPr>
        <p:blipFill rotWithShape="1">
          <a:blip r:embed="rId7">
            <a:alphaModFix/>
          </a:blip>
          <a:srcRect b="17053" l="0" r="0" t="0"/>
          <a:stretch/>
        </p:blipFill>
        <p:spPr>
          <a:xfrm>
            <a:off x="632479" y="796497"/>
            <a:ext cx="538802" cy="835157"/>
          </a:xfrm>
          <a:prstGeom prst="rect">
            <a:avLst/>
          </a:prstGeom>
          <a:noFill/>
          <a:ln>
            <a:noFill/>
          </a:ln>
          <a:effectLst>
            <a:outerShdw blurRad="292100" rotWithShape="0" algn="tl" dir="2700000" dist="139700">
              <a:srgbClr val="333333">
                <a:alpha val="64313"/>
              </a:srgbClr>
            </a:outerShdw>
          </a:effectLst>
        </p:spPr>
      </p:pic>
      <p:sp>
        <p:nvSpPr>
          <p:cNvPr id="1525" name="Shape 1525"/>
          <p:cNvSpPr/>
          <p:nvPr/>
        </p:nvSpPr>
        <p:spPr>
          <a:xfrm>
            <a:off x="0" y="1576073"/>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526" name="Shape 1526"/>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 LA RÉALISATION — VIE DU PROJET </a:t>
            </a:r>
          </a:p>
        </p:txBody>
      </p:sp>
      <p:sp>
        <p:nvSpPr>
          <p:cNvPr id="1527" name="Shape 1527"/>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2" name="Shape 1532"/>
        <p:cNvGrpSpPr/>
        <p:nvPr/>
      </p:nvGrpSpPr>
      <p:grpSpPr>
        <a:xfrm>
          <a:off x="0" y="0"/>
          <a:ext cx="0" cy="0"/>
          <a:chOff x="0" y="0"/>
          <a:chExt cx="0" cy="0"/>
        </a:xfrm>
      </p:grpSpPr>
      <p:sp>
        <p:nvSpPr>
          <p:cNvPr id="1533" name="Shape 1533"/>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534" name="Shape 1534"/>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35" name="Shape 1535"/>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36" name="Shape 1536"/>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537" name="Shape 1537"/>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3"/>
              </a:rPr>
              <a:t>www.my-serious-game.fr</a:t>
            </a:r>
          </a:p>
        </p:txBody>
      </p:sp>
      <p:pic>
        <p:nvPicPr>
          <p:cNvPr id="1538" name="Shape 1538"/>
          <p:cNvPicPr preferRelativeResize="0"/>
          <p:nvPr/>
        </p:nvPicPr>
        <p:blipFill rotWithShape="1">
          <a:blip r:embed="rId4">
            <a:alphaModFix/>
          </a:blip>
          <a:srcRect b="0" l="0" r="0" t="0"/>
          <a:stretch/>
        </p:blipFill>
        <p:spPr>
          <a:xfrm>
            <a:off x="-10236" y="722568"/>
            <a:ext cx="9150886" cy="6585920"/>
          </a:xfrm>
          <a:prstGeom prst="rect">
            <a:avLst/>
          </a:prstGeom>
          <a:noFill/>
          <a:ln>
            <a:noFill/>
          </a:ln>
        </p:spPr>
      </p:pic>
      <p:sp>
        <p:nvSpPr>
          <p:cNvPr id="1539" name="Shape 1539"/>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 LA RÉALISATION — VIE DU PROJET </a:t>
            </a:r>
          </a:p>
        </p:txBody>
      </p:sp>
      <p:sp>
        <p:nvSpPr>
          <p:cNvPr id="1540" name="Shape 154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41" name="Shape 1541"/>
          <p:cNvSpPr txBox="1"/>
          <p:nvPr/>
        </p:nvSpPr>
        <p:spPr>
          <a:xfrm>
            <a:off x="985837" y="1383783"/>
            <a:ext cx="7271470" cy="64633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Mettez dans l’ordre chronologique les étapes d’avancement d’un chantier. Cliquez sur l’étape puis sur le numéro où vous souhaitez la positionner.</a:t>
            </a:r>
          </a:p>
        </p:txBody>
      </p:sp>
      <p:sp>
        <p:nvSpPr>
          <p:cNvPr id="1542" name="Shape 1542"/>
          <p:cNvSpPr/>
          <p:nvPr/>
        </p:nvSpPr>
        <p:spPr>
          <a:xfrm>
            <a:off x="4435832" y="2283684"/>
            <a:ext cx="3043236" cy="566809"/>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1</a:t>
            </a:r>
          </a:p>
        </p:txBody>
      </p:sp>
      <p:sp>
        <p:nvSpPr>
          <p:cNvPr id="1543" name="Shape 1543"/>
          <p:cNvSpPr/>
          <p:nvPr/>
        </p:nvSpPr>
        <p:spPr>
          <a:xfrm>
            <a:off x="4435598" y="2901916"/>
            <a:ext cx="3043236" cy="568113"/>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2</a:t>
            </a:r>
          </a:p>
        </p:txBody>
      </p:sp>
      <p:sp>
        <p:nvSpPr>
          <p:cNvPr id="1544" name="Shape 1544"/>
          <p:cNvSpPr/>
          <p:nvPr/>
        </p:nvSpPr>
        <p:spPr>
          <a:xfrm>
            <a:off x="4435598" y="3509092"/>
            <a:ext cx="3043236" cy="577417"/>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3</a:t>
            </a:r>
          </a:p>
        </p:txBody>
      </p:sp>
      <p:sp>
        <p:nvSpPr>
          <p:cNvPr id="1545" name="Shape 1545"/>
          <p:cNvSpPr/>
          <p:nvPr/>
        </p:nvSpPr>
        <p:spPr>
          <a:xfrm>
            <a:off x="4435598" y="4125571"/>
            <a:ext cx="3043236" cy="576814"/>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4</a:t>
            </a:r>
          </a:p>
        </p:txBody>
      </p:sp>
      <p:sp>
        <p:nvSpPr>
          <p:cNvPr id="1546" name="Shape 1546"/>
          <p:cNvSpPr/>
          <p:nvPr/>
        </p:nvSpPr>
        <p:spPr>
          <a:xfrm>
            <a:off x="4435598" y="4742976"/>
            <a:ext cx="3043236" cy="575286"/>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5</a:t>
            </a:r>
          </a:p>
        </p:txBody>
      </p:sp>
      <p:sp>
        <p:nvSpPr>
          <p:cNvPr id="1547" name="Shape 1547"/>
          <p:cNvSpPr/>
          <p:nvPr/>
        </p:nvSpPr>
        <p:spPr>
          <a:xfrm>
            <a:off x="1494066" y="2278157"/>
            <a:ext cx="1853585" cy="576000"/>
          </a:xfrm>
          <a:prstGeom prst="rect">
            <a:avLst/>
          </a:prstGeom>
          <a:gradFill>
            <a:gsLst>
              <a:gs pos="0">
                <a:srgbClr val="B4D4A5"/>
              </a:gs>
              <a:gs pos="50000">
                <a:srgbClr val="A8CD97"/>
              </a:gs>
              <a:gs pos="100000">
                <a:srgbClr val="9BC985"/>
              </a:gs>
            </a:gsLst>
            <a:lin ang="5400000"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Fondations</a:t>
            </a:r>
          </a:p>
        </p:txBody>
      </p:sp>
      <p:sp>
        <p:nvSpPr>
          <p:cNvPr id="1548" name="Shape 1548"/>
          <p:cNvSpPr/>
          <p:nvPr/>
        </p:nvSpPr>
        <p:spPr>
          <a:xfrm>
            <a:off x="1513070" y="2894033"/>
            <a:ext cx="1834583" cy="576000"/>
          </a:xfrm>
          <a:prstGeom prst="rect">
            <a:avLst/>
          </a:prstGeom>
          <a:gradFill>
            <a:gsLst>
              <a:gs pos="0">
                <a:srgbClr val="B4D4A5"/>
              </a:gs>
              <a:gs pos="50000">
                <a:srgbClr val="A8CD97"/>
              </a:gs>
              <a:gs pos="100000">
                <a:srgbClr val="9BC985"/>
              </a:gs>
            </a:gsLst>
            <a:lin ang="5400000"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Cloisons</a:t>
            </a:r>
          </a:p>
        </p:txBody>
      </p:sp>
      <p:sp>
        <p:nvSpPr>
          <p:cNvPr id="1549" name="Shape 1549"/>
          <p:cNvSpPr/>
          <p:nvPr/>
        </p:nvSpPr>
        <p:spPr>
          <a:xfrm>
            <a:off x="1513070" y="3510512"/>
            <a:ext cx="1834583" cy="576000"/>
          </a:xfrm>
          <a:prstGeom prst="rect">
            <a:avLst/>
          </a:prstGeom>
          <a:gradFill>
            <a:gsLst>
              <a:gs pos="0">
                <a:srgbClr val="B4D4A5"/>
              </a:gs>
              <a:gs pos="50000">
                <a:srgbClr val="A8CD97"/>
              </a:gs>
              <a:gs pos="100000">
                <a:srgbClr val="9BC985"/>
              </a:gs>
            </a:gsLst>
            <a:lin ang="5400000"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Gros œuvre</a:t>
            </a:r>
          </a:p>
        </p:txBody>
      </p:sp>
      <p:sp>
        <p:nvSpPr>
          <p:cNvPr id="1550" name="Shape 1550"/>
          <p:cNvSpPr/>
          <p:nvPr/>
        </p:nvSpPr>
        <p:spPr>
          <a:xfrm>
            <a:off x="1513070" y="4126387"/>
            <a:ext cx="1834583" cy="576000"/>
          </a:xfrm>
          <a:prstGeom prst="rect">
            <a:avLst/>
          </a:prstGeom>
          <a:gradFill>
            <a:gsLst>
              <a:gs pos="0">
                <a:srgbClr val="B4D4A5"/>
              </a:gs>
              <a:gs pos="50000">
                <a:srgbClr val="A8CD97"/>
              </a:gs>
              <a:gs pos="100000">
                <a:srgbClr val="9BC985"/>
              </a:gs>
            </a:gsLst>
            <a:lin ang="5400000"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Hors d’eau/hors d’air</a:t>
            </a:r>
          </a:p>
        </p:txBody>
      </p:sp>
      <p:sp>
        <p:nvSpPr>
          <p:cNvPr id="1551" name="Shape 1551"/>
          <p:cNvSpPr/>
          <p:nvPr/>
        </p:nvSpPr>
        <p:spPr>
          <a:xfrm>
            <a:off x="1513070" y="4742264"/>
            <a:ext cx="1834583" cy="576000"/>
          </a:xfrm>
          <a:prstGeom prst="rect">
            <a:avLst/>
          </a:prstGeom>
          <a:gradFill>
            <a:gsLst>
              <a:gs pos="0">
                <a:srgbClr val="B4D4A5"/>
              </a:gs>
              <a:gs pos="50000">
                <a:srgbClr val="A8CD97"/>
              </a:gs>
              <a:gs pos="100000">
                <a:srgbClr val="9BC985"/>
              </a:gs>
            </a:gsLst>
            <a:lin ang="5400000"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Achèvements</a:t>
            </a:r>
          </a:p>
        </p:txBody>
      </p:sp>
      <p:sp>
        <p:nvSpPr>
          <p:cNvPr id="1552" name="Shape 1552"/>
          <p:cNvSpPr/>
          <p:nvPr/>
        </p:nvSpPr>
        <p:spPr>
          <a:xfrm>
            <a:off x="1513070" y="5359507"/>
            <a:ext cx="1834583" cy="576000"/>
          </a:xfrm>
          <a:prstGeom prst="rect">
            <a:avLst/>
          </a:prstGeom>
          <a:gradFill>
            <a:gsLst>
              <a:gs pos="0">
                <a:srgbClr val="B4D4A5"/>
              </a:gs>
              <a:gs pos="50000">
                <a:srgbClr val="A8CD97"/>
              </a:gs>
              <a:gs pos="100000">
                <a:srgbClr val="9BC985"/>
              </a:gs>
            </a:gsLst>
            <a:lin ang="5400000" scaled="0"/>
          </a:gradFill>
          <a:ln cap="flat" cmpd="sng" w="952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Finitions</a:t>
            </a:r>
          </a:p>
        </p:txBody>
      </p:sp>
      <p:sp>
        <p:nvSpPr>
          <p:cNvPr id="1553" name="Shape 1553"/>
          <p:cNvSpPr/>
          <p:nvPr/>
        </p:nvSpPr>
        <p:spPr>
          <a:xfrm>
            <a:off x="4435598" y="5362960"/>
            <a:ext cx="3043236" cy="575286"/>
          </a:xfrm>
          <a:prstGeom prst="rect">
            <a:avLst/>
          </a:prstGeom>
          <a:solidFill>
            <a:schemeClr val="lt1"/>
          </a:solidFill>
          <a:ln cap="flat" cmpd="sng" w="12700">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A5A5A5"/>
              </a:buClr>
              <a:buSzPct val="25000"/>
              <a:buFont typeface="Calibri"/>
              <a:buNone/>
            </a:pPr>
            <a:r>
              <a:rPr b="0" i="0" lang="fr-FR" sz="1800" u="none" cap="none" strike="noStrike">
                <a:solidFill>
                  <a:srgbClr val="A5A5A5"/>
                </a:solidFill>
                <a:latin typeface="Calibri"/>
                <a:ea typeface="Calibri"/>
                <a:cs typeface="Calibri"/>
                <a:sym typeface="Calibri"/>
              </a:rPr>
              <a:t>Étape 6</a:t>
            </a:r>
          </a:p>
        </p:txBody>
      </p:sp>
      <p:sp>
        <p:nvSpPr>
          <p:cNvPr id="1554" name="Shape 155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9" name="Shape 1559"/>
        <p:cNvGrpSpPr/>
        <p:nvPr/>
      </p:nvGrpSpPr>
      <p:grpSpPr>
        <a:xfrm>
          <a:off x="0" y="0"/>
          <a:ext cx="0" cy="0"/>
          <a:chOff x="0" y="0"/>
          <a:chExt cx="0" cy="0"/>
        </a:xfrm>
      </p:grpSpPr>
      <p:sp>
        <p:nvSpPr>
          <p:cNvPr id="1560" name="Shape 156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1561" name="Shape 1561"/>
          <p:cNvPicPr preferRelativeResize="0"/>
          <p:nvPr/>
        </p:nvPicPr>
        <p:blipFill rotWithShape="1">
          <a:blip r:embed="rId3">
            <a:alphaModFix/>
          </a:blip>
          <a:srcRect b="0" l="0" r="0" t="0"/>
          <a:stretch/>
        </p:blipFill>
        <p:spPr>
          <a:xfrm>
            <a:off x="0" y="722568"/>
            <a:ext cx="9160418" cy="6082370"/>
          </a:xfrm>
          <a:prstGeom prst="rect">
            <a:avLst/>
          </a:prstGeom>
          <a:noFill/>
          <a:ln>
            <a:noFill/>
          </a:ln>
        </p:spPr>
      </p:pic>
      <p:sp>
        <p:nvSpPr>
          <p:cNvPr id="1562" name="Shape 1562"/>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pic>
        <p:nvPicPr>
          <p:cNvPr id="1563" name="Shape 1563"/>
          <p:cNvPicPr preferRelativeResize="0"/>
          <p:nvPr/>
        </p:nvPicPr>
        <p:blipFill rotWithShape="1">
          <a:blip r:embed="rId4">
            <a:alphaModFix/>
          </a:blip>
          <a:srcRect b="0" l="0" r="0" t="0"/>
          <a:stretch/>
        </p:blipFill>
        <p:spPr>
          <a:xfrm>
            <a:off x="2434242" y="787212"/>
            <a:ext cx="1783945" cy="481665"/>
          </a:xfrm>
          <a:prstGeom prst="rect">
            <a:avLst/>
          </a:prstGeom>
          <a:noFill/>
          <a:ln>
            <a:noFill/>
          </a:ln>
        </p:spPr>
      </p:pic>
      <p:sp>
        <p:nvSpPr>
          <p:cNvPr id="1564" name="Shape 1564"/>
          <p:cNvSpPr txBox="1"/>
          <p:nvPr/>
        </p:nvSpPr>
        <p:spPr>
          <a:xfrm>
            <a:off x="2490980" y="6347082"/>
            <a:ext cx="416203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1800" u="none" cap="none" strike="noStrike">
                <a:solidFill>
                  <a:schemeClr val="dk1"/>
                </a:solidFill>
                <a:latin typeface="Calibri"/>
                <a:ea typeface="Calibri"/>
                <a:cs typeface="Calibri"/>
                <a:sym typeface="Calibri"/>
              </a:rPr>
              <a:t>Les apprenants construisent leur quartier.</a:t>
            </a:r>
          </a:p>
        </p:txBody>
      </p:sp>
      <p:sp>
        <p:nvSpPr>
          <p:cNvPr id="1565" name="Shape 1565"/>
          <p:cNvSpPr txBox="1"/>
          <p:nvPr/>
        </p:nvSpPr>
        <p:spPr>
          <a:xfrm>
            <a:off x="253420" y="20955"/>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 LA RÉALISATION — VIE DU PROJET </a:t>
            </a:r>
          </a:p>
        </p:txBody>
      </p:sp>
      <p:pic>
        <p:nvPicPr>
          <p:cNvPr id="1566" name="Shape 1566"/>
          <p:cNvPicPr preferRelativeResize="0"/>
          <p:nvPr/>
        </p:nvPicPr>
        <p:blipFill rotWithShape="1">
          <a:blip r:embed="rId5">
            <a:alphaModFix/>
          </a:blip>
          <a:srcRect b="0" l="0" r="0" t="0"/>
          <a:stretch/>
        </p:blipFill>
        <p:spPr>
          <a:xfrm>
            <a:off x="270565" y="811733"/>
            <a:ext cx="566330" cy="689548"/>
          </a:xfrm>
          <a:prstGeom prst="rect">
            <a:avLst/>
          </a:prstGeom>
          <a:noFill/>
          <a:ln>
            <a:noFill/>
          </a:ln>
        </p:spPr>
      </p:pic>
      <p:pic>
        <p:nvPicPr>
          <p:cNvPr id="1567" name="Shape 1567"/>
          <p:cNvPicPr preferRelativeResize="0"/>
          <p:nvPr/>
        </p:nvPicPr>
        <p:blipFill rotWithShape="1">
          <a:blip r:embed="rId6">
            <a:alphaModFix/>
          </a:blip>
          <a:srcRect b="17053" l="0" r="0" t="0"/>
          <a:stretch/>
        </p:blipFill>
        <p:spPr>
          <a:xfrm>
            <a:off x="885900" y="746081"/>
            <a:ext cx="538802" cy="835157"/>
          </a:xfrm>
          <a:prstGeom prst="rect">
            <a:avLst/>
          </a:prstGeom>
          <a:noFill/>
          <a:ln>
            <a:noFill/>
          </a:ln>
          <a:effectLst>
            <a:outerShdw blurRad="292100" rotWithShape="0" algn="tl" dir="2700000" dist="139700">
              <a:srgbClr val="333333">
                <a:alpha val="64313"/>
              </a:srgbClr>
            </a:outerShdw>
          </a:effectLst>
        </p:spPr>
      </p:pic>
      <p:sp>
        <p:nvSpPr>
          <p:cNvPr id="1568" name="Shape 1568"/>
          <p:cNvSpPr/>
          <p:nvPr/>
        </p:nvSpPr>
        <p:spPr>
          <a:xfrm>
            <a:off x="253420" y="1525658"/>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569" name="Shape 1569"/>
          <p:cNvSpPr txBox="1"/>
          <p:nvPr/>
        </p:nvSpPr>
        <p:spPr>
          <a:xfrm>
            <a:off x="3857125" y="5380085"/>
            <a:ext cx="1607811"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1" lang="fr-FR" sz="2000" u="none" cap="none" strike="noStrike">
                <a:solidFill>
                  <a:schemeClr val="dk1"/>
                </a:solidFill>
                <a:latin typeface="Calibri"/>
                <a:ea typeface="Calibri"/>
                <a:cs typeface="Calibri"/>
                <a:sym typeface="Calibri"/>
              </a:rPr>
              <a:t>Exemple type</a:t>
            </a:r>
          </a:p>
        </p:txBody>
      </p:sp>
      <p:sp>
        <p:nvSpPr>
          <p:cNvPr id="1570" name="Shape 1570"/>
          <p:cNvSpPr/>
          <p:nvPr/>
        </p:nvSpPr>
        <p:spPr>
          <a:xfrm>
            <a:off x="1014308" y="3042901"/>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PREMIER</a:t>
            </a:r>
          </a:p>
        </p:txBody>
      </p:sp>
      <p:sp>
        <p:nvSpPr>
          <p:cNvPr id="1571" name="Shape 1571"/>
          <p:cNvSpPr/>
          <p:nvPr/>
        </p:nvSpPr>
        <p:spPr>
          <a:xfrm>
            <a:off x="1014307" y="3383944"/>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DEUXIÈME</a:t>
            </a:r>
          </a:p>
        </p:txBody>
      </p:sp>
      <p:sp>
        <p:nvSpPr>
          <p:cNvPr id="1572" name="Shape 1572"/>
          <p:cNvSpPr/>
          <p:nvPr/>
        </p:nvSpPr>
        <p:spPr>
          <a:xfrm>
            <a:off x="1014304" y="3759182"/>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TROISIÈME</a:t>
            </a:r>
          </a:p>
        </p:txBody>
      </p:sp>
      <p:sp>
        <p:nvSpPr>
          <p:cNvPr id="1573" name="Shape 1573"/>
          <p:cNvSpPr txBox="1"/>
          <p:nvPr/>
        </p:nvSpPr>
        <p:spPr>
          <a:xfrm>
            <a:off x="3973319" y="3020151"/>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A</a:t>
            </a:r>
          </a:p>
        </p:txBody>
      </p:sp>
      <p:sp>
        <p:nvSpPr>
          <p:cNvPr id="1574" name="Shape 1574"/>
          <p:cNvSpPr txBox="1"/>
          <p:nvPr/>
        </p:nvSpPr>
        <p:spPr>
          <a:xfrm>
            <a:off x="3973319" y="3435644"/>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C</a:t>
            </a:r>
          </a:p>
        </p:txBody>
      </p:sp>
      <p:sp>
        <p:nvSpPr>
          <p:cNvPr id="1575" name="Shape 1575"/>
          <p:cNvSpPr txBox="1"/>
          <p:nvPr/>
        </p:nvSpPr>
        <p:spPr>
          <a:xfrm>
            <a:off x="3973319" y="3819223"/>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F</a:t>
            </a:r>
          </a:p>
        </p:txBody>
      </p:sp>
      <p:sp>
        <p:nvSpPr>
          <p:cNvPr id="1576" name="Shape 1576"/>
          <p:cNvSpPr txBox="1"/>
          <p:nvPr/>
        </p:nvSpPr>
        <p:spPr>
          <a:xfrm>
            <a:off x="4008585" y="4557307"/>
            <a:ext cx="1713681"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D, B et E</a:t>
            </a:r>
          </a:p>
        </p:txBody>
      </p:sp>
      <p:sp>
        <p:nvSpPr>
          <p:cNvPr id="1577" name="Shape 1577"/>
          <p:cNvSpPr/>
          <p:nvPr/>
        </p:nvSpPr>
        <p:spPr>
          <a:xfrm>
            <a:off x="3241226" y="3816341"/>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78" name="Shape 1578"/>
          <p:cNvSpPr/>
          <p:nvPr/>
        </p:nvSpPr>
        <p:spPr>
          <a:xfrm>
            <a:off x="3241226" y="3447235"/>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79" name="Shape 1579"/>
          <p:cNvSpPr/>
          <p:nvPr/>
        </p:nvSpPr>
        <p:spPr>
          <a:xfrm>
            <a:off x="3247966" y="3064947"/>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80" name="Shape 1580"/>
          <p:cNvSpPr/>
          <p:nvPr/>
        </p:nvSpPr>
        <p:spPr>
          <a:xfrm>
            <a:off x="5684407" y="3810575"/>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81" name="Shape 1581"/>
          <p:cNvSpPr/>
          <p:nvPr/>
        </p:nvSpPr>
        <p:spPr>
          <a:xfrm>
            <a:off x="5684407" y="3441469"/>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82" name="Shape 1582"/>
          <p:cNvSpPr/>
          <p:nvPr/>
        </p:nvSpPr>
        <p:spPr>
          <a:xfrm>
            <a:off x="5691148" y="3059181"/>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83" name="Shape 1583"/>
          <p:cNvSpPr txBox="1"/>
          <p:nvPr/>
        </p:nvSpPr>
        <p:spPr>
          <a:xfrm>
            <a:off x="6582164" y="3013805"/>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6 000 points</a:t>
            </a:r>
          </a:p>
        </p:txBody>
      </p:sp>
      <p:sp>
        <p:nvSpPr>
          <p:cNvPr id="1584" name="Shape 1584"/>
          <p:cNvSpPr txBox="1"/>
          <p:nvPr/>
        </p:nvSpPr>
        <p:spPr>
          <a:xfrm>
            <a:off x="6569803" y="3386857"/>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5 000 points</a:t>
            </a:r>
          </a:p>
        </p:txBody>
      </p:sp>
      <p:sp>
        <p:nvSpPr>
          <p:cNvPr id="1585" name="Shape 1585"/>
          <p:cNvSpPr txBox="1"/>
          <p:nvPr/>
        </p:nvSpPr>
        <p:spPr>
          <a:xfrm>
            <a:off x="6569803" y="3742398"/>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4 500 points</a:t>
            </a:r>
          </a:p>
        </p:txBody>
      </p:sp>
      <p:sp>
        <p:nvSpPr>
          <p:cNvPr id="1586" name="Shape 1586"/>
          <p:cNvSpPr txBox="1"/>
          <p:nvPr/>
        </p:nvSpPr>
        <p:spPr>
          <a:xfrm>
            <a:off x="6591153" y="4547225"/>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3 000 points</a:t>
            </a:r>
          </a:p>
        </p:txBody>
      </p:sp>
      <p:sp>
        <p:nvSpPr>
          <p:cNvPr id="1587" name="Shape 1587"/>
          <p:cNvSpPr/>
          <p:nvPr/>
        </p:nvSpPr>
        <p:spPr>
          <a:xfrm>
            <a:off x="885900" y="2493002"/>
            <a:ext cx="1862584" cy="355523"/>
          </a:xfrm>
          <a:prstGeom prst="rect">
            <a:avLst/>
          </a:prstGeom>
          <a:solidFill>
            <a:srgbClr val="A8D08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BON</a:t>
            </a:r>
          </a:p>
        </p:txBody>
      </p:sp>
      <p:sp>
        <p:nvSpPr>
          <p:cNvPr id="1588" name="Shape 1588"/>
          <p:cNvSpPr/>
          <p:nvPr/>
        </p:nvSpPr>
        <p:spPr>
          <a:xfrm>
            <a:off x="885900" y="4554130"/>
            <a:ext cx="1862584" cy="355523"/>
          </a:xfrm>
          <a:prstGeom prst="rect">
            <a:avLst/>
          </a:prstGeom>
          <a:solidFill>
            <a:srgbClr val="A8D08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FAUX</a:t>
            </a:r>
          </a:p>
        </p:txBody>
      </p:sp>
      <p:sp>
        <p:nvSpPr>
          <p:cNvPr id="1589" name="Shape 1589"/>
          <p:cNvSpPr/>
          <p:nvPr/>
        </p:nvSpPr>
        <p:spPr>
          <a:xfrm>
            <a:off x="5715526" y="462548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90" name="Shape 1590"/>
          <p:cNvSpPr/>
          <p:nvPr/>
        </p:nvSpPr>
        <p:spPr>
          <a:xfrm>
            <a:off x="3270668" y="4615401"/>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91" name="Shape 1591"/>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6" name="Shape 1596"/>
        <p:cNvGrpSpPr/>
        <p:nvPr/>
      </p:nvGrpSpPr>
      <p:grpSpPr>
        <a:xfrm>
          <a:off x="0" y="0"/>
          <a:ext cx="0" cy="0"/>
          <a:chOff x="0" y="0"/>
          <a:chExt cx="0" cy="0"/>
        </a:xfrm>
      </p:grpSpPr>
      <p:sp>
        <p:nvSpPr>
          <p:cNvPr id="1597" name="Shape 1597"/>
          <p:cNvSpPr/>
          <p:nvPr/>
        </p:nvSpPr>
        <p:spPr>
          <a:xfrm>
            <a:off x="0" y="0"/>
            <a:ext cx="9144000" cy="6857999"/>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98" name="Shape 1598"/>
          <p:cNvSpPr txBox="1"/>
          <p:nvPr/>
        </p:nvSpPr>
        <p:spPr>
          <a:xfrm>
            <a:off x="913595" y="565747"/>
            <a:ext cx="7296506" cy="120032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QUATRIÈME PARTIE DU JEU (4/4)</a:t>
            </a:r>
          </a:p>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DURÉE : 30 minutes</a:t>
            </a:r>
          </a:p>
        </p:txBody>
      </p:sp>
      <p:sp>
        <p:nvSpPr>
          <p:cNvPr id="1599" name="Shape 1599"/>
          <p:cNvSpPr/>
          <p:nvPr/>
        </p:nvSpPr>
        <p:spPr>
          <a:xfrm flipH="1" rot="-5400000">
            <a:off x="5576617" y="3290617"/>
            <a:ext cx="6858002" cy="276768"/>
          </a:xfrm>
          <a:prstGeom prst="rect">
            <a:avLst/>
          </a:prstGeom>
          <a:solidFill>
            <a:srgbClr val="39AEB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00" name="Shape 1600"/>
          <p:cNvSpPr txBox="1"/>
          <p:nvPr/>
        </p:nvSpPr>
        <p:spPr>
          <a:xfrm>
            <a:off x="3488639" y="6425071"/>
            <a:ext cx="2146417" cy="307777"/>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www.my-serious-game.fr</a:t>
            </a:r>
          </a:p>
        </p:txBody>
      </p:sp>
      <p:sp>
        <p:nvSpPr>
          <p:cNvPr id="1601" name="Shape 1601"/>
          <p:cNvSpPr/>
          <p:nvPr/>
        </p:nvSpPr>
        <p:spPr>
          <a:xfrm>
            <a:off x="4131151" y="2686607"/>
            <a:ext cx="4572000" cy="270843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1" i="0" lang="fr-FR" sz="1600" u="sng" cap="none" strike="noStrike">
                <a:solidFill>
                  <a:schemeClr val="lt1"/>
                </a:solidFill>
                <a:latin typeface="Calibri"/>
                <a:ea typeface="Calibri"/>
                <a:cs typeface="Calibri"/>
                <a:sym typeface="Calibri"/>
              </a:rPr>
              <a:t>SUCCESSION DES JEUX ET DES SUPPORTS : </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1 : Jeu de rapidité avec le code de BI QUEST GAME</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2 : Jeu dans les lunettes et tablettes</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3 : Oral final de présentation des quartiers</a:t>
            </a:r>
          </a:p>
          <a:p>
            <a:pPr indent="0" lvl="0" marL="0" marR="0" rtl="0" algn="ctr">
              <a:lnSpc>
                <a:spcPct val="100000"/>
              </a:lnSpc>
              <a:spcBef>
                <a:spcPts val="0"/>
              </a:spcBef>
              <a:spcAft>
                <a:spcPts val="0"/>
              </a:spcAft>
              <a:buClr>
                <a:schemeClr val="lt1"/>
              </a:buClr>
              <a:buSzPct val="25000"/>
              <a:buFont typeface="Calibri"/>
              <a:buNone/>
            </a:pPr>
            <a:r>
              <a:rPr b="0" i="0" lang="fr-FR" sz="1600" u="none" cap="none" strike="noStrike">
                <a:solidFill>
                  <a:schemeClr val="lt1"/>
                </a:solidFill>
                <a:latin typeface="Calibri"/>
                <a:ea typeface="Calibri"/>
                <a:cs typeface="Calibri"/>
                <a:sym typeface="Calibri"/>
              </a:rPr>
              <a:t>4 : Remise du trophée et conclusion</a:t>
            </a:r>
          </a:p>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Font typeface="Arial"/>
              <a:buNone/>
            </a:pPr>
            <a:r>
              <a:t/>
            </a:r>
            <a:endParaRPr b="0" i="1"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ct val="25000"/>
              <a:buFont typeface="Calibri"/>
              <a:buNone/>
            </a:pPr>
            <a:r>
              <a:rPr b="0" i="1" lang="fr-FR" sz="1400" u="none" cap="none" strike="noStrike">
                <a:solidFill>
                  <a:schemeClr val="lt1"/>
                </a:solidFill>
                <a:latin typeface="Calibri"/>
                <a:ea typeface="Calibri"/>
                <a:cs typeface="Calibri"/>
                <a:sym typeface="Calibri"/>
              </a:rPr>
              <a:t>Des vidéos 3D ainsi que des animations sonores viendront expliquer les règles du jeu et apporter du contenu sur les différentes phases d’un projet.</a:t>
            </a:r>
          </a:p>
          <a:p>
            <a:pPr indent="0" lvl="0" marL="0" marR="0" rtl="0" algn="ctr">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p:txBody>
      </p:sp>
      <p:pic>
        <p:nvPicPr>
          <p:cNvPr id="1602" name="Shape 1602"/>
          <p:cNvPicPr preferRelativeResize="0"/>
          <p:nvPr/>
        </p:nvPicPr>
        <p:blipFill rotWithShape="1">
          <a:blip r:embed="rId3">
            <a:alphaModFix/>
          </a:blip>
          <a:srcRect b="0" l="0" r="0" t="0"/>
          <a:stretch/>
        </p:blipFill>
        <p:spPr>
          <a:xfrm>
            <a:off x="-45514" y="2048985"/>
            <a:ext cx="3809998" cy="38099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3">
            <a:alphaModFix amt="35000"/>
          </a:blip>
          <a:srcRect b="0" l="0" r="0" t="0"/>
          <a:stretch/>
        </p:blipFill>
        <p:spPr>
          <a:xfrm>
            <a:off x="0" y="1144620"/>
            <a:ext cx="9144000" cy="5197533"/>
          </a:xfrm>
          <a:prstGeom prst="rect">
            <a:avLst/>
          </a:prstGeom>
          <a:noFill/>
          <a:ln>
            <a:noFill/>
          </a:ln>
        </p:spPr>
      </p:pic>
      <p:sp>
        <p:nvSpPr>
          <p:cNvPr id="153" name="Shape 153"/>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54" name="Shape 154"/>
          <p:cNvSpPr/>
          <p:nvPr/>
        </p:nvSpPr>
        <p:spPr>
          <a:xfrm>
            <a:off x="0" y="1229791"/>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55" name="Shape 155"/>
          <p:cNvSpPr/>
          <p:nvPr/>
        </p:nvSpPr>
        <p:spPr>
          <a:xfrm>
            <a:off x="-28019" y="442912"/>
            <a:ext cx="1619310" cy="854067"/>
          </a:xfrm>
          <a:prstGeom prst="roundRect">
            <a:avLst>
              <a:gd fmla="val 16667" name="adj"/>
            </a:avLst>
          </a:prstGeom>
          <a:solidFill>
            <a:schemeClr val="lt1"/>
          </a:solidFill>
          <a:ln cap="flat" cmpd="sng" w="12700">
            <a:solidFill>
              <a:srgbClr val="38AEB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1" i="0" lang="fr-FR" sz="1800" u="none" cap="none" strike="noStrike">
                <a:solidFill>
                  <a:schemeClr val="dk1"/>
                </a:solidFill>
                <a:latin typeface="Calibri"/>
                <a:ea typeface="Calibri"/>
                <a:cs typeface="Calibri"/>
                <a:sym typeface="Calibri"/>
              </a:rPr>
              <a:t>BI QUEST DAY</a:t>
            </a:r>
          </a:p>
        </p:txBody>
      </p:sp>
      <p:sp>
        <p:nvSpPr>
          <p:cNvPr id="156" name="Shape 156"/>
          <p:cNvSpPr/>
          <p:nvPr/>
        </p:nvSpPr>
        <p:spPr>
          <a:xfrm>
            <a:off x="-17663" y="-27170"/>
            <a:ext cx="1608957" cy="665510"/>
          </a:xfrm>
          <a:prstGeom prst="roundRect">
            <a:avLst>
              <a:gd fmla="val 16667" name="adj"/>
            </a:avLst>
          </a:prstGeom>
          <a:solidFill>
            <a:srgbClr val="38AEBB"/>
          </a:solidFill>
          <a:ln cap="flat" cmpd="sng" w="9525">
            <a:solidFill>
              <a:srgbClr val="38AEB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1" i="0" lang="fr-FR" sz="1400" u="none" cap="none" strike="noStrike">
                <a:solidFill>
                  <a:schemeClr val="lt1"/>
                </a:solidFill>
                <a:latin typeface="Calibri"/>
                <a:ea typeface="Calibri"/>
                <a:cs typeface="Calibri"/>
                <a:sym typeface="Calibri"/>
              </a:rPr>
              <a:t>JOUR J : présentiel 1,5 jour</a:t>
            </a:r>
          </a:p>
        </p:txBody>
      </p:sp>
      <p:sp>
        <p:nvSpPr>
          <p:cNvPr id="157" name="Shape 157"/>
          <p:cNvSpPr/>
          <p:nvPr/>
        </p:nvSpPr>
        <p:spPr>
          <a:xfrm>
            <a:off x="2544658" y="65221"/>
            <a:ext cx="1453422" cy="1058776"/>
          </a:xfrm>
          <a:prstGeom prst="roundRect">
            <a:avLst>
              <a:gd fmla="val 16667" name="adj"/>
            </a:avLst>
          </a:prstGeom>
          <a:solidFill>
            <a:schemeClr val="lt1"/>
          </a:solidFill>
          <a:ln cap="flat" cmpd="sng" w="12700">
            <a:solidFill>
              <a:srgbClr val="38AEB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600" u="none" cap="none" strike="noStrike">
                <a:solidFill>
                  <a:schemeClr val="dk1"/>
                </a:solidFill>
                <a:latin typeface="Calibri"/>
                <a:ea typeface="Calibri"/>
                <a:cs typeface="Calibri"/>
                <a:sym typeface="Calibri"/>
              </a:rPr>
              <a:t>Monter en compétence et impliquer</a:t>
            </a:r>
          </a:p>
        </p:txBody>
      </p:sp>
      <p:sp>
        <p:nvSpPr>
          <p:cNvPr id="158" name="Shape 158"/>
          <p:cNvSpPr/>
          <p:nvPr/>
        </p:nvSpPr>
        <p:spPr>
          <a:xfrm rot="-5400000">
            <a:off x="1755154" y="90358"/>
            <a:ext cx="625640" cy="1133625"/>
          </a:xfrm>
          <a:prstGeom prst="downArrow">
            <a:avLst>
              <a:gd fmla="val 50000" name="adj1"/>
              <a:gd fmla="val 50000" name="adj2"/>
            </a:avLst>
          </a:prstGeom>
          <a:solidFill>
            <a:srgbClr val="38AEBB"/>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9" name="Shape 159"/>
          <p:cNvSpPr txBox="1"/>
          <p:nvPr/>
        </p:nvSpPr>
        <p:spPr>
          <a:xfrm>
            <a:off x="4495800" y="345662"/>
            <a:ext cx="411480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8AEBB"/>
              </a:buClr>
              <a:buSzPct val="25000"/>
              <a:buFont typeface="Calibri"/>
              <a:buNone/>
            </a:pPr>
            <a:r>
              <a:rPr b="0" i="0" lang="fr-FR" sz="2800" u="none" cap="none" strike="noStrike">
                <a:solidFill>
                  <a:srgbClr val="38AEBB"/>
                </a:solidFill>
                <a:latin typeface="Calibri"/>
                <a:ea typeface="Calibri"/>
                <a:cs typeface="Calibri"/>
                <a:sym typeface="Calibri"/>
              </a:rPr>
              <a:t>BI QUEST DAY</a:t>
            </a:r>
          </a:p>
        </p:txBody>
      </p:sp>
      <p:sp>
        <p:nvSpPr>
          <p:cNvPr id="160" name="Shape 160"/>
          <p:cNvSpPr/>
          <p:nvPr/>
        </p:nvSpPr>
        <p:spPr>
          <a:xfrm rot="-5400000">
            <a:off x="4445913" y="-804651"/>
            <a:ext cx="305308" cy="9150649"/>
          </a:xfrm>
          <a:prstGeom prst="rect">
            <a:avLst/>
          </a:prstGeom>
          <a:solidFill>
            <a:srgbClr val="FFFFFF">
              <a:alpha val="81568"/>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61" name="Shape 161"/>
          <p:cNvSpPr txBox="1"/>
          <p:nvPr/>
        </p:nvSpPr>
        <p:spPr>
          <a:xfrm>
            <a:off x="3547267" y="3583166"/>
            <a:ext cx="2457714"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C0B0B"/>
              </a:buClr>
              <a:buSzPct val="25000"/>
              <a:buFont typeface="Calibri"/>
              <a:buNone/>
            </a:pPr>
            <a:r>
              <a:rPr b="0" i="0" lang="fr-FR" sz="1800" u="none" cap="none" strike="noStrike">
                <a:solidFill>
                  <a:srgbClr val="0C0B0B"/>
                </a:solidFill>
                <a:latin typeface="Calibri"/>
                <a:ea typeface="Calibri"/>
                <a:cs typeface="Calibri"/>
                <a:sym typeface="Calibri"/>
              </a:rPr>
              <a:t>APRÈS-MIDI JOUR 1</a:t>
            </a:r>
          </a:p>
        </p:txBody>
      </p:sp>
      <p:sp>
        <p:nvSpPr>
          <p:cNvPr id="162" name="Shape 162"/>
          <p:cNvSpPr/>
          <p:nvPr/>
        </p:nvSpPr>
        <p:spPr>
          <a:xfrm>
            <a:off x="76232" y="3661607"/>
            <a:ext cx="229101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C0B0B"/>
              </a:buClr>
              <a:buSzPct val="25000"/>
              <a:buFont typeface="Calibri"/>
              <a:buNone/>
            </a:pPr>
            <a:r>
              <a:rPr b="0" i="0" lang="fr-FR" sz="1400" u="none" cap="none" strike="noStrike">
                <a:solidFill>
                  <a:srgbClr val="0C0B0B"/>
                </a:solidFill>
                <a:latin typeface="Calibri"/>
                <a:ea typeface="Calibri"/>
                <a:cs typeface="Calibri"/>
                <a:sym typeface="Calibri"/>
              </a:rPr>
              <a:t>Accueil entre 14 h et 14 h 30</a:t>
            </a:r>
          </a:p>
        </p:txBody>
      </p:sp>
      <p:sp>
        <p:nvSpPr>
          <p:cNvPr id="163" name="Shape 163"/>
          <p:cNvSpPr/>
          <p:nvPr/>
        </p:nvSpPr>
        <p:spPr>
          <a:xfrm>
            <a:off x="-3350" y="6021657"/>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64" name="Shape 164"/>
          <p:cNvSpPr/>
          <p:nvPr/>
        </p:nvSpPr>
        <p:spPr>
          <a:xfrm rot="-5400000">
            <a:off x="3593306" y="451980"/>
            <a:ext cx="1974982" cy="9150649"/>
          </a:xfrm>
          <a:prstGeom prst="rect">
            <a:avLst/>
          </a:prstGeom>
          <a:solidFill>
            <a:srgbClr val="FFFFFF">
              <a:alpha val="81568"/>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65" name="Shape 165"/>
          <p:cNvSpPr/>
          <p:nvPr/>
        </p:nvSpPr>
        <p:spPr>
          <a:xfrm>
            <a:off x="8356624" y="4700967"/>
            <a:ext cx="784024" cy="804846"/>
          </a:xfrm>
          <a:prstGeom prst="roundRect">
            <a:avLst>
              <a:gd fmla="val 3711" name="adj"/>
            </a:avLst>
          </a:prstGeom>
          <a:solidFill>
            <a:srgbClr val="FFFFFF"/>
          </a:solidFill>
          <a:ln cap="flat" cmpd="sng" w="38100">
            <a:solidFill>
              <a:srgbClr val="1B818B"/>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525352"/>
              </a:buClr>
              <a:buSzPct val="25000"/>
              <a:buFont typeface="Calibri"/>
              <a:buNone/>
            </a:pPr>
            <a:r>
              <a:rPr b="0" i="0" lang="fr-FR" sz="1400" u="none" cap="none" strike="noStrike">
                <a:solidFill>
                  <a:srgbClr val="525352"/>
                </a:solidFill>
                <a:latin typeface="Calibri"/>
                <a:ea typeface="Calibri"/>
                <a:cs typeface="Calibri"/>
                <a:sym typeface="Calibri"/>
              </a:rPr>
              <a:t>Cocktail</a:t>
            </a:r>
          </a:p>
        </p:txBody>
      </p:sp>
      <p:sp>
        <p:nvSpPr>
          <p:cNvPr id="166" name="Shape 166"/>
          <p:cNvSpPr/>
          <p:nvPr/>
        </p:nvSpPr>
        <p:spPr>
          <a:xfrm rot="-5400000">
            <a:off x="4060057" y="4825934"/>
            <a:ext cx="1873585" cy="332175"/>
          </a:xfrm>
          <a:prstGeom prst="roundRect">
            <a:avLst>
              <a:gd fmla="val 16667" name="adj"/>
            </a:avLst>
          </a:prstGeom>
          <a:solidFill>
            <a:srgbClr val="FFFFFF"/>
          </a:solidFill>
          <a:ln cap="flat" cmpd="sng" w="38100">
            <a:solidFill>
              <a:srgbClr val="1B818B"/>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1B818B"/>
              </a:buClr>
              <a:buSzPct val="25000"/>
              <a:buFont typeface="Calibri"/>
              <a:buNone/>
            </a:pPr>
            <a:r>
              <a:rPr b="0" i="0" lang="fr-FR" sz="1800" u="none" cap="none" strike="noStrike">
                <a:solidFill>
                  <a:srgbClr val="1B818B"/>
                </a:solidFill>
                <a:latin typeface="Calibri"/>
                <a:ea typeface="Calibri"/>
                <a:cs typeface="Calibri"/>
                <a:sym typeface="Calibri"/>
              </a:rPr>
              <a:t>PAUSE  10’</a:t>
            </a:r>
          </a:p>
        </p:txBody>
      </p:sp>
      <p:sp>
        <p:nvSpPr>
          <p:cNvPr id="167" name="Shape 167"/>
          <p:cNvSpPr/>
          <p:nvPr/>
        </p:nvSpPr>
        <p:spPr>
          <a:xfrm>
            <a:off x="6847128" y="4522628"/>
            <a:ext cx="1439998" cy="1439998"/>
          </a:xfrm>
          <a:prstGeom prst="roundRect">
            <a:avLst>
              <a:gd fmla="val 4136" name="adj"/>
            </a:avLst>
          </a:prstGeom>
          <a:solidFill>
            <a:srgbClr val="1B818B"/>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fr-FR" sz="1200" u="none" cap="none" strike="noStrike">
                <a:solidFill>
                  <a:srgbClr val="FFFFFF"/>
                </a:solidFill>
                <a:latin typeface="Calibri"/>
                <a:ea typeface="Calibri"/>
                <a:cs typeface="Calibri"/>
                <a:sym typeface="Calibri"/>
              </a:rPr>
              <a:t>1 Intervention</a:t>
            </a:r>
          </a:p>
        </p:txBody>
      </p:sp>
      <p:sp>
        <p:nvSpPr>
          <p:cNvPr id="168" name="Shape 168"/>
          <p:cNvSpPr/>
          <p:nvPr/>
        </p:nvSpPr>
        <p:spPr>
          <a:xfrm>
            <a:off x="5251182" y="4050901"/>
            <a:ext cx="1439998"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16 h 30 – 17 h 10</a:t>
            </a:r>
          </a:p>
        </p:txBody>
      </p:sp>
      <p:sp>
        <p:nvSpPr>
          <p:cNvPr id="169" name="Shape 169"/>
          <p:cNvSpPr/>
          <p:nvPr/>
        </p:nvSpPr>
        <p:spPr>
          <a:xfrm>
            <a:off x="5284980" y="4516164"/>
            <a:ext cx="1439998" cy="1439998"/>
          </a:xfrm>
          <a:prstGeom prst="roundRect">
            <a:avLst>
              <a:gd fmla="val 4136" name="adj"/>
            </a:avLst>
          </a:prstGeom>
          <a:solidFill>
            <a:srgbClr val="9DD4E7"/>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36000" rIns="36000"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fr-FR" sz="1200" u="none" cap="none" strike="noStrike">
                <a:solidFill>
                  <a:srgbClr val="000000"/>
                </a:solidFill>
                <a:latin typeface="Calibri"/>
                <a:ea typeface="Calibri"/>
                <a:cs typeface="Calibri"/>
                <a:sym typeface="Calibri"/>
              </a:rPr>
              <a:t>Séquence 1</a:t>
            </a:r>
          </a:p>
        </p:txBody>
      </p:sp>
      <p:sp>
        <p:nvSpPr>
          <p:cNvPr id="170" name="Shape 170"/>
          <p:cNvSpPr/>
          <p:nvPr/>
        </p:nvSpPr>
        <p:spPr>
          <a:xfrm>
            <a:off x="3278082" y="4050901"/>
            <a:ext cx="1439998"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15 h 40 – 16 h 20</a:t>
            </a:r>
          </a:p>
        </p:txBody>
      </p:sp>
      <p:sp>
        <p:nvSpPr>
          <p:cNvPr id="171" name="Shape 171"/>
          <p:cNvSpPr/>
          <p:nvPr/>
        </p:nvSpPr>
        <p:spPr>
          <a:xfrm>
            <a:off x="371183" y="4560564"/>
            <a:ext cx="1620000" cy="1439998"/>
          </a:xfrm>
          <a:prstGeom prst="roundRect">
            <a:avLst>
              <a:gd fmla="val 4136" name="adj"/>
            </a:avLst>
          </a:prstGeom>
          <a:solidFill>
            <a:srgbClr val="9DD4E7"/>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fr-FR" sz="1200" u="none" cap="none" strike="noStrike">
                <a:solidFill>
                  <a:srgbClr val="000000"/>
                </a:solidFill>
                <a:latin typeface="Calibri"/>
                <a:ea typeface="Calibri"/>
                <a:cs typeface="Calibri"/>
                <a:sym typeface="Calibri"/>
              </a:rPr>
              <a:t>Se connaitre </a:t>
            </a:r>
          </a:p>
          <a:p>
            <a:pPr indent="0" lvl="0" marL="0" marR="0" rtl="0" algn="ctr">
              <a:lnSpc>
                <a:spcPct val="100000"/>
              </a:lnSpc>
              <a:spcBef>
                <a:spcPts val="0"/>
              </a:spcBef>
              <a:spcAft>
                <a:spcPts val="0"/>
              </a:spcAft>
              <a:buClr>
                <a:srgbClr val="000000"/>
              </a:buClr>
              <a:buSzPct val="25000"/>
              <a:buFont typeface="Calibri"/>
              <a:buNone/>
            </a:pPr>
            <a:r>
              <a:rPr b="0" i="0" lang="fr-FR" sz="1200" u="none" cap="none" strike="noStrike">
                <a:solidFill>
                  <a:srgbClr val="000000"/>
                </a:solidFill>
                <a:latin typeface="Calibri"/>
                <a:ea typeface="Calibri"/>
                <a:cs typeface="Calibri"/>
                <a:sym typeface="Calibri"/>
              </a:rPr>
              <a:t>+ </a:t>
            </a:r>
          </a:p>
          <a:p>
            <a:pPr indent="0" lvl="0" marL="0" marR="0" rtl="0" algn="ctr">
              <a:lnSpc>
                <a:spcPct val="100000"/>
              </a:lnSpc>
              <a:spcBef>
                <a:spcPts val="0"/>
              </a:spcBef>
              <a:spcAft>
                <a:spcPts val="0"/>
              </a:spcAft>
              <a:buClr>
                <a:srgbClr val="000000"/>
              </a:buClr>
              <a:buSzPct val="25000"/>
              <a:buFont typeface="Calibri"/>
              <a:buNone/>
            </a:pPr>
            <a:r>
              <a:rPr b="0" i="0" lang="fr-FR" sz="1200" u="none" cap="none" strike="noStrike">
                <a:solidFill>
                  <a:srgbClr val="000000"/>
                </a:solidFill>
                <a:latin typeface="Calibri"/>
                <a:ea typeface="Calibri"/>
                <a:cs typeface="Calibri"/>
                <a:sym typeface="Calibri"/>
              </a:rPr>
              <a:t>Jeu des métiers</a:t>
            </a:r>
          </a:p>
          <a:p>
            <a:pPr indent="0" lvl="0" marL="0" marR="0" rtl="0" algn="ctr">
              <a:lnSpc>
                <a:spcPct val="100000"/>
              </a:lnSpc>
              <a:spcBef>
                <a:spcPts val="0"/>
              </a:spcBef>
              <a:spcAft>
                <a:spcPts val="0"/>
              </a:spcAft>
              <a:buClr>
                <a:srgbClr val="000000"/>
              </a:buClr>
              <a:buSzPct val="25000"/>
              <a:buFont typeface="Calibri"/>
              <a:buNone/>
            </a:pPr>
            <a:r>
              <a:rPr b="0" i="0" lang="fr-FR" sz="1200" u="none" cap="none" strike="noStrike">
                <a:solidFill>
                  <a:srgbClr val="000000"/>
                </a:solidFill>
                <a:latin typeface="Calibri"/>
                <a:ea typeface="Calibri"/>
                <a:cs typeface="Calibri"/>
                <a:sym typeface="Calibri"/>
              </a:rPr>
              <a:t>(théâtre)</a:t>
            </a:r>
          </a:p>
        </p:txBody>
      </p:sp>
      <p:sp>
        <p:nvSpPr>
          <p:cNvPr id="172" name="Shape 172"/>
          <p:cNvSpPr/>
          <p:nvPr/>
        </p:nvSpPr>
        <p:spPr>
          <a:xfrm>
            <a:off x="371183" y="4081739"/>
            <a:ext cx="1620000" cy="421200"/>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14 h 30 – 15 h 10</a:t>
            </a:r>
          </a:p>
        </p:txBody>
      </p:sp>
      <p:sp>
        <p:nvSpPr>
          <p:cNvPr id="173" name="Shape 173"/>
          <p:cNvSpPr/>
          <p:nvPr/>
        </p:nvSpPr>
        <p:spPr>
          <a:xfrm>
            <a:off x="6809835" y="4050901"/>
            <a:ext cx="1439998"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17 h 10 – 17 h 50</a:t>
            </a:r>
          </a:p>
        </p:txBody>
      </p:sp>
      <p:sp>
        <p:nvSpPr>
          <p:cNvPr id="174" name="Shape 174"/>
          <p:cNvSpPr/>
          <p:nvPr/>
        </p:nvSpPr>
        <p:spPr>
          <a:xfrm>
            <a:off x="3277426" y="4541967"/>
            <a:ext cx="1439998" cy="1439998"/>
          </a:xfrm>
          <a:prstGeom prst="roundRect">
            <a:avLst>
              <a:gd fmla="val 4136" name="adj"/>
            </a:avLst>
          </a:prstGeom>
          <a:solidFill>
            <a:srgbClr val="1B818B"/>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fr-FR" sz="1200" u="none" cap="none" strike="noStrike">
                <a:solidFill>
                  <a:srgbClr val="FFFFFF"/>
                </a:solidFill>
                <a:latin typeface="Calibri"/>
                <a:ea typeface="Calibri"/>
                <a:cs typeface="Calibri"/>
                <a:sym typeface="Calibri"/>
              </a:rPr>
              <a:t>1 intervention</a:t>
            </a:r>
          </a:p>
        </p:txBody>
      </p:sp>
      <p:sp>
        <p:nvSpPr>
          <p:cNvPr id="175" name="Shape 175"/>
          <p:cNvSpPr/>
          <p:nvPr/>
        </p:nvSpPr>
        <p:spPr>
          <a:xfrm>
            <a:off x="2085400" y="4560564"/>
            <a:ext cx="1080000" cy="1439998"/>
          </a:xfrm>
          <a:prstGeom prst="roundRect">
            <a:avLst>
              <a:gd fmla="val 4136" name="adj"/>
            </a:avLst>
          </a:prstGeom>
          <a:solidFill>
            <a:srgbClr val="1B818B"/>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fr-FR" sz="1200" u="none" cap="none" strike="noStrike">
                <a:solidFill>
                  <a:srgbClr val="FFFFFF"/>
                </a:solidFill>
                <a:latin typeface="Calibri"/>
                <a:ea typeface="Calibri"/>
                <a:cs typeface="Calibri"/>
                <a:sym typeface="Calibri"/>
              </a:rPr>
              <a:t>Préparation des questions pour les interventions des membres du COSTRAT</a:t>
            </a:r>
          </a:p>
        </p:txBody>
      </p:sp>
      <p:sp>
        <p:nvSpPr>
          <p:cNvPr id="176" name="Shape 176"/>
          <p:cNvSpPr/>
          <p:nvPr/>
        </p:nvSpPr>
        <p:spPr>
          <a:xfrm>
            <a:off x="2085400" y="4080151"/>
            <a:ext cx="1080000"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15 h 10 – 15 h 40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2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2000"/>
                                        <p:tgtEl>
                                          <p:spTgt spid="16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7" name="Shape 1607"/>
        <p:cNvGrpSpPr/>
        <p:nvPr/>
      </p:nvGrpSpPr>
      <p:grpSpPr>
        <a:xfrm>
          <a:off x="0" y="0"/>
          <a:ext cx="0" cy="0"/>
          <a:chOff x="0" y="0"/>
          <a:chExt cx="0" cy="0"/>
        </a:xfrm>
      </p:grpSpPr>
      <p:pic>
        <p:nvPicPr>
          <p:cNvPr descr="Marc_Recadrage.png" id="1608" name="Shape 1608"/>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609" name="Shape 1609"/>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10" name="Shape 1610"/>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611" name="Shape 1611"/>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12" name="Shape 1612"/>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13" name="Shape 1613"/>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614" name="Shape 1614"/>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615" name="Shape 1615"/>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16" name="Shape 1616"/>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1617" name="Shape 1617"/>
          <p:cNvPicPr preferRelativeResize="0"/>
          <p:nvPr/>
        </p:nvPicPr>
        <p:blipFill rotWithShape="1">
          <a:blip r:embed="rId5">
            <a:alphaModFix/>
          </a:blip>
          <a:srcRect b="0" l="0" r="0" t="0"/>
          <a:stretch/>
        </p:blipFill>
        <p:spPr>
          <a:xfrm>
            <a:off x="2977" y="746802"/>
            <a:ext cx="9160418" cy="6082370"/>
          </a:xfrm>
          <a:prstGeom prst="rect">
            <a:avLst/>
          </a:prstGeom>
          <a:noFill/>
          <a:ln>
            <a:noFill/>
          </a:ln>
        </p:spPr>
      </p:pic>
      <p:sp>
        <p:nvSpPr>
          <p:cNvPr id="1618" name="Shape 1618"/>
          <p:cNvSpPr/>
          <p:nvPr/>
        </p:nvSpPr>
        <p:spPr>
          <a:xfrm>
            <a:off x="5402582" y="2536300"/>
            <a:ext cx="1524758" cy="1310442"/>
          </a:xfrm>
          <a:prstGeom prst="rect">
            <a:avLst/>
          </a:prstGeom>
          <a:solidFill>
            <a:srgbClr val="F5B295"/>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300" u="none" cap="none" strike="noStrike">
                <a:solidFill>
                  <a:schemeClr val="dk1"/>
                </a:solidFill>
                <a:latin typeface="Calibri"/>
                <a:ea typeface="Calibri"/>
                <a:cs typeface="Calibri"/>
                <a:sym typeface="Calibri"/>
              </a:rPr>
              <a:t>Commercialisation</a:t>
            </a:r>
            <a:r>
              <a:rPr b="1" i="0" lang="fr-FR" sz="1400" u="none" cap="none" strike="noStrike">
                <a:solidFill>
                  <a:schemeClr val="dk1"/>
                </a:solidFill>
                <a:latin typeface="Calibri"/>
                <a:ea typeface="Calibri"/>
                <a:cs typeface="Calibri"/>
                <a:sym typeface="Calibri"/>
              </a:rPr>
              <a:t> </a:t>
            </a:r>
          </a:p>
        </p:txBody>
      </p:sp>
      <p:sp>
        <p:nvSpPr>
          <p:cNvPr id="1619" name="Shape 1619"/>
          <p:cNvSpPr/>
          <p:nvPr/>
        </p:nvSpPr>
        <p:spPr>
          <a:xfrm>
            <a:off x="2714888" y="4473548"/>
            <a:ext cx="1439998" cy="1322353"/>
          </a:xfrm>
          <a:prstGeom prst="rect">
            <a:avLst/>
          </a:prstGeom>
          <a:solidFill>
            <a:srgbClr val="F5B295"/>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Réalisation</a:t>
            </a:r>
            <a:r>
              <a:rPr b="0" i="0" lang="fr-FR" sz="1400" u="none" cap="none" strike="noStrike">
                <a:solidFill>
                  <a:schemeClr val="dk1"/>
                </a:solidFill>
                <a:latin typeface="Calibri"/>
                <a:ea typeface="Calibri"/>
                <a:cs typeface="Calibri"/>
                <a:sym typeface="Calibri"/>
              </a:rPr>
              <a:t> du chantier</a:t>
            </a:r>
          </a:p>
        </p:txBody>
      </p:sp>
      <p:sp>
        <p:nvSpPr>
          <p:cNvPr id="1620" name="Shape 1620"/>
          <p:cNvSpPr/>
          <p:nvPr/>
        </p:nvSpPr>
        <p:spPr>
          <a:xfrm>
            <a:off x="6519887" y="4460232"/>
            <a:ext cx="1439998" cy="1310400"/>
          </a:xfrm>
          <a:prstGeom prst="rect">
            <a:avLst/>
          </a:prstGeom>
          <a:solidFill>
            <a:srgbClr val="F5B295"/>
          </a:soli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Livraison </a:t>
            </a:r>
          </a:p>
        </p:txBody>
      </p:sp>
      <p:sp>
        <p:nvSpPr>
          <p:cNvPr id="1621" name="Shape 1621"/>
          <p:cNvSpPr/>
          <p:nvPr/>
        </p:nvSpPr>
        <p:spPr>
          <a:xfrm>
            <a:off x="3538703" y="2954241"/>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622" name="Shape 1622"/>
          <p:cNvSpPr/>
          <p:nvPr/>
        </p:nvSpPr>
        <p:spPr>
          <a:xfrm>
            <a:off x="1749273" y="2517931"/>
            <a:ext cx="1439998" cy="1347179"/>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400" u="none" cap="none" strike="noStrike">
                <a:solidFill>
                  <a:schemeClr val="dk1"/>
                </a:solidFill>
                <a:latin typeface="Calibri"/>
                <a:ea typeface="Calibri"/>
                <a:cs typeface="Calibri"/>
                <a:sym typeface="Calibri"/>
              </a:rPr>
              <a:t>Développement et montage</a:t>
            </a:r>
          </a:p>
        </p:txBody>
      </p:sp>
      <p:sp>
        <p:nvSpPr>
          <p:cNvPr id="1623" name="Shape 1623"/>
          <p:cNvSpPr/>
          <p:nvPr/>
        </p:nvSpPr>
        <p:spPr>
          <a:xfrm>
            <a:off x="846800" y="4878587"/>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624" name="Shape 1624"/>
          <p:cNvSpPr/>
          <p:nvPr/>
        </p:nvSpPr>
        <p:spPr>
          <a:xfrm>
            <a:off x="4560439" y="4887130"/>
            <a:ext cx="1553895" cy="474555"/>
          </a:xfrm>
          <a:prstGeom prst="right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pic>
        <p:nvPicPr>
          <p:cNvPr id="1625" name="Shape 1625"/>
          <p:cNvPicPr preferRelativeResize="0"/>
          <p:nvPr/>
        </p:nvPicPr>
        <p:blipFill rotWithShape="1">
          <a:blip r:embed="rId6">
            <a:alphaModFix/>
          </a:blip>
          <a:srcRect b="0" l="0" r="0" t="0"/>
          <a:stretch/>
        </p:blipFill>
        <p:spPr>
          <a:xfrm>
            <a:off x="301482" y="1108711"/>
            <a:ext cx="566330" cy="689548"/>
          </a:xfrm>
          <a:prstGeom prst="rect">
            <a:avLst/>
          </a:prstGeom>
          <a:noFill/>
          <a:ln>
            <a:noFill/>
          </a:ln>
        </p:spPr>
      </p:pic>
      <p:pic>
        <p:nvPicPr>
          <p:cNvPr id="1626" name="Shape 1626"/>
          <p:cNvPicPr preferRelativeResize="0"/>
          <p:nvPr/>
        </p:nvPicPr>
        <p:blipFill rotWithShape="1">
          <a:blip r:embed="rId7">
            <a:alphaModFix/>
          </a:blip>
          <a:srcRect b="17053" l="0" r="0" t="0"/>
          <a:stretch/>
        </p:blipFill>
        <p:spPr>
          <a:xfrm>
            <a:off x="916816" y="1043058"/>
            <a:ext cx="538802" cy="835157"/>
          </a:xfrm>
          <a:prstGeom prst="rect">
            <a:avLst/>
          </a:prstGeom>
          <a:noFill/>
          <a:ln>
            <a:noFill/>
          </a:ln>
          <a:effectLst>
            <a:outerShdw blurRad="292100" rotWithShape="0" algn="tl" dir="2700000" dist="139700">
              <a:srgbClr val="333333">
                <a:alpha val="64313"/>
              </a:srgbClr>
            </a:outerShdw>
          </a:effectLst>
        </p:spPr>
      </p:pic>
      <p:sp>
        <p:nvSpPr>
          <p:cNvPr id="1627" name="Shape 1627"/>
          <p:cNvSpPr/>
          <p:nvPr/>
        </p:nvSpPr>
        <p:spPr>
          <a:xfrm>
            <a:off x="284337" y="1822633"/>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628" name="Shape 1628"/>
          <p:cNvSpPr txBox="1"/>
          <p:nvPr/>
        </p:nvSpPr>
        <p:spPr>
          <a:xfrm>
            <a:off x="27269" y="40214"/>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EXPÉRIENCE CLIENT — LIVRAISON</a:t>
            </a:r>
          </a:p>
        </p:txBody>
      </p:sp>
      <p:sp>
        <p:nvSpPr>
          <p:cNvPr id="1629" name="Shape 1629"/>
          <p:cNvSpPr/>
          <p:nvPr/>
        </p:nvSpPr>
        <p:spPr>
          <a:xfrm>
            <a:off x="278025" y="254850"/>
            <a:ext cx="1343699" cy="1343699"/>
          </a:xfrm>
          <a:prstGeom prst="plus">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30" name="Shape 1630"/>
          <p:cNvSpPr/>
          <p:nvPr/>
        </p:nvSpPr>
        <p:spPr>
          <a:xfrm>
            <a:off x="106425" y="15240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5" name="Shape 1635"/>
        <p:cNvGrpSpPr/>
        <p:nvPr/>
      </p:nvGrpSpPr>
      <p:grpSpPr>
        <a:xfrm>
          <a:off x="0" y="0"/>
          <a:ext cx="0" cy="0"/>
          <a:chOff x="0" y="0"/>
          <a:chExt cx="0" cy="0"/>
        </a:xfrm>
      </p:grpSpPr>
      <p:pic>
        <p:nvPicPr>
          <p:cNvPr descr="Marc_Recadrage.png" id="1636" name="Shape 1636"/>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637" name="Shape 1637"/>
          <p:cNvSpPr/>
          <p:nvPr/>
        </p:nvSpPr>
        <p:spPr>
          <a:xfrm rot="-5400000">
            <a:off x="1958439" y="-1170555"/>
            <a:ext cx="5223775"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38" name="Shape 1638"/>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639" name="Shape 1639"/>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40" name="Shape 164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41" name="Shape 1641"/>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642" name="Shape 1642"/>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pic>
        <p:nvPicPr>
          <p:cNvPr id="1643" name="Shape 1643"/>
          <p:cNvPicPr preferRelativeResize="0"/>
          <p:nvPr/>
        </p:nvPicPr>
        <p:blipFill rotWithShape="1">
          <a:blip r:embed="rId5">
            <a:alphaModFix/>
          </a:blip>
          <a:srcRect b="0" l="0" r="0" t="0"/>
          <a:stretch/>
        </p:blipFill>
        <p:spPr>
          <a:xfrm>
            <a:off x="9533" y="751777"/>
            <a:ext cx="9150886" cy="6585920"/>
          </a:xfrm>
          <a:prstGeom prst="rect">
            <a:avLst/>
          </a:prstGeom>
          <a:noFill/>
          <a:ln>
            <a:noFill/>
          </a:ln>
        </p:spPr>
      </p:pic>
      <p:sp>
        <p:nvSpPr>
          <p:cNvPr id="1644" name="Shape 1644"/>
          <p:cNvSpPr txBox="1"/>
          <p:nvPr/>
        </p:nvSpPr>
        <p:spPr>
          <a:xfrm>
            <a:off x="1084604" y="1808643"/>
            <a:ext cx="6968085" cy="350865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2400" u="none" cap="none" strike="noStrike">
                <a:solidFill>
                  <a:schemeClr val="dk1"/>
                </a:solidFill>
                <a:latin typeface="Calibri"/>
                <a:ea typeface="Calibri"/>
                <a:cs typeface="Calibri"/>
                <a:sym typeface="Calibri"/>
              </a:rPr>
              <a:t>QUESTION DE RAPIDITÉ : </a:t>
            </a:r>
          </a:p>
          <a:p>
            <a:pPr indent="0" lvl="0" marL="0" marR="0" rtl="0" algn="ctr">
              <a:lnSpc>
                <a:spcPct val="100000"/>
              </a:lnSpc>
              <a:spcBef>
                <a:spcPts val="0"/>
              </a:spcBef>
              <a:spcAft>
                <a:spcPts val="0"/>
              </a:spcAft>
              <a:buClr>
                <a:srgbClr val="000000"/>
              </a:buClr>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1" i="1" lang="fr-FR" sz="2400" u="none" cap="none" strike="noStrike">
                <a:solidFill>
                  <a:schemeClr val="dk1"/>
                </a:solidFill>
                <a:latin typeface="Calibri"/>
                <a:ea typeface="Calibri"/>
                <a:cs typeface="Calibri"/>
                <a:sym typeface="Calibri"/>
              </a:rPr>
              <a:t>QUESTION 1</a:t>
            </a:r>
          </a:p>
          <a:p>
            <a:pPr indent="0" lvl="0" marL="0" marR="0" rtl="0" algn="ctr">
              <a:lnSpc>
                <a:spcPct val="100000"/>
              </a:lnSpc>
              <a:spcBef>
                <a:spcPts val="0"/>
              </a:spcBef>
              <a:spcAft>
                <a:spcPts val="0"/>
              </a:spcAft>
              <a:buClr>
                <a:schemeClr val="dk1"/>
              </a:buClr>
              <a:buSzPct val="25000"/>
              <a:buFont typeface="Calibri"/>
              <a:buNone/>
            </a:pPr>
            <a:r>
              <a:rPr b="0" i="0" lang="fr-FR" sz="2400" u="none" cap="none" strike="noStrike">
                <a:solidFill>
                  <a:schemeClr val="dk1"/>
                </a:solidFill>
                <a:latin typeface="Calibri"/>
                <a:ea typeface="Calibri"/>
                <a:cs typeface="Calibri"/>
                <a:sym typeface="Calibri"/>
              </a:rPr>
              <a:t>Quel est le code que vous avez découvert dans </a:t>
            </a:r>
          </a:p>
          <a:p>
            <a:pPr indent="0" lvl="0" marL="0" marR="0" rtl="0" algn="ctr">
              <a:lnSpc>
                <a:spcPct val="100000"/>
              </a:lnSpc>
              <a:spcBef>
                <a:spcPts val="0"/>
              </a:spcBef>
              <a:spcAft>
                <a:spcPts val="0"/>
              </a:spcAft>
              <a:buClr>
                <a:schemeClr val="dk1"/>
              </a:buClr>
              <a:buSzPct val="25000"/>
              <a:buFont typeface="Calibri"/>
              <a:buNone/>
            </a:pPr>
            <a:r>
              <a:rPr b="0" i="0" lang="fr-FR" sz="2400" u="none" cap="none" strike="noStrike">
                <a:solidFill>
                  <a:schemeClr val="dk1"/>
                </a:solidFill>
                <a:latin typeface="Calibri"/>
                <a:ea typeface="Calibri"/>
                <a:cs typeface="Calibri"/>
                <a:sym typeface="Calibri"/>
              </a:rPr>
              <a:t>BI QUEST GAME ?</a:t>
            </a:r>
          </a:p>
          <a:p>
            <a:pPr indent="0" lvl="0" marL="0" marR="0" rtl="0" algn="ctr">
              <a:lnSpc>
                <a:spcPct val="100000"/>
              </a:lnSpc>
              <a:spcBef>
                <a:spcPts val="0"/>
              </a:spcBef>
              <a:spcAft>
                <a:spcPts val="0"/>
              </a:spcAft>
              <a:buClr>
                <a:srgbClr val="000000"/>
              </a:buClr>
              <a:buFont typeface="Arial"/>
              <a:buNone/>
            </a:pPr>
            <a:r>
              <a:t/>
            </a:r>
            <a:endParaRPr b="1" i="0" sz="3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    « Vous connaissez la réponse si vous avez suivi le serious game en amont. »</a:t>
            </a:r>
          </a:p>
          <a:p>
            <a:pPr indent="-285750" lvl="0" marL="285750" marR="0" rtl="0" algn="ctr">
              <a:lnSpc>
                <a:spcPct val="100000"/>
              </a:lnSpc>
              <a:spcBef>
                <a:spcPts val="0"/>
              </a:spcBef>
              <a:spcAft>
                <a:spcPts val="0"/>
              </a:spcAft>
              <a:buClr>
                <a:schemeClr val="dk1"/>
              </a:buClr>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ctr">
              <a:lnSpc>
                <a:spcPct val="100000"/>
              </a:lnSpc>
              <a:spcBef>
                <a:spcPts val="0"/>
              </a:spcBef>
              <a:spcAft>
                <a:spcPts val="0"/>
              </a:spcAft>
              <a:buClr>
                <a:schemeClr val="dk1"/>
              </a:buClr>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ctr">
              <a:lnSpc>
                <a:spcPct val="100000"/>
              </a:lnSpc>
              <a:spcBef>
                <a:spcPts val="0"/>
              </a:spcBef>
              <a:spcAft>
                <a:spcPts val="0"/>
              </a:spcAft>
              <a:buClr>
                <a:schemeClr val="dk1"/>
              </a:buClr>
              <a:buFont typeface="Arial"/>
              <a:buNone/>
            </a:pPr>
            <a:r>
              <a:t/>
            </a:r>
            <a:endParaRPr b="0" i="0" sz="1400" u="none" cap="none" strike="noStrike">
              <a:solidFill>
                <a:schemeClr val="dk1"/>
              </a:solidFill>
              <a:latin typeface="Calibri"/>
              <a:ea typeface="Calibri"/>
              <a:cs typeface="Calibri"/>
              <a:sym typeface="Calibri"/>
            </a:endParaRPr>
          </a:p>
          <a:p>
            <a:pPr indent="-285750" lvl="0" marL="285750" marR="0" rtl="0" algn="ctr">
              <a:lnSpc>
                <a:spcPct val="100000"/>
              </a:lnSpc>
              <a:spcBef>
                <a:spcPts val="0"/>
              </a:spcBef>
              <a:spcAft>
                <a:spcPts val="0"/>
              </a:spcAft>
              <a:buClr>
                <a:schemeClr val="dk1"/>
              </a:buClr>
              <a:buFont typeface="Arial"/>
              <a:buNone/>
            </a:pPr>
            <a:r>
              <a:t/>
            </a:r>
            <a:endParaRPr b="0" i="0" sz="1400" u="none" cap="none" strike="noStrike">
              <a:solidFill>
                <a:schemeClr val="dk1"/>
              </a:solidFill>
              <a:latin typeface="Calibri"/>
              <a:ea typeface="Calibri"/>
              <a:cs typeface="Calibri"/>
              <a:sym typeface="Calibri"/>
            </a:endParaRPr>
          </a:p>
        </p:txBody>
      </p:sp>
      <p:sp>
        <p:nvSpPr>
          <p:cNvPr id="1645" name="Shape 1645"/>
          <p:cNvSpPr/>
          <p:nvPr/>
        </p:nvSpPr>
        <p:spPr>
          <a:xfrm>
            <a:off x="1796871" y="4659553"/>
            <a:ext cx="5543549" cy="986988"/>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TAPEZ LA RÉPONSE ICI</a:t>
            </a:r>
          </a:p>
        </p:txBody>
      </p:sp>
      <p:sp>
        <p:nvSpPr>
          <p:cNvPr id="1646" name="Shape 1646"/>
          <p:cNvSpPr txBox="1"/>
          <p:nvPr/>
        </p:nvSpPr>
        <p:spPr>
          <a:xfrm>
            <a:off x="27269" y="40214"/>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EXPÉRIENCE CLIENT — LIVRAISON</a:t>
            </a:r>
          </a:p>
        </p:txBody>
      </p:sp>
      <p:sp>
        <p:nvSpPr>
          <p:cNvPr id="1647" name="Shape 1647"/>
          <p:cNvSpPr/>
          <p:nvPr/>
        </p:nvSpPr>
        <p:spPr>
          <a:xfrm>
            <a:off x="278025" y="254850"/>
            <a:ext cx="1343699" cy="1343699"/>
          </a:xfrm>
          <a:prstGeom prst="plus">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8" name="Shape 1648"/>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3" name="Shape 1653"/>
        <p:cNvGrpSpPr/>
        <p:nvPr/>
      </p:nvGrpSpPr>
      <p:grpSpPr>
        <a:xfrm>
          <a:off x="0" y="0"/>
          <a:ext cx="0" cy="0"/>
          <a:chOff x="0" y="0"/>
          <a:chExt cx="0" cy="0"/>
        </a:xfrm>
      </p:grpSpPr>
      <p:sp>
        <p:nvSpPr>
          <p:cNvPr id="1654" name="Shape 1654"/>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655" name="Shape 1655"/>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56" name="Shape 1656"/>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657" name="Shape 1657"/>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3"/>
              </a:rPr>
              <a:t>www.my-serious-game.fr</a:t>
            </a:r>
          </a:p>
        </p:txBody>
      </p:sp>
      <p:pic>
        <p:nvPicPr>
          <p:cNvPr id="1658" name="Shape 1658"/>
          <p:cNvPicPr preferRelativeResize="0"/>
          <p:nvPr/>
        </p:nvPicPr>
        <p:blipFill rotWithShape="1">
          <a:blip r:embed="rId4">
            <a:alphaModFix/>
          </a:blip>
          <a:srcRect b="0" l="0" r="0" t="0"/>
          <a:stretch/>
        </p:blipFill>
        <p:spPr>
          <a:xfrm>
            <a:off x="0" y="722568"/>
            <a:ext cx="9150886" cy="6585920"/>
          </a:xfrm>
          <a:prstGeom prst="rect">
            <a:avLst/>
          </a:prstGeom>
          <a:noFill/>
          <a:ln>
            <a:noFill/>
          </a:ln>
        </p:spPr>
      </p:pic>
      <p:sp>
        <p:nvSpPr>
          <p:cNvPr id="1659" name="Shape 1659"/>
          <p:cNvSpPr txBox="1"/>
          <p:nvPr/>
        </p:nvSpPr>
        <p:spPr>
          <a:xfrm>
            <a:off x="1087954" y="3499392"/>
            <a:ext cx="6968085" cy="243143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2400" u="none" cap="none" strike="noStrike">
                <a:solidFill>
                  <a:schemeClr val="dk1"/>
                </a:solidFill>
                <a:latin typeface="Calibri"/>
                <a:ea typeface="Calibri"/>
                <a:cs typeface="Calibri"/>
                <a:sym typeface="Calibri"/>
              </a:rPr>
              <a:t>BRAVO À L’ÉQUIPE GAGNANTE !</a:t>
            </a:r>
          </a:p>
          <a:p>
            <a:pPr indent="0" lvl="0" marL="0" marR="0" rtl="0" algn="ctr">
              <a:lnSpc>
                <a:spcPct val="100000"/>
              </a:lnSpc>
              <a:spcBef>
                <a:spcPts val="0"/>
              </a:spcBef>
              <a:spcAft>
                <a:spcPts val="0"/>
              </a:spcAft>
              <a:buClr>
                <a:srgbClr val="000000"/>
              </a:buClr>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0" i="0" lang="fr-FR" sz="2400" u="none" cap="none" strike="noStrike">
                <a:solidFill>
                  <a:schemeClr val="dk1"/>
                </a:solidFill>
                <a:latin typeface="Calibri"/>
                <a:ea typeface="Calibri"/>
                <a:cs typeface="Calibri"/>
                <a:sym typeface="Calibri"/>
              </a:rPr>
              <a:t>Bravo à l’équipe gagnante ! Et oui le fameux code du BI QUEST GAME, il ne fallait pas l’oublier. </a:t>
            </a:r>
          </a:p>
          <a:p>
            <a:pPr indent="0" lvl="0" marL="0" marR="0" rtl="0" algn="ctr">
              <a:lnSpc>
                <a:spcPct val="100000"/>
              </a:lnSpc>
              <a:spcBef>
                <a:spcPts val="0"/>
              </a:spcBef>
              <a:spcAft>
                <a:spcPts val="0"/>
              </a:spcAft>
              <a:buClr>
                <a:schemeClr val="dk1"/>
              </a:buClr>
              <a:buSzPct val="25000"/>
              <a:buFont typeface="Calibri"/>
              <a:buNone/>
            </a:pPr>
            <a:r>
              <a:rPr b="0" i="0" lang="fr-FR" sz="2400" u="none" cap="none" strike="noStrike">
                <a:solidFill>
                  <a:schemeClr val="dk1"/>
                </a:solidFill>
                <a:latin typeface="Calibri"/>
                <a:ea typeface="Calibri"/>
                <a:cs typeface="Calibri"/>
                <a:sym typeface="Calibri"/>
              </a:rPr>
              <a:t>1956, vous connaissez cette date ? </a:t>
            </a:r>
          </a:p>
          <a:p>
            <a:pPr indent="0" lvl="0" marL="0" marR="0" rtl="0" algn="ctr">
              <a:lnSpc>
                <a:spcPct val="100000"/>
              </a:lnSpc>
              <a:spcBef>
                <a:spcPts val="0"/>
              </a:spcBef>
              <a:spcAft>
                <a:spcPts val="0"/>
              </a:spcAft>
              <a:buClr>
                <a:schemeClr val="dk1"/>
              </a:buClr>
              <a:buSzPct val="25000"/>
              <a:buFont typeface="Calibri"/>
              <a:buNone/>
            </a:pPr>
            <a:r>
              <a:rPr b="0" i="0" lang="fr-FR" sz="1600" u="none" cap="none" strike="noStrike">
                <a:solidFill>
                  <a:schemeClr val="dk1"/>
                </a:solidFill>
                <a:latin typeface="Calibri"/>
                <a:ea typeface="Calibri"/>
                <a:cs typeface="Calibri"/>
                <a:sym typeface="Calibri"/>
              </a:rPr>
              <a:t>L’entreprise Francis Bouygues crée STIM (Société de technique immobilière), une filiale de promotion immobilière qui deviendra ensuite Bouygues Immobilier. </a:t>
            </a:r>
          </a:p>
        </p:txBody>
      </p:sp>
      <p:sp>
        <p:nvSpPr>
          <p:cNvPr id="1660" name="Shape 1660"/>
          <p:cNvSpPr txBox="1"/>
          <p:nvPr/>
        </p:nvSpPr>
        <p:spPr>
          <a:xfrm>
            <a:off x="27269" y="40214"/>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EXPÉRIENCE CLIENT — LIVRAISON</a:t>
            </a:r>
          </a:p>
        </p:txBody>
      </p:sp>
      <p:pic>
        <p:nvPicPr>
          <p:cNvPr id="1661" name="Shape 1661"/>
          <p:cNvPicPr preferRelativeResize="0"/>
          <p:nvPr/>
        </p:nvPicPr>
        <p:blipFill rotWithShape="1">
          <a:blip r:embed="rId5">
            <a:alphaModFix/>
          </a:blip>
          <a:srcRect b="17053" l="0" r="0" t="0"/>
          <a:stretch/>
        </p:blipFill>
        <p:spPr>
          <a:xfrm>
            <a:off x="4069862" y="1656057"/>
            <a:ext cx="1004271" cy="1556643"/>
          </a:xfrm>
          <a:prstGeom prst="rect">
            <a:avLst/>
          </a:prstGeom>
          <a:noFill/>
          <a:ln>
            <a:noFill/>
          </a:ln>
          <a:effectLst>
            <a:outerShdw blurRad="292100" rotWithShape="0" algn="tl" dir="2700000" dist="139700">
              <a:srgbClr val="333333">
                <a:alpha val="64313"/>
              </a:srgbClr>
            </a:outerShdw>
          </a:effectLst>
        </p:spPr>
      </p:pic>
      <p:sp>
        <p:nvSpPr>
          <p:cNvPr id="1662" name="Shape 1662"/>
          <p:cNvSpPr/>
          <p:nvPr/>
        </p:nvSpPr>
        <p:spPr>
          <a:xfrm>
            <a:off x="4069862" y="2976775"/>
            <a:ext cx="1004271" cy="30985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Kipps </a:t>
            </a:r>
          </a:p>
        </p:txBody>
      </p:sp>
      <p:sp>
        <p:nvSpPr>
          <p:cNvPr id="1663" name="Shape 1663"/>
          <p:cNvSpPr/>
          <p:nvPr/>
        </p:nvSpPr>
        <p:spPr>
          <a:xfrm>
            <a:off x="278025" y="254850"/>
            <a:ext cx="1343699" cy="1343699"/>
          </a:xfrm>
          <a:prstGeom prst="plus">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64" name="Shape 166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9" name="Shape 1669"/>
        <p:cNvGrpSpPr/>
        <p:nvPr/>
      </p:nvGrpSpPr>
      <p:grpSpPr>
        <a:xfrm>
          <a:off x="0" y="0"/>
          <a:ext cx="0" cy="0"/>
          <a:chOff x="0" y="0"/>
          <a:chExt cx="0" cy="0"/>
        </a:xfrm>
      </p:grpSpPr>
      <p:pic>
        <p:nvPicPr>
          <p:cNvPr descr="Marc_Recadrage.png" id="1670" name="Shape 1670"/>
          <p:cNvPicPr preferRelativeResize="0"/>
          <p:nvPr/>
        </p:nvPicPr>
        <p:blipFill rotWithShape="1">
          <a:blip r:embed="rId3">
            <a:alphaModFix/>
          </a:blip>
          <a:srcRect b="0" l="0" r="0" t="0"/>
          <a:stretch/>
        </p:blipFill>
        <p:spPr>
          <a:xfrm>
            <a:off x="-10001" y="722568"/>
            <a:ext cx="9160418" cy="5311475"/>
          </a:xfrm>
          <a:prstGeom prst="rect">
            <a:avLst/>
          </a:prstGeom>
          <a:noFill/>
          <a:ln>
            <a:noFill/>
          </a:ln>
        </p:spPr>
      </p:pic>
      <p:sp>
        <p:nvSpPr>
          <p:cNvPr id="1671" name="Shape 1671"/>
          <p:cNvSpPr/>
          <p:nvPr/>
        </p:nvSpPr>
        <p:spPr>
          <a:xfrm rot="-5400000">
            <a:off x="1794005" y="-1006117"/>
            <a:ext cx="5552646" cy="9160650"/>
          </a:xfrm>
          <a:prstGeom prst="rect">
            <a:avLst/>
          </a:prstGeom>
          <a:solidFill>
            <a:srgbClr val="FFFFFF">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72" name="Shape 1672"/>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673" name="Shape 1673"/>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74" name="Shape 1674"/>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75" name="Shape 1675"/>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676" name="Shape 1676"/>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677" name="Shape 1677"/>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678" name="Shape 1678"/>
          <p:cNvSpPr/>
          <p:nvPr/>
        </p:nvSpPr>
        <p:spPr>
          <a:xfrm>
            <a:off x="0" y="728391"/>
            <a:ext cx="9140650" cy="546348"/>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1" lang="fr-FR" sz="1600" u="none" cap="none" strike="noStrike">
                <a:solidFill>
                  <a:schemeClr val="dk1"/>
                </a:solidFill>
                <a:latin typeface="Calibri"/>
                <a:ea typeface="Calibri"/>
                <a:cs typeface="Calibri"/>
                <a:sym typeface="Calibri"/>
              </a:rPr>
              <a:t>			Éléments vus dans les lunettes</a:t>
            </a:r>
          </a:p>
        </p:txBody>
      </p:sp>
      <p:sp>
        <p:nvSpPr>
          <p:cNvPr id="1679" name="Shape 1679"/>
          <p:cNvSpPr txBox="1"/>
          <p:nvPr/>
        </p:nvSpPr>
        <p:spPr>
          <a:xfrm>
            <a:off x="1403349" y="2841876"/>
            <a:ext cx="7117195" cy="2308323"/>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Vidéo en 3D de 2 clients dans le bureau de ventes expliquant leur ressenti et leur « expérience client » en insistant sur la relation humaine avec les collaborateurs de BI, les émotions lors des visites, la personnalisation du logement, le co-working dans le bâtiment à côté, la vie de quartier pour eux et leurs enfants…</a:t>
            </a:r>
          </a:p>
          <a:p>
            <a:pPr indent="0" lvl="0" marL="0" marR="0" rtl="0" algn="just">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Jusqu’à la recommandation…</a:t>
            </a:r>
          </a:p>
          <a:p>
            <a:pPr indent="-285750" lvl="0" marL="28575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80" name="Shape 1680"/>
          <p:cNvSpPr txBox="1"/>
          <p:nvPr/>
        </p:nvSpPr>
        <p:spPr>
          <a:xfrm>
            <a:off x="27269" y="40214"/>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EXPÉRIENCE CLIENT — LIVRAISON</a:t>
            </a:r>
          </a:p>
        </p:txBody>
      </p:sp>
      <p:pic>
        <p:nvPicPr>
          <p:cNvPr id="1681" name="Shape 1681"/>
          <p:cNvPicPr preferRelativeResize="0"/>
          <p:nvPr/>
        </p:nvPicPr>
        <p:blipFill rotWithShape="1">
          <a:blip r:embed="rId5">
            <a:alphaModFix/>
          </a:blip>
          <a:srcRect b="0" l="0" r="0" t="0"/>
          <a:stretch/>
        </p:blipFill>
        <p:spPr>
          <a:xfrm>
            <a:off x="225095" y="748954"/>
            <a:ext cx="683929" cy="832733"/>
          </a:xfrm>
          <a:prstGeom prst="rect">
            <a:avLst/>
          </a:prstGeom>
          <a:noFill/>
          <a:ln>
            <a:noFill/>
          </a:ln>
        </p:spPr>
      </p:pic>
      <p:sp>
        <p:nvSpPr>
          <p:cNvPr id="1682" name="Shape 1682"/>
          <p:cNvSpPr/>
          <p:nvPr/>
        </p:nvSpPr>
        <p:spPr>
          <a:xfrm>
            <a:off x="-16413" y="1549569"/>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2000" u="none" cap="none" strike="noStrike">
                <a:solidFill>
                  <a:schemeClr val="lt1"/>
                </a:solidFill>
                <a:latin typeface="Calibri"/>
                <a:ea typeface="Calibri"/>
                <a:cs typeface="Calibri"/>
                <a:sym typeface="Calibri"/>
              </a:rPr>
              <a:t>Lucas</a:t>
            </a:r>
          </a:p>
        </p:txBody>
      </p:sp>
      <p:sp>
        <p:nvSpPr>
          <p:cNvPr id="1683" name="Shape 1683"/>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84" name="Shape 1684"/>
          <p:cNvSpPr/>
          <p:nvPr/>
        </p:nvSpPr>
        <p:spPr>
          <a:xfrm>
            <a:off x="430425" y="4072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85" name="Shape 1685"/>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0" name="Shape 1690"/>
        <p:cNvGrpSpPr/>
        <p:nvPr/>
      </p:nvGrpSpPr>
      <p:grpSpPr>
        <a:xfrm>
          <a:off x="0" y="0"/>
          <a:ext cx="0" cy="0"/>
          <a:chOff x="0" y="0"/>
          <a:chExt cx="0" cy="0"/>
        </a:xfrm>
      </p:grpSpPr>
      <p:pic>
        <p:nvPicPr>
          <p:cNvPr id="1691" name="Shape 1691"/>
          <p:cNvPicPr preferRelativeResize="0"/>
          <p:nvPr/>
        </p:nvPicPr>
        <p:blipFill rotWithShape="1">
          <a:blip r:embed="rId3">
            <a:alphaModFix amt="35000"/>
          </a:blip>
          <a:srcRect b="0" l="0" r="0" t="0"/>
          <a:stretch/>
        </p:blipFill>
        <p:spPr>
          <a:xfrm>
            <a:off x="-3350" y="942286"/>
            <a:ext cx="9144000" cy="5143499"/>
          </a:xfrm>
          <a:prstGeom prst="rect">
            <a:avLst/>
          </a:prstGeom>
          <a:noFill/>
          <a:ln>
            <a:noFill/>
          </a:ln>
        </p:spPr>
      </p:pic>
      <p:sp>
        <p:nvSpPr>
          <p:cNvPr id="1692" name="Shape 1692"/>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693" name="Shape 1693"/>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94" name="Shape 1694"/>
          <p:cNvSpPr/>
          <p:nvPr/>
        </p:nvSpPr>
        <p:spPr>
          <a:xfrm>
            <a:off x="0" y="744783"/>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95" name="Shape 1695"/>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696" name="Shape 1696"/>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697" name="Shape 1697"/>
          <p:cNvSpPr/>
          <p:nvPr/>
        </p:nvSpPr>
        <p:spPr>
          <a:xfrm>
            <a:off x="0" y="5657671"/>
            <a:ext cx="9157065"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chemeClr val="dk1"/>
              </a:solidFill>
              <a:latin typeface="Calibri"/>
              <a:ea typeface="Calibri"/>
              <a:cs typeface="Calibri"/>
              <a:sym typeface="Calibri"/>
            </a:endParaRPr>
          </a:p>
        </p:txBody>
      </p:sp>
      <p:sp>
        <p:nvSpPr>
          <p:cNvPr id="1698" name="Shape 1698"/>
          <p:cNvSpPr txBox="1"/>
          <p:nvPr/>
        </p:nvSpPr>
        <p:spPr>
          <a:xfrm>
            <a:off x="27269" y="40214"/>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EXPÉRIENCE CLIENT — LIVRAISON</a:t>
            </a:r>
          </a:p>
        </p:txBody>
      </p:sp>
      <p:sp>
        <p:nvSpPr>
          <p:cNvPr id="1699" name="Shape 1699"/>
          <p:cNvSpPr/>
          <p:nvPr/>
        </p:nvSpPr>
        <p:spPr>
          <a:xfrm>
            <a:off x="3761544" y="4346028"/>
            <a:ext cx="1354666" cy="63681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2000" u="none" cap="none" strike="noStrike">
                <a:solidFill>
                  <a:schemeClr val="lt1"/>
                </a:solidFill>
                <a:latin typeface="Calibri"/>
                <a:ea typeface="Calibri"/>
                <a:cs typeface="Calibri"/>
                <a:sym typeface="Calibri"/>
              </a:rPr>
              <a:t>Maire (client IE)</a:t>
            </a:r>
          </a:p>
        </p:txBody>
      </p:sp>
      <p:pic>
        <p:nvPicPr>
          <p:cNvPr id="1700" name="Shape 1700"/>
          <p:cNvPicPr preferRelativeResize="0"/>
          <p:nvPr/>
        </p:nvPicPr>
        <p:blipFill rotWithShape="1">
          <a:blip r:embed="rId5">
            <a:alphaModFix/>
          </a:blip>
          <a:srcRect b="0" l="0" r="0" t="0"/>
          <a:stretch/>
        </p:blipFill>
        <p:spPr>
          <a:xfrm flipH="1">
            <a:off x="757897" y="2259664"/>
            <a:ext cx="1452351" cy="1596216"/>
          </a:xfrm>
          <a:prstGeom prst="rect">
            <a:avLst/>
          </a:prstGeom>
          <a:noFill/>
          <a:ln>
            <a:noFill/>
          </a:ln>
          <a:effectLst>
            <a:outerShdw blurRad="292100" rotWithShape="0" algn="tl" dir="2700000" dist="139700">
              <a:srgbClr val="333333">
                <a:alpha val="64313"/>
              </a:srgbClr>
            </a:outerShdw>
          </a:effectLst>
        </p:spPr>
      </p:pic>
      <p:sp>
        <p:nvSpPr>
          <p:cNvPr id="1701" name="Shape 1701"/>
          <p:cNvSpPr/>
          <p:nvPr/>
        </p:nvSpPr>
        <p:spPr>
          <a:xfrm>
            <a:off x="793302" y="3817882"/>
            <a:ext cx="1381543" cy="492709"/>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Louise (</a:t>
            </a:r>
            <a:r>
              <a:rPr b="0" i="1" lang="fr-FR" sz="1400" u="none" cap="none" strike="noStrike">
                <a:solidFill>
                  <a:schemeClr val="lt1"/>
                </a:solidFill>
                <a:latin typeface="Calibri"/>
                <a:ea typeface="Calibri"/>
                <a:cs typeface="Calibri"/>
                <a:sym typeface="Calibri"/>
              </a:rPr>
              <a:t>Resp. communication</a:t>
            </a:r>
            <a:r>
              <a:rPr b="0" i="0" lang="fr-FR" sz="1400" u="none" cap="none" strike="noStrike">
                <a:solidFill>
                  <a:schemeClr val="lt1"/>
                </a:solidFill>
                <a:latin typeface="Calibri"/>
                <a:ea typeface="Calibri"/>
                <a:cs typeface="Calibri"/>
                <a:sym typeface="Calibri"/>
              </a:rPr>
              <a:t>)</a:t>
            </a:r>
          </a:p>
        </p:txBody>
      </p:sp>
      <p:sp>
        <p:nvSpPr>
          <p:cNvPr id="1702" name="Shape 1702"/>
          <p:cNvSpPr/>
          <p:nvPr/>
        </p:nvSpPr>
        <p:spPr>
          <a:xfrm>
            <a:off x="5929164" y="4098853"/>
            <a:ext cx="2558243" cy="42139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2000" u="none" cap="none" strike="noStrike">
                <a:solidFill>
                  <a:schemeClr val="lt1"/>
                </a:solidFill>
                <a:latin typeface="Calibri"/>
                <a:ea typeface="Calibri"/>
                <a:cs typeface="Calibri"/>
                <a:sym typeface="Calibri"/>
              </a:rPr>
              <a:t>Clients Logement</a:t>
            </a:r>
          </a:p>
        </p:txBody>
      </p:sp>
      <p:pic>
        <p:nvPicPr>
          <p:cNvPr id="1703" name="Shape 1703"/>
          <p:cNvPicPr preferRelativeResize="0"/>
          <p:nvPr/>
        </p:nvPicPr>
        <p:blipFill rotWithShape="1">
          <a:blip r:embed="rId6">
            <a:alphaModFix/>
          </a:blip>
          <a:srcRect b="0" l="8475" r="18176" t="0"/>
          <a:stretch/>
        </p:blipFill>
        <p:spPr>
          <a:xfrm>
            <a:off x="5949892" y="2476491"/>
            <a:ext cx="1206613" cy="1635029"/>
          </a:xfrm>
          <a:prstGeom prst="rect">
            <a:avLst/>
          </a:prstGeom>
          <a:noFill/>
          <a:ln>
            <a:noFill/>
          </a:ln>
        </p:spPr>
      </p:pic>
      <p:pic>
        <p:nvPicPr>
          <p:cNvPr id="1704" name="Shape 1704"/>
          <p:cNvPicPr preferRelativeResize="0"/>
          <p:nvPr/>
        </p:nvPicPr>
        <p:blipFill rotWithShape="1">
          <a:blip r:embed="rId7">
            <a:alphaModFix/>
          </a:blip>
          <a:srcRect b="0" l="11985" r="14563" t="0"/>
          <a:stretch/>
        </p:blipFill>
        <p:spPr>
          <a:xfrm>
            <a:off x="7156506" y="2476491"/>
            <a:ext cx="1330902" cy="1660955"/>
          </a:xfrm>
          <a:prstGeom prst="rect">
            <a:avLst/>
          </a:prstGeom>
          <a:noFill/>
          <a:ln>
            <a:noFill/>
          </a:ln>
        </p:spPr>
      </p:pic>
      <p:pic>
        <p:nvPicPr>
          <p:cNvPr id="1705" name="Shape 1705"/>
          <p:cNvPicPr preferRelativeResize="0"/>
          <p:nvPr/>
        </p:nvPicPr>
        <p:blipFill rotWithShape="1">
          <a:blip r:embed="rId8">
            <a:alphaModFix/>
          </a:blip>
          <a:srcRect b="3217" l="32569" r="34643" t="2063"/>
          <a:stretch/>
        </p:blipFill>
        <p:spPr>
          <a:xfrm>
            <a:off x="3761544" y="2159797"/>
            <a:ext cx="1354666" cy="2201332"/>
          </a:xfrm>
          <a:prstGeom prst="rect">
            <a:avLst/>
          </a:prstGeom>
          <a:noFill/>
          <a:ln cap="flat" cmpd="sng" w="9525">
            <a:solidFill>
              <a:schemeClr val="dk1"/>
            </a:solidFill>
            <a:prstDash val="solid"/>
            <a:round/>
            <a:headEnd len="med" w="med" type="none"/>
            <a:tailEnd len="med" w="med" type="none"/>
          </a:ln>
        </p:spPr>
      </p:pic>
      <p:sp>
        <p:nvSpPr>
          <p:cNvPr id="1706" name="Shape 1706"/>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07" name="Shape 1707"/>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2" name="Shape 1712"/>
        <p:cNvGrpSpPr/>
        <p:nvPr/>
      </p:nvGrpSpPr>
      <p:grpSpPr>
        <a:xfrm>
          <a:off x="0" y="0"/>
          <a:ext cx="0" cy="0"/>
          <a:chOff x="0" y="0"/>
          <a:chExt cx="0" cy="0"/>
        </a:xfrm>
      </p:grpSpPr>
      <p:sp>
        <p:nvSpPr>
          <p:cNvPr id="1713" name="Shape 1713"/>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1714" name="Shape 1714"/>
          <p:cNvPicPr preferRelativeResize="0"/>
          <p:nvPr/>
        </p:nvPicPr>
        <p:blipFill rotWithShape="1">
          <a:blip r:embed="rId3">
            <a:alphaModFix/>
          </a:blip>
          <a:srcRect b="0" l="0" r="0" t="0"/>
          <a:stretch/>
        </p:blipFill>
        <p:spPr>
          <a:xfrm>
            <a:off x="0" y="722568"/>
            <a:ext cx="9160418" cy="6082370"/>
          </a:xfrm>
          <a:prstGeom prst="rect">
            <a:avLst/>
          </a:prstGeom>
          <a:noFill/>
          <a:ln>
            <a:noFill/>
          </a:ln>
        </p:spPr>
      </p:pic>
      <p:sp>
        <p:nvSpPr>
          <p:cNvPr id="1715" name="Shape 1715"/>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716" name="Shape 1716"/>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717" name="Shape 1717"/>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718" name="Shape 1718"/>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719" name="Shape 1719"/>
          <p:cNvSpPr/>
          <p:nvPr/>
        </p:nvSpPr>
        <p:spPr>
          <a:xfrm>
            <a:off x="3395651" y="3022600"/>
            <a:ext cx="4592647" cy="2047550"/>
          </a:xfrm>
          <a:prstGeom prst="wedgeRoundRectCallout">
            <a:avLst>
              <a:gd fmla="val -56597" name="adj1"/>
              <a:gd fmla="val -20614" name="adj2"/>
              <a:gd fmla="val 16667" name="adj3"/>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just">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 Vous direz aux générations suivantes que Kipps a réussi à s’arranger pour que chaque équipe puisse investir dans un édifice. »</a:t>
            </a:r>
          </a:p>
        </p:txBody>
      </p:sp>
      <p:pic>
        <p:nvPicPr>
          <p:cNvPr id="1720" name="Shape 1720"/>
          <p:cNvPicPr preferRelativeResize="0"/>
          <p:nvPr/>
        </p:nvPicPr>
        <p:blipFill rotWithShape="1">
          <a:blip r:embed="rId5">
            <a:alphaModFix/>
          </a:blip>
          <a:srcRect b="17053" l="0" r="0" t="0"/>
          <a:stretch/>
        </p:blipFill>
        <p:spPr>
          <a:xfrm>
            <a:off x="1720768" y="3206972"/>
            <a:ext cx="1150446" cy="1783216"/>
          </a:xfrm>
          <a:prstGeom prst="rect">
            <a:avLst/>
          </a:prstGeom>
          <a:noFill/>
          <a:ln>
            <a:noFill/>
          </a:ln>
          <a:effectLst>
            <a:outerShdw blurRad="292100" rotWithShape="0" algn="tl" dir="2700000" dist="139700">
              <a:srgbClr val="333333">
                <a:alpha val="64313"/>
              </a:srgbClr>
            </a:outerShdw>
          </a:effectLst>
        </p:spPr>
      </p:pic>
      <p:sp>
        <p:nvSpPr>
          <p:cNvPr id="1721" name="Shape 1721"/>
          <p:cNvSpPr/>
          <p:nvPr/>
        </p:nvSpPr>
        <p:spPr>
          <a:xfrm>
            <a:off x="1704263" y="5041442"/>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2000" u="none" cap="none" strike="noStrike">
                <a:solidFill>
                  <a:schemeClr val="lt1"/>
                </a:solidFill>
                <a:latin typeface="Calibri"/>
                <a:ea typeface="Calibri"/>
                <a:cs typeface="Calibri"/>
                <a:sym typeface="Calibri"/>
              </a:rPr>
              <a:t>KIPPS </a:t>
            </a:r>
          </a:p>
        </p:txBody>
      </p:sp>
      <p:sp>
        <p:nvSpPr>
          <p:cNvPr id="1722" name="Shape 1722"/>
          <p:cNvSpPr txBox="1"/>
          <p:nvPr/>
        </p:nvSpPr>
        <p:spPr>
          <a:xfrm>
            <a:off x="27269" y="40214"/>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EXPÉRIENCE CLIENT — LIVRAISON</a:t>
            </a:r>
          </a:p>
        </p:txBody>
      </p:sp>
      <p:sp>
        <p:nvSpPr>
          <p:cNvPr id="1723" name="Shape 1723"/>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24" name="Shape 1724"/>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9" name="Shape 1729"/>
        <p:cNvGrpSpPr/>
        <p:nvPr/>
      </p:nvGrpSpPr>
      <p:grpSpPr>
        <a:xfrm>
          <a:off x="0" y="0"/>
          <a:ext cx="0" cy="0"/>
          <a:chOff x="0" y="0"/>
          <a:chExt cx="0" cy="0"/>
        </a:xfrm>
      </p:grpSpPr>
      <p:sp>
        <p:nvSpPr>
          <p:cNvPr id="1730" name="Shape 1730"/>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731" name="Shape 1731"/>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732" name="Shape 1732"/>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733" name="Shape 1733"/>
          <p:cNvSpPr txBox="1"/>
          <p:nvPr/>
        </p:nvSpPr>
        <p:spPr>
          <a:xfrm>
            <a:off x="27269" y="40214"/>
            <a:ext cx="865953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EXPÉRIENCE CLIENT — LIVRAISON</a:t>
            </a:r>
          </a:p>
        </p:txBody>
      </p:sp>
      <p:sp>
        <p:nvSpPr>
          <p:cNvPr id="1734" name="Shape 1734"/>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735" name="Shape 1735"/>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3"/>
              </a:rPr>
              <a:t>www.my-serious-game.fr</a:t>
            </a:r>
          </a:p>
        </p:txBody>
      </p:sp>
      <p:sp>
        <p:nvSpPr>
          <p:cNvPr id="1736" name="Shape 1736"/>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1737" name="Shape 1737"/>
          <p:cNvPicPr preferRelativeResize="0"/>
          <p:nvPr/>
        </p:nvPicPr>
        <p:blipFill rotWithShape="1">
          <a:blip r:embed="rId4">
            <a:alphaModFix/>
          </a:blip>
          <a:srcRect b="0" l="0" r="0" t="0"/>
          <a:stretch/>
        </p:blipFill>
        <p:spPr>
          <a:xfrm>
            <a:off x="301482" y="1108711"/>
            <a:ext cx="566330" cy="689548"/>
          </a:xfrm>
          <a:prstGeom prst="rect">
            <a:avLst/>
          </a:prstGeom>
          <a:noFill/>
          <a:ln>
            <a:noFill/>
          </a:ln>
        </p:spPr>
      </p:pic>
      <p:pic>
        <p:nvPicPr>
          <p:cNvPr id="1738" name="Shape 1738"/>
          <p:cNvPicPr preferRelativeResize="0"/>
          <p:nvPr/>
        </p:nvPicPr>
        <p:blipFill rotWithShape="1">
          <a:blip r:embed="rId5">
            <a:alphaModFix/>
          </a:blip>
          <a:srcRect b="17053" l="0" r="0" t="0"/>
          <a:stretch/>
        </p:blipFill>
        <p:spPr>
          <a:xfrm>
            <a:off x="916816" y="1043058"/>
            <a:ext cx="538802" cy="835157"/>
          </a:xfrm>
          <a:prstGeom prst="rect">
            <a:avLst/>
          </a:prstGeom>
          <a:noFill/>
          <a:ln>
            <a:noFill/>
          </a:ln>
          <a:effectLst>
            <a:outerShdw blurRad="292100" rotWithShape="0" algn="tl" dir="2700000" dist="139700">
              <a:srgbClr val="333333">
                <a:alpha val="64313"/>
              </a:srgbClr>
            </a:outerShdw>
          </a:effectLst>
        </p:spPr>
      </p:pic>
      <p:sp>
        <p:nvSpPr>
          <p:cNvPr id="1739" name="Shape 1739"/>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40" name="Shape 1740"/>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5" name="Shape 1745"/>
        <p:cNvGrpSpPr/>
        <p:nvPr/>
      </p:nvGrpSpPr>
      <p:grpSpPr>
        <a:xfrm>
          <a:off x="0" y="0"/>
          <a:ext cx="0" cy="0"/>
          <a:chOff x="0" y="0"/>
          <a:chExt cx="0" cy="0"/>
        </a:xfrm>
      </p:grpSpPr>
      <p:sp>
        <p:nvSpPr>
          <p:cNvPr id="1746" name="Shape 1746"/>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747" name="Shape 1747"/>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748" name="Shape 1748"/>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749" name="Shape 1749"/>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3"/>
              </a:rPr>
              <a:t>www.my-serious-game.fr</a:t>
            </a:r>
          </a:p>
        </p:txBody>
      </p:sp>
      <p:sp>
        <p:nvSpPr>
          <p:cNvPr id="1750" name="Shape 1750"/>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1751" name="Shape 1751"/>
          <p:cNvPicPr preferRelativeResize="0"/>
          <p:nvPr/>
        </p:nvPicPr>
        <p:blipFill rotWithShape="1">
          <a:blip r:embed="rId4">
            <a:alphaModFix/>
          </a:blip>
          <a:srcRect b="6626" l="0" r="317" t="0"/>
          <a:stretch/>
        </p:blipFill>
        <p:spPr>
          <a:xfrm>
            <a:off x="12700" y="1125748"/>
            <a:ext cx="9131300" cy="5679395"/>
          </a:xfrm>
          <a:prstGeom prst="rect">
            <a:avLst/>
          </a:prstGeom>
          <a:noFill/>
          <a:ln>
            <a:noFill/>
          </a:ln>
        </p:spPr>
      </p:pic>
      <p:pic>
        <p:nvPicPr>
          <p:cNvPr id="1752" name="Shape 1752"/>
          <p:cNvPicPr preferRelativeResize="0"/>
          <p:nvPr/>
        </p:nvPicPr>
        <p:blipFill rotWithShape="1">
          <a:blip r:embed="rId5">
            <a:alphaModFix/>
          </a:blip>
          <a:srcRect b="0" l="0" r="0" t="0"/>
          <a:stretch/>
        </p:blipFill>
        <p:spPr>
          <a:xfrm>
            <a:off x="139120" y="934974"/>
            <a:ext cx="2094944" cy="565635"/>
          </a:xfrm>
          <a:prstGeom prst="rect">
            <a:avLst/>
          </a:prstGeom>
          <a:noFill/>
          <a:ln>
            <a:noFill/>
          </a:ln>
        </p:spPr>
      </p:pic>
      <p:sp>
        <p:nvSpPr>
          <p:cNvPr id="1753" name="Shape 1753"/>
          <p:cNvSpPr txBox="1"/>
          <p:nvPr/>
        </p:nvSpPr>
        <p:spPr>
          <a:xfrm>
            <a:off x="249068" y="55497"/>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LIVRAISON</a:t>
            </a:r>
          </a:p>
        </p:txBody>
      </p:sp>
      <p:sp>
        <p:nvSpPr>
          <p:cNvPr id="1754" name="Shape 1754"/>
          <p:cNvSpPr/>
          <p:nvPr/>
        </p:nvSpPr>
        <p:spPr>
          <a:xfrm>
            <a:off x="6553200" y="724622"/>
            <a:ext cx="2570152" cy="590758"/>
          </a:xfrm>
          <a:prstGeom prst="rect">
            <a:avLst/>
          </a:prstGeom>
          <a:solidFill>
            <a:schemeClr val="lt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2 minutes + </a:t>
            </a:r>
          </a:p>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2 minutes x 7 équipes</a:t>
            </a:r>
          </a:p>
        </p:txBody>
      </p:sp>
      <p:sp>
        <p:nvSpPr>
          <p:cNvPr id="1755" name="Shape 1755"/>
          <p:cNvSpPr/>
          <p:nvPr/>
        </p:nvSpPr>
        <p:spPr>
          <a:xfrm>
            <a:off x="3799835" y="3207582"/>
            <a:ext cx="1449954" cy="949280"/>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10 POINTS</a:t>
            </a:r>
          </a:p>
        </p:txBody>
      </p:sp>
      <p:sp>
        <p:nvSpPr>
          <p:cNvPr id="1756" name="Shape 1756"/>
          <p:cNvSpPr/>
          <p:nvPr/>
        </p:nvSpPr>
        <p:spPr>
          <a:xfrm>
            <a:off x="979954" y="4977210"/>
            <a:ext cx="1001011" cy="675031"/>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ÉQUIPE B</a:t>
            </a:r>
          </a:p>
        </p:txBody>
      </p:sp>
      <p:sp>
        <p:nvSpPr>
          <p:cNvPr id="1757" name="Shape 1757"/>
          <p:cNvSpPr txBox="1"/>
          <p:nvPr/>
        </p:nvSpPr>
        <p:spPr>
          <a:xfrm>
            <a:off x="2641675" y="2818574"/>
            <a:ext cx="4344651"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Répartissez les points aux 5 autres équipes…</a:t>
            </a:r>
          </a:p>
        </p:txBody>
      </p:sp>
      <p:sp>
        <p:nvSpPr>
          <p:cNvPr id="1758" name="Shape 1758"/>
          <p:cNvSpPr/>
          <p:nvPr/>
        </p:nvSpPr>
        <p:spPr>
          <a:xfrm>
            <a:off x="2323900" y="4977210"/>
            <a:ext cx="1015043" cy="675031"/>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ÉQUIPE C</a:t>
            </a:r>
          </a:p>
        </p:txBody>
      </p:sp>
      <p:sp>
        <p:nvSpPr>
          <p:cNvPr id="1759" name="Shape 1759"/>
          <p:cNvSpPr/>
          <p:nvPr/>
        </p:nvSpPr>
        <p:spPr>
          <a:xfrm>
            <a:off x="3739375" y="4977210"/>
            <a:ext cx="1095861" cy="675031"/>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EQUIPE D</a:t>
            </a:r>
          </a:p>
        </p:txBody>
      </p:sp>
      <p:sp>
        <p:nvSpPr>
          <p:cNvPr id="1760" name="Shape 1760"/>
          <p:cNvSpPr/>
          <p:nvPr/>
        </p:nvSpPr>
        <p:spPr>
          <a:xfrm>
            <a:off x="5235666" y="4977210"/>
            <a:ext cx="1054298" cy="675031"/>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EQUIPE E</a:t>
            </a:r>
          </a:p>
        </p:txBody>
      </p:sp>
      <p:sp>
        <p:nvSpPr>
          <p:cNvPr id="1761" name="Shape 1761"/>
          <p:cNvSpPr/>
          <p:nvPr/>
        </p:nvSpPr>
        <p:spPr>
          <a:xfrm>
            <a:off x="6690392" y="4977210"/>
            <a:ext cx="1012733" cy="675031"/>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fr-FR" sz="1100" u="none" cap="none" strike="noStrike">
                <a:solidFill>
                  <a:schemeClr val="dk1"/>
                </a:solidFill>
                <a:latin typeface="Calibri"/>
                <a:ea typeface="Calibri"/>
                <a:cs typeface="Calibri"/>
                <a:sym typeface="Calibri"/>
              </a:rPr>
              <a:t>ÉQUIPE F</a:t>
            </a:r>
          </a:p>
        </p:txBody>
      </p:sp>
      <p:sp>
        <p:nvSpPr>
          <p:cNvPr id="1762" name="Shape 1762"/>
          <p:cNvSpPr/>
          <p:nvPr/>
        </p:nvSpPr>
        <p:spPr>
          <a:xfrm rot="5400000">
            <a:off x="4358544" y="4246986"/>
            <a:ext cx="332533" cy="368298"/>
          </a:xfrm>
          <a:prstGeom prst="right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100" u="none" cap="none" strike="noStrike">
              <a:solidFill>
                <a:schemeClr val="dk1"/>
              </a:solidFill>
              <a:latin typeface="Calibri"/>
              <a:ea typeface="Calibri"/>
              <a:cs typeface="Calibri"/>
              <a:sym typeface="Calibri"/>
            </a:endParaRPr>
          </a:p>
        </p:txBody>
      </p:sp>
      <p:sp>
        <p:nvSpPr>
          <p:cNvPr id="1763" name="Shape 1763"/>
          <p:cNvSpPr txBox="1"/>
          <p:nvPr/>
        </p:nvSpPr>
        <p:spPr>
          <a:xfrm rot="-907922">
            <a:off x="734355" y="2951220"/>
            <a:ext cx="829777" cy="3077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400" u="none" cap="none" strike="noStrike">
                <a:solidFill>
                  <a:schemeClr val="dk1"/>
                </a:solidFill>
                <a:latin typeface="Calibri"/>
                <a:ea typeface="Calibri"/>
                <a:cs typeface="Calibri"/>
                <a:sym typeface="Calibri"/>
              </a:rPr>
              <a:t>Équipe A</a:t>
            </a:r>
          </a:p>
        </p:txBody>
      </p:sp>
      <p:sp>
        <p:nvSpPr>
          <p:cNvPr id="1764" name="Shape 1764"/>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65" name="Shape 1765"/>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0" name="Shape 1770"/>
        <p:cNvGrpSpPr/>
        <p:nvPr/>
      </p:nvGrpSpPr>
      <p:grpSpPr>
        <a:xfrm>
          <a:off x="0" y="0"/>
          <a:ext cx="0" cy="0"/>
          <a:chOff x="0" y="0"/>
          <a:chExt cx="0" cy="0"/>
        </a:xfrm>
      </p:grpSpPr>
      <p:sp>
        <p:nvSpPr>
          <p:cNvPr id="1771" name="Shape 1771"/>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1772" name="Shape 1772"/>
          <p:cNvPicPr preferRelativeResize="0"/>
          <p:nvPr/>
        </p:nvPicPr>
        <p:blipFill rotWithShape="1">
          <a:blip r:embed="rId3">
            <a:alphaModFix/>
          </a:blip>
          <a:srcRect b="0" l="0" r="0" t="0"/>
          <a:stretch/>
        </p:blipFill>
        <p:spPr>
          <a:xfrm>
            <a:off x="0" y="722568"/>
            <a:ext cx="9160418" cy="6082370"/>
          </a:xfrm>
          <a:prstGeom prst="rect">
            <a:avLst/>
          </a:prstGeom>
          <a:noFill/>
          <a:ln>
            <a:noFill/>
          </a:ln>
        </p:spPr>
      </p:pic>
      <p:sp>
        <p:nvSpPr>
          <p:cNvPr id="1773" name="Shape 1773"/>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774" name="Shape 1774"/>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775" name="Shape 1775"/>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776" name="Shape 1776"/>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4"/>
              </a:rPr>
              <a:t>www.my-serious-game.fr</a:t>
            </a:r>
          </a:p>
        </p:txBody>
      </p:sp>
      <p:sp>
        <p:nvSpPr>
          <p:cNvPr id="1777" name="Shape 1777"/>
          <p:cNvSpPr txBox="1"/>
          <p:nvPr/>
        </p:nvSpPr>
        <p:spPr>
          <a:xfrm>
            <a:off x="1135966" y="2388593"/>
            <a:ext cx="3114954"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2800" u="none" cap="none" strike="noStrike">
                <a:solidFill>
                  <a:schemeClr val="dk1"/>
                </a:solidFill>
                <a:latin typeface="Calibri"/>
                <a:ea typeface="Calibri"/>
                <a:cs typeface="Calibri"/>
                <a:sym typeface="Calibri"/>
              </a:rPr>
              <a:t>CLASSEMENT FINAL</a:t>
            </a:r>
          </a:p>
        </p:txBody>
      </p:sp>
      <p:sp>
        <p:nvSpPr>
          <p:cNvPr id="1778" name="Shape 1778"/>
          <p:cNvSpPr txBox="1"/>
          <p:nvPr/>
        </p:nvSpPr>
        <p:spPr>
          <a:xfrm>
            <a:off x="249068" y="55497"/>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LA LIVRAISON</a:t>
            </a:r>
          </a:p>
        </p:txBody>
      </p:sp>
      <p:sp>
        <p:nvSpPr>
          <p:cNvPr id="1779" name="Shape 1779"/>
          <p:cNvSpPr/>
          <p:nvPr/>
        </p:nvSpPr>
        <p:spPr>
          <a:xfrm>
            <a:off x="1203603" y="3241058"/>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PREMIER</a:t>
            </a:r>
          </a:p>
        </p:txBody>
      </p:sp>
      <p:sp>
        <p:nvSpPr>
          <p:cNvPr id="1780" name="Shape 1780"/>
          <p:cNvSpPr/>
          <p:nvPr/>
        </p:nvSpPr>
        <p:spPr>
          <a:xfrm>
            <a:off x="1203600" y="3582100"/>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DEUXIÈME</a:t>
            </a:r>
          </a:p>
        </p:txBody>
      </p:sp>
      <p:sp>
        <p:nvSpPr>
          <p:cNvPr id="1781" name="Shape 1781"/>
          <p:cNvSpPr/>
          <p:nvPr/>
        </p:nvSpPr>
        <p:spPr>
          <a:xfrm>
            <a:off x="1203600" y="3957337"/>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TROISIÈME</a:t>
            </a:r>
          </a:p>
        </p:txBody>
      </p:sp>
      <p:sp>
        <p:nvSpPr>
          <p:cNvPr id="1782" name="Shape 1782"/>
          <p:cNvSpPr/>
          <p:nvPr/>
        </p:nvSpPr>
        <p:spPr>
          <a:xfrm>
            <a:off x="1203600" y="4308710"/>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QUATRIÈME</a:t>
            </a:r>
          </a:p>
        </p:txBody>
      </p:sp>
      <p:sp>
        <p:nvSpPr>
          <p:cNvPr id="1783" name="Shape 1783"/>
          <p:cNvSpPr/>
          <p:nvPr/>
        </p:nvSpPr>
        <p:spPr>
          <a:xfrm>
            <a:off x="1203600" y="4666675"/>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CINQUIÈME</a:t>
            </a:r>
          </a:p>
        </p:txBody>
      </p:sp>
      <p:sp>
        <p:nvSpPr>
          <p:cNvPr id="1784" name="Shape 1784"/>
          <p:cNvSpPr/>
          <p:nvPr/>
        </p:nvSpPr>
        <p:spPr>
          <a:xfrm>
            <a:off x="1203599" y="5002680"/>
            <a:ext cx="1862584" cy="355523"/>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1" lang="fr-FR" sz="1600" u="none" cap="none" strike="noStrike">
                <a:solidFill>
                  <a:schemeClr val="dk1"/>
                </a:solidFill>
                <a:latin typeface="Calibri"/>
                <a:ea typeface="Calibri"/>
                <a:cs typeface="Calibri"/>
                <a:sym typeface="Calibri"/>
              </a:rPr>
              <a:t>SIXIÈME</a:t>
            </a:r>
          </a:p>
        </p:txBody>
      </p:sp>
      <p:sp>
        <p:nvSpPr>
          <p:cNvPr id="1785" name="Shape 1785"/>
          <p:cNvSpPr txBox="1"/>
          <p:nvPr/>
        </p:nvSpPr>
        <p:spPr>
          <a:xfrm>
            <a:off x="4492517" y="3168741"/>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B</a:t>
            </a:r>
          </a:p>
        </p:txBody>
      </p:sp>
      <p:sp>
        <p:nvSpPr>
          <p:cNvPr id="1786" name="Shape 1786"/>
          <p:cNvSpPr txBox="1"/>
          <p:nvPr/>
        </p:nvSpPr>
        <p:spPr>
          <a:xfrm>
            <a:off x="4492517" y="3584232"/>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E</a:t>
            </a:r>
          </a:p>
        </p:txBody>
      </p:sp>
      <p:sp>
        <p:nvSpPr>
          <p:cNvPr id="1787" name="Shape 1787"/>
          <p:cNvSpPr txBox="1"/>
          <p:nvPr/>
        </p:nvSpPr>
        <p:spPr>
          <a:xfrm>
            <a:off x="4492517" y="3967812"/>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C</a:t>
            </a:r>
          </a:p>
        </p:txBody>
      </p:sp>
      <p:sp>
        <p:nvSpPr>
          <p:cNvPr id="1788" name="Shape 1788"/>
          <p:cNvSpPr txBox="1"/>
          <p:nvPr/>
        </p:nvSpPr>
        <p:spPr>
          <a:xfrm>
            <a:off x="4492517" y="4370705"/>
            <a:ext cx="1460500"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F</a:t>
            </a:r>
          </a:p>
        </p:txBody>
      </p:sp>
      <p:sp>
        <p:nvSpPr>
          <p:cNvPr id="1789" name="Shape 1789"/>
          <p:cNvSpPr txBox="1"/>
          <p:nvPr/>
        </p:nvSpPr>
        <p:spPr>
          <a:xfrm>
            <a:off x="4487632" y="5051207"/>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A</a:t>
            </a:r>
          </a:p>
        </p:txBody>
      </p:sp>
      <p:sp>
        <p:nvSpPr>
          <p:cNvPr id="1790" name="Shape 1790"/>
          <p:cNvSpPr/>
          <p:nvPr/>
        </p:nvSpPr>
        <p:spPr>
          <a:xfrm>
            <a:off x="3554662" y="508538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1" name="Shape 1791"/>
          <p:cNvSpPr/>
          <p:nvPr/>
        </p:nvSpPr>
        <p:spPr>
          <a:xfrm>
            <a:off x="3554662" y="4366073"/>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2" name="Shape 1792"/>
          <p:cNvSpPr/>
          <p:nvPr/>
        </p:nvSpPr>
        <p:spPr>
          <a:xfrm>
            <a:off x="3554662" y="3987398"/>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3" name="Shape 1793"/>
          <p:cNvSpPr/>
          <p:nvPr/>
        </p:nvSpPr>
        <p:spPr>
          <a:xfrm>
            <a:off x="3554662" y="3618292"/>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4" name="Shape 1794"/>
          <p:cNvSpPr/>
          <p:nvPr/>
        </p:nvSpPr>
        <p:spPr>
          <a:xfrm>
            <a:off x="3561403" y="3236005"/>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5" name="Shape 1795"/>
          <p:cNvSpPr/>
          <p:nvPr/>
        </p:nvSpPr>
        <p:spPr>
          <a:xfrm>
            <a:off x="3564964" y="4706030"/>
            <a:ext cx="671522" cy="232977"/>
          </a:xfrm>
          <a:prstGeom prst="rightArrow">
            <a:avLst>
              <a:gd fmla="val 50000" name="adj1"/>
              <a:gd fmla="val 50000" name="adj2"/>
            </a:avLst>
          </a:prstGeom>
          <a:gradFill>
            <a:gsLst>
              <a:gs pos="0">
                <a:srgbClr val="D1D1D1"/>
              </a:gs>
              <a:gs pos="50000">
                <a:srgbClr val="C7C7C7"/>
              </a:gs>
              <a:gs pos="100000">
                <a:srgbClr val="C0C0C0"/>
              </a:gs>
            </a:gsLst>
            <a:lin ang="5400000" scaled="0"/>
          </a:gradFill>
          <a:ln cap="flat" cmpd="sng" w="9525">
            <a:solidFill>
              <a:schemeClr val="accent3"/>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6" name="Shape 1796"/>
          <p:cNvSpPr txBox="1"/>
          <p:nvPr/>
        </p:nvSpPr>
        <p:spPr>
          <a:xfrm>
            <a:off x="4482748" y="4696401"/>
            <a:ext cx="147026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Équipe D</a:t>
            </a:r>
          </a:p>
        </p:txBody>
      </p:sp>
      <p:pic>
        <p:nvPicPr>
          <p:cNvPr id="1797" name="Shape 1797"/>
          <p:cNvPicPr preferRelativeResize="0"/>
          <p:nvPr/>
        </p:nvPicPr>
        <p:blipFill rotWithShape="1">
          <a:blip r:embed="rId5">
            <a:alphaModFix/>
          </a:blip>
          <a:srcRect b="0" l="0" r="0" t="0"/>
          <a:stretch/>
        </p:blipFill>
        <p:spPr>
          <a:xfrm>
            <a:off x="5942251" y="3223856"/>
            <a:ext cx="2222000" cy="1959335"/>
          </a:xfrm>
          <a:prstGeom prst="rect">
            <a:avLst/>
          </a:prstGeom>
          <a:noFill/>
          <a:ln>
            <a:noFill/>
          </a:ln>
        </p:spPr>
      </p:pic>
      <p:pic>
        <p:nvPicPr>
          <p:cNvPr id="1798" name="Shape 1798"/>
          <p:cNvPicPr preferRelativeResize="0"/>
          <p:nvPr/>
        </p:nvPicPr>
        <p:blipFill rotWithShape="1">
          <a:blip r:embed="rId6">
            <a:alphaModFix/>
          </a:blip>
          <a:srcRect b="0" l="0" r="0" t="0"/>
          <a:stretch/>
        </p:blipFill>
        <p:spPr>
          <a:xfrm>
            <a:off x="49460" y="831475"/>
            <a:ext cx="566330" cy="689548"/>
          </a:xfrm>
          <a:prstGeom prst="rect">
            <a:avLst/>
          </a:prstGeom>
          <a:noFill/>
          <a:ln>
            <a:noFill/>
          </a:ln>
        </p:spPr>
      </p:pic>
      <p:pic>
        <p:nvPicPr>
          <p:cNvPr id="1799" name="Shape 1799"/>
          <p:cNvPicPr preferRelativeResize="0"/>
          <p:nvPr/>
        </p:nvPicPr>
        <p:blipFill rotWithShape="1">
          <a:blip r:embed="rId7">
            <a:alphaModFix/>
          </a:blip>
          <a:srcRect b="17053" l="0" r="0" t="0"/>
          <a:stretch/>
        </p:blipFill>
        <p:spPr>
          <a:xfrm>
            <a:off x="664795" y="765824"/>
            <a:ext cx="538802" cy="835157"/>
          </a:xfrm>
          <a:prstGeom prst="rect">
            <a:avLst/>
          </a:prstGeom>
          <a:noFill/>
          <a:ln>
            <a:noFill/>
          </a:ln>
          <a:effectLst>
            <a:outerShdw blurRad="292100" rotWithShape="0" algn="tl" dir="2700000" dist="139700">
              <a:srgbClr val="333333">
                <a:alpha val="64313"/>
              </a:srgbClr>
            </a:outerShdw>
          </a:effectLst>
        </p:spPr>
      </p:pic>
      <p:sp>
        <p:nvSpPr>
          <p:cNvPr id="1800" name="Shape 1800"/>
          <p:cNvSpPr/>
          <p:nvPr/>
        </p:nvSpPr>
        <p:spPr>
          <a:xfrm>
            <a:off x="32316" y="1545400"/>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801" name="Shape 1801"/>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02" name="Shape 1802"/>
          <p:cNvSpPr/>
          <p:nvPr/>
        </p:nvSpPr>
        <p:spPr>
          <a:xfrm>
            <a:off x="-45975" y="0"/>
            <a:ext cx="2133599" cy="2133599"/>
          </a:xfrm>
          <a:prstGeom prst="diagStripe">
            <a:avLst>
              <a:gd fmla="val 50000" name="adj"/>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7" name="Shape 1807"/>
        <p:cNvGrpSpPr/>
        <p:nvPr/>
      </p:nvGrpSpPr>
      <p:grpSpPr>
        <a:xfrm>
          <a:off x="0" y="0"/>
          <a:ext cx="0" cy="0"/>
          <a:chOff x="0" y="0"/>
          <a:chExt cx="0" cy="0"/>
        </a:xfrm>
      </p:grpSpPr>
      <p:sp>
        <p:nvSpPr>
          <p:cNvPr id="1808" name="Shape 1808"/>
          <p:cNvSpPr txBox="1"/>
          <p:nvPr/>
        </p:nvSpPr>
        <p:spPr>
          <a:xfrm>
            <a:off x="7053253" y="6350530"/>
            <a:ext cx="18596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60C0C6"/>
              </a:buClr>
              <a:buSzPct val="25000"/>
              <a:buFont typeface="Arial"/>
              <a:buNone/>
            </a:pPr>
            <a:r>
              <a:rPr b="0" i="0" lang="fr-FR" sz="1200" u="none" cap="none" strike="noStrike">
                <a:solidFill>
                  <a:srgbClr val="60C0C6"/>
                </a:solidFill>
                <a:latin typeface="Arial"/>
                <a:ea typeface="Arial"/>
                <a:cs typeface="Arial"/>
                <a:sym typeface="Arial"/>
              </a:rPr>
              <a:t>www.my-serious-game.fr</a:t>
            </a:r>
          </a:p>
        </p:txBody>
      </p:sp>
      <p:sp>
        <p:nvSpPr>
          <p:cNvPr id="1809" name="Shape 1809"/>
          <p:cNvSpPr/>
          <p:nvPr/>
        </p:nvSpPr>
        <p:spPr>
          <a:xfrm>
            <a:off x="0" y="643185"/>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810" name="Shape 1810"/>
          <p:cNvSpPr txBox="1"/>
          <p:nvPr/>
        </p:nvSpPr>
        <p:spPr>
          <a:xfrm>
            <a:off x="253420" y="20955"/>
            <a:ext cx="8271599"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fr-FR" sz="3200" u="none" cap="none" strike="noStrike">
                <a:solidFill>
                  <a:schemeClr val="dk1"/>
                </a:solidFill>
                <a:latin typeface="Calibri"/>
                <a:ea typeface="Calibri"/>
                <a:cs typeface="Calibri"/>
                <a:sym typeface="Calibri"/>
              </a:rPr>
              <a:t>CLÔTURE DU JEU : FINAL</a:t>
            </a:r>
          </a:p>
        </p:txBody>
      </p:sp>
      <p:sp>
        <p:nvSpPr>
          <p:cNvPr id="1811" name="Shape 1811"/>
          <p:cNvSpPr txBox="1"/>
          <p:nvPr>
            <p:ph idx="12" type="sldNum"/>
          </p:nvPr>
        </p:nvSpPr>
        <p:spPr>
          <a:xfrm>
            <a:off x="6553200" y="6356353"/>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fr-FR" sz="1200" u="none" cap="none" strike="noStrike">
                <a:solidFill>
                  <a:schemeClr val="lt1"/>
                </a:solidFill>
                <a:latin typeface="Calibri"/>
                <a:ea typeface="Calibri"/>
                <a:cs typeface="Calibri"/>
                <a:sym typeface="Calibri"/>
              </a:rPr>
              <a:t>‹#›</a:t>
            </a:fld>
          </a:p>
        </p:txBody>
      </p:sp>
      <p:sp>
        <p:nvSpPr>
          <p:cNvPr id="1812" name="Shape 1812"/>
          <p:cNvSpPr txBox="1"/>
          <p:nvPr/>
        </p:nvSpPr>
        <p:spPr>
          <a:xfrm>
            <a:off x="2" y="6430282"/>
            <a:ext cx="9143998"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hlink"/>
              </a:buClr>
              <a:buSzPct val="25000"/>
              <a:buFont typeface="Calibri"/>
              <a:buNone/>
            </a:pPr>
            <a:r>
              <a:rPr b="0" i="0" lang="fr-FR" sz="1200" u="sng" cap="none" strike="noStrike">
                <a:solidFill>
                  <a:schemeClr val="hlink"/>
                </a:solidFill>
                <a:latin typeface="Calibri"/>
                <a:ea typeface="Calibri"/>
                <a:cs typeface="Calibri"/>
                <a:sym typeface="Calibri"/>
                <a:hlinkClick r:id="rId3"/>
              </a:rPr>
              <a:t>www.my-serious-game.fr</a:t>
            </a:r>
          </a:p>
        </p:txBody>
      </p:sp>
      <p:pic>
        <p:nvPicPr>
          <p:cNvPr id="1813" name="Shape 1813"/>
          <p:cNvPicPr preferRelativeResize="0"/>
          <p:nvPr/>
        </p:nvPicPr>
        <p:blipFill rotWithShape="1">
          <a:blip r:embed="rId4">
            <a:alphaModFix/>
          </a:blip>
          <a:srcRect b="5966" l="0" r="1071" t="0"/>
          <a:stretch/>
        </p:blipFill>
        <p:spPr>
          <a:xfrm>
            <a:off x="40914" y="1138486"/>
            <a:ext cx="9062170" cy="5719513"/>
          </a:xfrm>
          <a:prstGeom prst="rect">
            <a:avLst/>
          </a:prstGeom>
          <a:noFill/>
          <a:ln>
            <a:noFill/>
          </a:ln>
        </p:spPr>
      </p:pic>
      <p:sp>
        <p:nvSpPr>
          <p:cNvPr id="1814" name="Shape 1814"/>
          <p:cNvSpPr txBox="1"/>
          <p:nvPr/>
        </p:nvSpPr>
        <p:spPr>
          <a:xfrm>
            <a:off x="768089" y="2988109"/>
            <a:ext cx="7918709" cy="230832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La voix et tous les personnages en 3D félicitent les équipes, les remercient pour cette journée.</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0" i="0" lang="fr-FR" sz="1800" u="none" cap="none" strike="noStrike">
                <a:solidFill>
                  <a:schemeClr val="dk1"/>
                </a:solidFill>
                <a:latin typeface="Calibri"/>
                <a:ea typeface="Calibri"/>
                <a:cs typeface="Calibri"/>
                <a:sym typeface="Calibri"/>
              </a:rPr>
              <a:t>La voix incite également à se rendre sur BIWe :</a:t>
            </a:r>
          </a:p>
          <a:p>
            <a:pPr indent="-285750" lvl="0" marL="285750" marR="0" rtl="0" algn="l">
              <a:lnSpc>
                <a:spcPct val="100000"/>
              </a:lnSpc>
              <a:spcBef>
                <a:spcPts val="0"/>
              </a:spcBef>
              <a:spcAft>
                <a:spcPts val="0"/>
              </a:spcAft>
              <a:buClr>
                <a:srgbClr val="82CC34"/>
              </a:buClr>
              <a:buSzPct val="100000"/>
              <a:buFont typeface="Merriweather Sans"/>
              <a:buChar char="▸"/>
            </a:pPr>
            <a:r>
              <a:rPr b="0" i="0" lang="fr-FR" sz="1800" u="none" cap="none" strike="noStrike">
                <a:solidFill>
                  <a:schemeClr val="dk1"/>
                </a:solidFill>
                <a:latin typeface="Calibri"/>
                <a:ea typeface="Calibri"/>
                <a:cs typeface="Calibri"/>
                <a:sym typeface="Calibri"/>
              </a:rPr>
              <a:t>Pour aller récupérer des adresses pour télécharger des applications pour visionner dans les lunettes 3D.</a:t>
            </a:r>
          </a:p>
          <a:p>
            <a:pPr indent="-285750" lvl="0" marL="285750" marR="0" rtl="0" algn="l">
              <a:lnSpc>
                <a:spcPct val="100000"/>
              </a:lnSpc>
              <a:spcBef>
                <a:spcPts val="0"/>
              </a:spcBef>
              <a:spcAft>
                <a:spcPts val="0"/>
              </a:spcAft>
              <a:buClr>
                <a:srgbClr val="82CC34"/>
              </a:buClr>
              <a:buSzPct val="100000"/>
              <a:buFont typeface="Merriweather Sans"/>
              <a:buChar char="▸"/>
            </a:pPr>
            <a:r>
              <a:rPr b="0" i="0" lang="fr-FR" sz="1800" u="none" cap="none" strike="noStrike">
                <a:solidFill>
                  <a:schemeClr val="dk1"/>
                </a:solidFill>
                <a:latin typeface="Calibri"/>
                <a:ea typeface="Calibri"/>
                <a:cs typeface="Calibri"/>
                <a:sym typeface="Calibri"/>
              </a:rPr>
              <a:t>Poursuivre l’échange entre les collaborateurs qui le souhaitent</a:t>
            </a:r>
          </a:p>
        </p:txBody>
      </p:sp>
      <p:pic>
        <p:nvPicPr>
          <p:cNvPr id="1815" name="Shape 1815"/>
          <p:cNvPicPr preferRelativeResize="0"/>
          <p:nvPr/>
        </p:nvPicPr>
        <p:blipFill rotWithShape="1">
          <a:blip r:embed="rId5">
            <a:alphaModFix/>
          </a:blip>
          <a:srcRect b="37555" l="18651" r="18292" t="37110"/>
          <a:stretch/>
        </p:blipFill>
        <p:spPr>
          <a:xfrm>
            <a:off x="5945510" y="944508"/>
            <a:ext cx="2215483" cy="556309"/>
          </a:xfrm>
          <a:prstGeom prst="rect">
            <a:avLst/>
          </a:prstGeom>
          <a:noFill/>
          <a:ln>
            <a:noFill/>
          </a:ln>
        </p:spPr>
      </p:pic>
      <p:pic>
        <p:nvPicPr>
          <p:cNvPr id="1816" name="Shape 1816"/>
          <p:cNvPicPr preferRelativeResize="0"/>
          <p:nvPr/>
        </p:nvPicPr>
        <p:blipFill rotWithShape="1">
          <a:blip r:embed="rId6">
            <a:alphaModFix/>
          </a:blip>
          <a:srcRect b="0" l="0" r="0" t="0"/>
          <a:stretch/>
        </p:blipFill>
        <p:spPr>
          <a:xfrm>
            <a:off x="301482" y="1108711"/>
            <a:ext cx="566330" cy="689548"/>
          </a:xfrm>
          <a:prstGeom prst="rect">
            <a:avLst/>
          </a:prstGeom>
          <a:noFill/>
          <a:ln>
            <a:noFill/>
          </a:ln>
        </p:spPr>
      </p:pic>
      <p:pic>
        <p:nvPicPr>
          <p:cNvPr id="1817" name="Shape 1817"/>
          <p:cNvPicPr preferRelativeResize="0"/>
          <p:nvPr/>
        </p:nvPicPr>
        <p:blipFill rotWithShape="1">
          <a:blip r:embed="rId7">
            <a:alphaModFix/>
          </a:blip>
          <a:srcRect b="17053" l="0" r="0" t="0"/>
          <a:stretch/>
        </p:blipFill>
        <p:spPr>
          <a:xfrm>
            <a:off x="916816" y="1043058"/>
            <a:ext cx="538802" cy="835157"/>
          </a:xfrm>
          <a:prstGeom prst="rect">
            <a:avLst/>
          </a:prstGeom>
          <a:noFill/>
          <a:ln>
            <a:noFill/>
          </a:ln>
          <a:effectLst>
            <a:outerShdw blurRad="292100" rotWithShape="0" algn="tl" dir="2700000" dist="139700">
              <a:srgbClr val="333333">
                <a:alpha val="64313"/>
              </a:srgbClr>
            </a:outerShdw>
          </a:effectLst>
        </p:spPr>
      </p:pic>
      <p:sp>
        <p:nvSpPr>
          <p:cNvPr id="1818" name="Shape 1818"/>
          <p:cNvSpPr/>
          <p:nvPr/>
        </p:nvSpPr>
        <p:spPr>
          <a:xfrm>
            <a:off x="284337" y="1822633"/>
            <a:ext cx="1166951" cy="320583"/>
          </a:xfrm>
          <a:prstGeom prst="rect">
            <a:avLst/>
          </a:prstGeom>
          <a:solidFill>
            <a:srgbClr val="6F2FA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1200" u="none" cap="none" strike="noStrike">
                <a:solidFill>
                  <a:schemeClr val="lt1"/>
                </a:solidFill>
                <a:latin typeface="Calibri"/>
                <a:ea typeface="Calibri"/>
                <a:cs typeface="Calibri"/>
                <a:sym typeface="Calibri"/>
              </a:rPr>
              <a:t>Lucas et Kipps </a:t>
            </a:r>
          </a:p>
        </p:txBody>
      </p:sp>
      <p:sp>
        <p:nvSpPr>
          <p:cNvPr id="1819" name="Shape 1819"/>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pic>
        <p:nvPicPr>
          <p:cNvPr id="182" name="Shape 182"/>
          <p:cNvPicPr preferRelativeResize="0"/>
          <p:nvPr/>
        </p:nvPicPr>
        <p:blipFill rotWithShape="1">
          <a:blip r:embed="rId3">
            <a:alphaModFix amt="35000"/>
          </a:blip>
          <a:srcRect b="0" l="0" r="0" t="0"/>
          <a:stretch/>
        </p:blipFill>
        <p:spPr>
          <a:xfrm>
            <a:off x="0" y="1144620"/>
            <a:ext cx="9144000" cy="5197533"/>
          </a:xfrm>
          <a:prstGeom prst="rect">
            <a:avLst/>
          </a:prstGeom>
          <a:noFill/>
          <a:ln>
            <a:noFill/>
          </a:ln>
        </p:spPr>
      </p:pic>
      <p:sp>
        <p:nvSpPr>
          <p:cNvPr id="183" name="Shape 183"/>
          <p:cNvSpPr/>
          <p:nvPr/>
        </p:nvSpPr>
        <p:spPr>
          <a:xfrm>
            <a:off x="-3350" y="6101039"/>
            <a:ext cx="9144000" cy="756958"/>
          </a:xfrm>
          <a:prstGeom prst="rect">
            <a:avLst/>
          </a:prstGeom>
          <a:solidFill>
            <a:schemeClr val="accent3"/>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84" name="Shape 184"/>
          <p:cNvSpPr/>
          <p:nvPr/>
        </p:nvSpPr>
        <p:spPr>
          <a:xfrm rot="-5400000">
            <a:off x="3601356" y="-1911246"/>
            <a:ext cx="1947943" cy="9150649"/>
          </a:xfrm>
          <a:prstGeom prst="rect">
            <a:avLst/>
          </a:prstGeom>
          <a:solidFill>
            <a:srgbClr val="FFFFFF">
              <a:alpha val="81568"/>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85" name="Shape 185"/>
          <p:cNvSpPr/>
          <p:nvPr/>
        </p:nvSpPr>
        <p:spPr>
          <a:xfrm>
            <a:off x="-3350" y="6120810"/>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86" name="Shape 186"/>
          <p:cNvSpPr/>
          <p:nvPr/>
        </p:nvSpPr>
        <p:spPr>
          <a:xfrm>
            <a:off x="0" y="1262844"/>
            <a:ext cx="9144000" cy="79380"/>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87" name="Shape 187"/>
          <p:cNvSpPr/>
          <p:nvPr/>
        </p:nvSpPr>
        <p:spPr>
          <a:xfrm>
            <a:off x="8123203" y="1851660"/>
            <a:ext cx="983445" cy="746858"/>
          </a:xfrm>
          <a:prstGeom prst="roundRect">
            <a:avLst>
              <a:gd fmla="val 6950" name="adj"/>
            </a:avLst>
          </a:prstGeom>
          <a:solidFill>
            <a:srgbClr val="FFFFFF"/>
          </a:solidFill>
          <a:ln cap="flat" cmpd="sng" w="38100">
            <a:solidFill>
              <a:srgbClr val="1B818B"/>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525352"/>
              </a:buClr>
              <a:buSzPct val="25000"/>
              <a:buFont typeface="Calibri"/>
              <a:buNone/>
            </a:pPr>
            <a:r>
              <a:rPr b="0" i="0" lang="fr-FR" sz="1400" u="none" cap="none" strike="noStrike">
                <a:solidFill>
                  <a:srgbClr val="525352"/>
                </a:solidFill>
                <a:latin typeface="Calibri"/>
                <a:ea typeface="Calibri"/>
                <a:cs typeface="Calibri"/>
                <a:sym typeface="Calibri"/>
              </a:rPr>
              <a:t>Déjeuner</a:t>
            </a:r>
          </a:p>
        </p:txBody>
      </p:sp>
      <p:sp>
        <p:nvSpPr>
          <p:cNvPr id="188" name="Shape 188"/>
          <p:cNvSpPr/>
          <p:nvPr/>
        </p:nvSpPr>
        <p:spPr>
          <a:xfrm>
            <a:off x="8123203" y="2740150"/>
            <a:ext cx="983445" cy="746858"/>
          </a:xfrm>
          <a:prstGeom prst="roundRect">
            <a:avLst>
              <a:gd fmla="val 3711" name="adj"/>
            </a:avLst>
          </a:prstGeom>
          <a:solidFill>
            <a:srgbClr val="FFFFFF"/>
          </a:solidFill>
          <a:ln cap="flat" cmpd="sng" w="38100">
            <a:solidFill>
              <a:srgbClr val="1B818B"/>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525352"/>
              </a:buClr>
              <a:buSzPct val="25000"/>
              <a:buFont typeface="Calibri"/>
              <a:buNone/>
            </a:pPr>
            <a:r>
              <a:rPr b="0" i="0" lang="fr-FR" sz="1400" u="none" cap="none" strike="noStrike">
                <a:solidFill>
                  <a:srgbClr val="525352"/>
                </a:solidFill>
                <a:latin typeface="Calibri"/>
                <a:ea typeface="Calibri"/>
                <a:cs typeface="Calibri"/>
                <a:sym typeface="Calibri"/>
              </a:rPr>
              <a:t>Visite locaux</a:t>
            </a:r>
          </a:p>
        </p:txBody>
      </p:sp>
      <p:sp>
        <p:nvSpPr>
          <p:cNvPr id="189" name="Shape 189"/>
          <p:cNvSpPr/>
          <p:nvPr/>
        </p:nvSpPr>
        <p:spPr>
          <a:xfrm>
            <a:off x="558237" y="1739852"/>
            <a:ext cx="1439998" cy="421200"/>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9 h 00 - 9 h 35</a:t>
            </a:r>
          </a:p>
        </p:txBody>
      </p:sp>
      <p:sp>
        <p:nvSpPr>
          <p:cNvPr id="190" name="Shape 190"/>
          <p:cNvSpPr/>
          <p:nvPr/>
        </p:nvSpPr>
        <p:spPr>
          <a:xfrm>
            <a:off x="2214443" y="2176258"/>
            <a:ext cx="1439998" cy="1439998"/>
          </a:xfrm>
          <a:prstGeom prst="roundRect">
            <a:avLst>
              <a:gd fmla="val 4136" name="adj"/>
            </a:avLst>
          </a:prstGeom>
          <a:solidFill>
            <a:srgbClr val="1B818B"/>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fr-FR" sz="1200" u="none" cap="none" strike="noStrike">
                <a:solidFill>
                  <a:srgbClr val="FFFFFF"/>
                </a:solidFill>
                <a:latin typeface="Calibri"/>
                <a:ea typeface="Calibri"/>
                <a:cs typeface="Calibri"/>
                <a:sym typeface="Calibri"/>
              </a:rPr>
              <a:t>1 Intervention</a:t>
            </a:r>
          </a:p>
        </p:txBody>
      </p:sp>
      <p:sp>
        <p:nvSpPr>
          <p:cNvPr id="191" name="Shape 191"/>
          <p:cNvSpPr/>
          <p:nvPr/>
        </p:nvSpPr>
        <p:spPr>
          <a:xfrm>
            <a:off x="2217609" y="1741975"/>
            <a:ext cx="1439998"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9 h 35 – 10h15</a:t>
            </a:r>
          </a:p>
        </p:txBody>
      </p:sp>
      <p:sp>
        <p:nvSpPr>
          <p:cNvPr id="192" name="Shape 192"/>
          <p:cNvSpPr/>
          <p:nvPr/>
        </p:nvSpPr>
        <p:spPr>
          <a:xfrm>
            <a:off x="558237" y="2192909"/>
            <a:ext cx="1439998" cy="1439998"/>
          </a:xfrm>
          <a:prstGeom prst="roundRect">
            <a:avLst>
              <a:gd fmla="val 4136" name="adj"/>
            </a:avLst>
          </a:prstGeom>
          <a:solidFill>
            <a:srgbClr val="9DD4E7"/>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36000" rIns="36000"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fr-FR" sz="1200" u="none" cap="none" strike="noStrike">
                <a:solidFill>
                  <a:srgbClr val="000000"/>
                </a:solidFill>
                <a:latin typeface="Calibri"/>
                <a:ea typeface="Calibri"/>
                <a:cs typeface="Calibri"/>
                <a:sym typeface="Calibri"/>
              </a:rPr>
              <a:t>Séquence 2</a:t>
            </a:r>
          </a:p>
        </p:txBody>
      </p:sp>
      <p:sp>
        <p:nvSpPr>
          <p:cNvPr id="193" name="Shape 193"/>
          <p:cNvSpPr/>
          <p:nvPr/>
        </p:nvSpPr>
        <p:spPr>
          <a:xfrm>
            <a:off x="4342632" y="1754208"/>
            <a:ext cx="1439998"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10 h 30 – 11h</a:t>
            </a:r>
          </a:p>
        </p:txBody>
      </p:sp>
      <p:sp>
        <p:nvSpPr>
          <p:cNvPr id="194" name="Shape 194"/>
          <p:cNvSpPr/>
          <p:nvPr/>
        </p:nvSpPr>
        <p:spPr>
          <a:xfrm>
            <a:off x="5950173" y="1746602"/>
            <a:ext cx="1800000"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11h 00 – 12 h 00</a:t>
            </a:r>
          </a:p>
        </p:txBody>
      </p:sp>
      <p:sp>
        <p:nvSpPr>
          <p:cNvPr id="195" name="Shape 195"/>
          <p:cNvSpPr/>
          <p:nvPr/>
        </p:nvSpPr>
        <p:spPr>
          <a:xfrm rot="-5400000">
            <a:off x="3593306" y="551132"/>
            <a:ext cx="1974982" cy="9150649"/>
          </a:xfrm>
          <a:prstGeom prst="rect">
            <a:avLst/>
          </a:prstGeom>
          <a:solidFill>
            <a:srgbClr val="FFFFFF">
              <a:alpha val="81568"/>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196" name="Shape 196"/>
          <p:cNvSpPr txBox="1"/>
          <p:nvPr/>
        </p:nvSpPr>
        <p:spPr>
          <a:xfrm>
            <a:off x="4851207" y="5328687"/>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0C0B0B"/>
              </a:buClr>
              <a:buSzPct val="25000"/>
              <a:buFont typeface="Calibri"/>
              <a:buNone/>
            </a:pPr>
            <a:fld id="{00000000-1234-1234-1234-123412341234}" type="slidenum">
              <a:rPr b="0" i="0" lang="fr-FR" sz="1200" u="none" cap="none" strike="noStrike">
                <a:solidFill>
                  <a:srgbClr val="0C0B0B"/>
                </a:solidFill>
                <a:latin typeface="Calibri"/>
                <a:ea typeface="Calibri"/>
                <a:cs typeface="Calibri"/>
                <a:sym typeface="Calibri"/>
              </a:rPr>
              <a:t>‹#›</a:t>
            </a:fld>
          </a:p>
        </p:txBody>
      </p:sp>
      <p:sp>
        <p:nvSpPr>
          <p:cNvPr id="197" name="Shape 197"/>
          <p:cNvSpPr/>
          <p:nvPr/>
        </p:nvSpPr>
        <p:spPr>
          <a:xfrm>
            <a:off x="8139228" y="4885066"/>
            <a:ext cx="983445" cy="746858"/>
          </a:xfrm>
          <a:prstGeom prst="roundRect">
            <a:avLst>
              <a:gd fmla="val 3711" name="adj"/>
            </a:avLst>
          </a:prstGeom>
          <a:solidFill>
            <a:srgbClr val="FFFFFF"/>
          </a:solidFill>
          <a:ln cap="flat" cmpd="sng" w="38100">
            <a:solidFill>
              <a:srgbClr val="1B818B"/>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525352"/>
              </a:buClr>
              <a:buSzPct val="25000"/>
              <a:buFont typeface="Calibri"/>
              <a:buNone/>
            </a:pPr>
            <a:r>
              <a:rPr b="0" i="0" lang="fr-FR" sz="1400" u="none" cap="none" strike="noStrike">
                <a:solidFill>
                  <a:srgbClr val="525352"/>
                </a:solidFill>
                <a:latin typeface="Calibri"/>
                <a:ea typeface="Calibri"/>
                <a:cs typeface="Calibri"/>
                <a:sym typeface="Calibri"/>
              </a:rPr>
              <a:t>Trophées</a:t>
            </a:r>
          </a:p>
        </p:txBody>
      </p:sp>
      <p:sp>
        <p:nvSpPr>
          <p:cNvPr id="198" name="Shape 198"/>
          <p:cNvSpPr/>
          <p:nvPr/>
        </p:nvSpPr>
        <p:spPr>
          <a:xfrm>
            <a:off x="4342771" y="2188505"/>
            <a:ext cx="1439998" cy="1439998"/>
          </a:xfrm>
          <a:prstGeom prst="roundRect">
            <a:avLst>
              <a:gd fmla="val 4136" name="adj"/>
            </a:avLst>
          </a:prstGeom>
          <a:solidFill>
            <a:srgbClr val="9DD4E7"/>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36000" rIns="36000"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fr-FR" sz="1200" u="none" cap="none" strike="noStrike">
                <a:solidFill>
                  <a:srgbClr val="000000"/>
                </a:solidFill>
                <a:latin typeface="Calibri"/>
                <a:ea typeface="Calibri"/>
                <a:cs typeface="Calibri"/>
                <a:sym typeface="Calibri"/>
              </a:rPr>
              <a:t>Séquence 3</a:t>
            </a:r>
          </a:p>
          <a:p>
            <a:pPr indent="0" lvl="0" marL="0" marR="0" rtl="0" algn="ctr">
              <a:lnSpc>
                <a:spcPct val="100000"/>
              </a:lnSpc>
              <a:spcBef>
                <a:spcPts val="0"/>
              </a:spcBef>
              <a:spcAft>
                <a:spcPts val="0"/>
              </a:spcAft>
              <a:buClr>
                <a:srgbClr val="000000"/>
              </a:buClr>
              <a:buFont typeface="Arial"/>
              <a:buNone/>
            </a:pPr>
            <a:r>
              <a:t/>
            </a:r>
            <a:endParaRPr b="0" i="0" sz="1200" u="none" cap="none" strike="noStrike">
              <a:solidFill>
                <a:srgbClr val="000000"/>
              </a:solidFill>
              <a:latin typeface="Calibri"/>
              <a:ea typeface="Calibri"/>
              <a:cs typeface="Calibri"/>
              <a:sym typeface="Calibri"/>
            </a:endParaRPr>
          </a:p>
        </p:txBody>
      </p:sp>
      <p:sp>
        <p:nvSpPr>
          <p:cNvPr id="199" name="Shape 199"/>
          <p:cNvSpPr/>
          <p:nvPr/>
        </p:nvSpPr>
        <p:spPr>
          <a:xfrm>
            <a:off x="1536175" y="4169217"/>
            <a:ext cx="1439998" cy="431998"/>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14 h 10 -14 h 40</a:t>
            </a:r>
          </a:p>
        </p:txBody>
      </p:sp>
      <p:sp>
        <p:nvSpPr>
          <p:cNvPr id="200" name="Shape 200"/>
          <p:cNvSpPr/>
          <p:nvPr/>
        </p:nvSpPr>
        <p:spPr>
          <a:xfrm>
            <a:off x="5297864" y="4596480"/>
            <a:ext cx="967032" cy="1439998"/>
          </a:xfrm>
          <a:prstGeom prst="roundRect">
            <a:avLst>
              <a:gd fmla="val 4136" name="adj"/>
            </a:avLst>
          </a:prstGeom>
          <a:solidFill>
            <a:srgbClr val="1B818B"/>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fr-FR" sz="1200" u="none" cap="none" strike="noStrike">
                <a:solidFill>
                  <a:srgbClr val="FFFFFF"/>
                </a:solidFill>
                <a:latin typeface="Calibri"/>
                <a:ea typeface="Calibri"/>
                <a:cs typeface="Calibri"/>
                <a:sym typeface="Calibri"/>
              </a:rPr>
              <a:t>Préparation des questions du PDG</a:t>
            </a:r>
          </a:p>
        </p:txBody>
      </p:sp>
      <p:sp>
        <p:nvSpPr>
          <p:cNvPr id="201" name="Shape 201"/>
          <p:cNvSpPr/>
          <p:nvPr/>
        </p:nvSpPr>
        <p:spPr>
          <a:xfrm>
            <a:off x="5297864" y="4257167"/>
            <a:ext cx="931315"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15 h 45 - 16 h 15</a:t>
            </a:r>
          </a:p>
        </p:txBody>
      </p:sp>
      <p:sp>
        <p:nvSpPr>
          <p:cNvPr id="202" name="Shape 202"/>
          <p:cNvSpPr/>
          <p:nvPr/>
        </p:nvSpPr>
        <p:spPr>
          <a:xfrm>
            <a:off x="6323200" y="4623017"/>
            <a:ext cx="1800000" cy="1439998"/>
          </a:xfrm>
          <a:prstGeom prst="roundRect">
            <a:avLst>
              <a:gd fmla="val 4136" name="adj"/>
            </a:avLst>
          </a:prstGeom>
          <a:solidFill>
            <a:srgbClr val="1B818B"/>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fr-FR" sz="1200" u="none" cap="none" strike="noStrike">
                <a:solidFill>
                  <a:srgbClr val="FFFFFF"/>
                </a:solidFill>
                <a:latin typeface="Calibri"/>
                <a:ea typeface="Calibri"/>
                <a:cs typeface="Calibri"/>
                <a:sym typeface="Calibri"/>
              </a:rPr>
              <a:t>Intervention du PDG</a:t>
            </a:r>
          </a:p>
        </p:txBody>
      </p:sp>
      <p:sp>
        <p:nvSpPr>
          <p:cNvPr id="203" name="Shape 203"/>
          <p:cNvSpPr/>
          <p:nvPr/>
        </p:nvSpPr>
        <p:spPr>
          <a:xfrm>
            <a:off x="6307171" y="4236717"/>
            <a:ext cx="1800000"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16 h 15 – 17 h 15</a:t>
            </a:r>
          </a:p>
        </p:txBody>
      </p:sp>
      <p:sp>
        <p:nvSpPr>
          <p:cNvPr id="204" name="Shape 204"/>
          <p:cNvSpPr/>
          <p:nvPr/>
        </p:nvSpPr>
        <p:spPr>
          <a:xfrm rot="-5400000">
            <a:off x="3051480" y="2509559"/>
            <a:ext cx="1873585" cy="332175"/>
          </a:xfrm>
          <a:prstGeom prst="roundRect">
            <a:avLst>
              <a:gd fmla="val 16667" name="adj"/>
            </a:avLst>
          </a:prstGeom>
          <a:solidFill>
            <a:srgbClr val="FFFFFF"/>
          </a:solidFill>
          <a:ln cap="flat" cmpd="sng" w="38100">
            <a:solidFill>
              <a:srgbClr val="1B818B"/>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1B818B"/>
              </a:buClr>
              <a:buSzPct val="25000"/>
              <a:buFont typeface="Calibri"/>
              <a:buNone/>
            </a:pPr>
            <a:r>
              <a:rPr b="0" i="0" lang="fr-FR" sz="1800" u="none" cap="none" strike="noStrike">
                <a:solidFill>
                  <a:srgbClr val="1B818B"/>
                </a:solidFill>
                <a:latin typeface="Calibri"/>
                <a:ea typeface="Calibri"/>
                <a:cs typeface="Calibri"/>
                <a:sym typeface="Calibri"/>
              </a:rPr>
              <a:t>PAUSE  15’</a:t>
            </a:r>
          </a:p>
        </p:txBody>
      </p:sp>
      <p:sp>
        <p:nvSpPr>
          <p:cNvPr id="205" name="Shape 205"/>
          <p:cNvSpPr/>
          <p:nvPr/>
        </p:nvSpPr>
        <p:spPr>
          <a:xfrm rot="-5400000">
            <a:off x="4467797" y="-3068445"/>
            <a:ext cx="208355" cy="9150649"/>
          </a:xfrm>
          <a:prstGeom prst="rect">
            <a:avLst/>
          </a:prstGeom>
          <a:solidFill>
            <a:srgbClr val="FFFFFF">
              <a:alpha val="81568"/>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206" name="Shape 206"/>
          <p:cNvSpPr txBox="1"/>
          <p:nvPr/>
        </p:nvSpPr>
        <p:spPr>
          <a:xfrm>
            <a:off x="3964594" y="1315633"/>
            <a:ext cx="1890968"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C0B0B"/>
              </a:buClr>
              <a:buSzPct val="25000"/>
              <a:buFont typeface="Calibri"/>
              <a:buNone/>
            </a:pPr>
            <a:r>
              <a:rPr b="0" i="0" lang="fr-FR" sz="1800" u="none" cap="none" strike="noStrike">
                <a:solidFill>
                  <a:srgbClr val="0C0B0B"/>
                </a:solidFill>
                <a:latin typeface="Calibri"/>
                <a:ea typeface="Calibri"/>
                <a:cs typeface="Calibri"/>
                <a:sym typeface="Calibri"/>
              </a:rPr>
              <a:t>MATIN JOUR 2</a:t>
            </a:r>
          </a:p>
        </p:txBody>
      </p:sp>
      <p:sp>
        <p:nvSpPr>
          <p:cNvPr id="207" name="Shape 207"/>
          <p:cNvSpPr/>
          <p:nvPr/>
        </p:nvSpPr>
        <p:spPr>
          <a:xfrm rot="-5400000">
            <a:off x="4464501" y="-600238"/>
            <a:ext cx="208355" cy="9150649"/>
          </a:xfrm>
          <a:prstGeom prst="rect">
            <a:avLst/>
          </a:prstGeom>
          <a:solidFill>
            <a:srgbClr val="FFFFFF">
              <a:alpha val="81568"/>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Calibri"/>
              <a:ea typeface="Calibri"/>
              <a:cs typeface="Calibri"/>
              <a:sym typeface="Calibri"/>
            </a:endParaRPr>
          </a:p>
        </p:txBody>
      </p:sp>
      <p:sp>
        <p:nvSpPr>
          <p:cNvPr id="208" name="Shape 208"/>
          <p:cNvSpPr txBox="1"/>
          <p:nvPr/>
        </p:nvSpPr>
        <p:spPr>
          <a:xfrm>
            <a:off x="3864537" y="3814987"/>
            <a:ext cx="2267753"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C0B0B"/>
              </a:buClr>
              <a:buSzPct val="25000"/>
              <a:buFont typeface="Calibri"/>
              <a:buNone/>
            </a:pPr>
            <a:r>
              <a:rPr b="0" i="0" lang="fr-FR" sz="1800" u="none" cap="none" strike="noStrike">
                <a:solidFill>
                  <a:srgbClr val="0C0B0B"/>
                </a:solidFill>
                <a:latin typeface="Calibri"/>
                <a:ea typeface="Calibri"/>
                <a:cs typeface="Calibri"/>
                <a:sym typeface="Calibri"/>
              </a:rPr>
              <a:t>APRÈS — MIDI JOUR 2</a:t>
            </a:r>
          </a:p>
        </p:txBody>
      </p:sp>
      <p:sp>
        <p:nvSpPr>
          <p:cNvPr id="209" name="Shape 209"/>
          <p:cNvSpPr/>
          <p:nvPr/>
        </p:nvSpPr>
        <p:spPr>
          <a:xfrm>
            <a:off x="49639" y="1349337"/>
            <a:ext cx="2579551"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C0B0B"/>
              </a:buClr>
              <a:buSzPct val="25000"/>
              <a:buFont typeface="Calibri"/>
              <a:buNone/>
            </a:pPr>
            <a:r>
              <a:rPr b="0" i="0" lang="fr-FR" sz="1400" u="none" cap="none" strike="noStrike">
                <a:solidFill>
                  <a:srgbClr val="0C0B0B"/>
                </a:solidFill>
                <a:latin typeface="Calibri"/>
                <a:ea typeface="Calibri"/>
                <a:cs typeface="Calibri"/>
                <a:sym typeface="Calibri"/>
              </a:rPr>
              <a:t>Café d’accueil entre 8 h 30 et 9 h</a:t>
            </a:r>
          </a:p>
        </p:txBody>
      </p:sp>
      <p:sp>
        <p:nvSpPr>
          <p:cNvPr id="210" name="Shape 210"/>
          <p:cNvSpPr/>
          <p:nvPr/>
        </p:nvSpPr>
        <p:spPr>
          <a:xfrm>
            <a:off x="6698189" y="2198941"/>
            <a:ext cx="1080000" cy="1439998"/>
          </a:xfrm>
          <a:prstGeom prst="roundRect">
            <a:avLst>
              <a:gd fmla="val 4136" name="adj"/>
            </a:avLst>
          </a:prstGeom>
          <a:solidFill>
            <a:srgbClr val="1B818B"/>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fr-FR" sz="1200" u="none" cap="none" strike="noStrike">
                <a:solidFill>
                  <a:srgbClr val="FFFFFF"/>
                </a:solidFill>
                <a:latin typeface="Calibri"/>
                <a:ea typeface="Calibri"/>
                <a:cs typeface="Calibri"/>
                <a:sym typeface="Calibri"/>
              </a:rPr>
              <a:t>Intervention du DRH</a:t>
            </a:r>
          </a:p>
        </p:txBody>
      </p:sp>
      <p:sp>
        <p:nvSpPr>
          <p:cNvPr id="211" name="Shape 211"/>
          <p:cNvSpPr/>
          <p:nvPr/>
        </p:nvSpPr>
        <p:spPr>
          <a:xfrm rot="-5400000">
            <a:off x="2283856" y="4963096"/>
            <a:ext cx="1873585" cy="332175"/>
          </a:xfrm>
          <a:prstGeom prst="roundRect">
            <a:avLst>
              <a:gd fmla="val 16667" name="adj"/>
            </a:avLst>
          </a:prstGeom>
          <a:solidFill>
            <a:srgbClr val="FFFFFF"/>
          </a:solidFill>
          <a:ln cap="flat" cmpd="sng" w="38100">
            <a:solidFill>
              <a:srgbClr val="1B818B"/>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1B818B"/>
              </a:buClr>
              <a:buSzPct val="25000"/>
              <a:buFont typeface="Calibri"/>
              <a:buNone/>
            </a:pPr>
            <a:r>
              <a:rPr b="0" i="0" lang="fr-FR" sz="1800" u="none" cap="none" strike="noStrike">
                <a:solidFill>
                  <a:srgbClr val="1B818B"/>
                </a:solidFill>
                <a:latin typeface="Calibri"/>
                <a:ea typeface="Calibri"/>
                <a:cs typeface="Calibri"/>
                <a:sym typeface="Calibri"/>
              </a:rPr>
              <a:t>PAUSE  10’</a:t>
            </a:r>
          </a:p>
        </p:txBody>
      </p:sp>
      <p:sp>
        <p:nvSpPr>
          <p:cNvPr id="212" name="Shape 212"/>
          <p:cNvSpPr/>
          <p:nvPr/>
        </p:nvSpPr>
        <p:spPr>
          <a:xfrm>
            <a:off x="62539" y="4604214"/>
            <a:ext cx="1439998" cy="1439998"/>
          </a:xfrm>
          <a:prstGeom prst="roundRect">
            <a:avLst>
              <a:gd fmla="val 4136" name="adj"/>
            </a:avLst>
          </a:prstGeom>
          <a:solidFill>
            <a:srgbClr val="1B818B"/>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fr-FR" sz="1200" u="none" cap="none" strike="noStrike">
                <a:solidFill>
                  <a:srgbClr val="FFFFFF"/>
                </a:solidFill>
                <a:latin typeface="Calibri"/>
                <a:ea typeface="Calibri"/>
                <a:cs typeface="Calibri"/>
                <a:sym typeface="Calibri"/>
              </a:rPr>
              <a:t>1 Intervention</a:t>
            </a:r>
          </a:p>
        </p:txBody>
      </p:sp>
      <p:sp>
        <p:nvSpPr>
          <p:cNvPr id="213" name="Shape 213"/>
          <p:cNvSpPr/>
          <p:nvPr/>
        </p:nvSpPr>
        <p:spPr>
          <a:xfrm>
            <a:off x="65703" y="4169930"/>
            <a:ext cx="1439998"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13 h 30 – 14 h 10</a:t>
            </a:r>
          </a:p>
        </p:txBody>
      </p:sp>
      <p:sp>
        <p:nvSpPr>
          <p:cNvPr id="214" name="Shape 214"/>
          <p:cNvSpPr/>
          <p:nvPr/>
        </p:nvSpPr>
        <p:spPr>
          <a:xfrm>
            <a:off x="3460801" y="4637539"/>
            <a:ext cx="1439998" cy="1439998"/>
          </a:xfrm>
          <a:prstGeom prst="roundRect">
            <a:avLst>
              <a:gd fmla="val 4136" name="adj"/>
            </a:avLst>
          </a:prstGeom>
          <a:solidFill>
            <a:srgbClr val="1B818B"/>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fr-FR" sz="1200" u="none" cap="none" strike="noStrike">
                <a:solidFill>
                  <a:srgbClr val="FFFFFF"/>
                </a:solidFill>
                <a:latin typeface="Calibri"/>
                <a:ea typeface="Calibri"/>
                <a:cs typeface="Calibri"/>
                <a:sym typeface="Calibri"/>
              </a:rPr>
              <a:t>1 Intervention</a:t>
            </a:r>
          </a:p>
        </p:txBody>
      </p:sp>
      <p:sp>
        <p:nvSpPr>
          <p:cNvPr id="215" name="Shape 215"/>
          <p:cNvSpPr/>
          <p:nvPr/>
        </p:nvSpPr>
        <p:spPr>
          <a:xfrm>
            <a:off x="3463967" y="4203253"/>
            <a:ext cx="1439998" cy="424379"/>
          </a:xfrm>
          <a:prstGeom prst="roundRect">
            <a:avLst>
              <a:gd fmla="val 4136" name="adj"/>
            </a:avLst>
          </a:prstGeom>
          <a:solidFill>
            <a:srgbClr val="A5A6A5"/>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fr-FR" sz="1100" u="none" cap="none" strike="noStrike">
                <a:solidFill>
                  <a:srgbClr val="FFFFFF"/>
                </a:solidFill>
                <a:latin typeface="Calibri"/>
                <a:ea typeface="Calibri"/>
                <a:cs typeface="Calibri"/>
                <a:sym typeface="Calibri"/>
              </a:rPr>
              <a:t>14 h 50 – 15 h 30</a:t>
            </a:r>
          </a:p>
        </p:txBody>
      </p:sp>
      <p:sp>
        <p:nvSpPr>
          <p:cNvPr id="216" name="Shape 216"/>
          <p:cNvSpPr/>
          <p:nvPr/>
        </p:nvSpPr>
        <p:spPr>
          <a:xfrm>
            <a:off x="5950171" y="2195792"/>
            <a:ext cx="719999" cy="1439998"/>
          </a:xfrm>
          <a:prstGeom prst="roundRect">
            <a:avLst>
              <a:gd fmla="val 4136" name="adj"/>
            </a:avLst>
          </a:prstGeom>
          <a:solidFill>
            <a:srgbClr val="9DD4E7"/>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36000" rIns="36000"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fr-FR" sz="1200" u="none" cap="none" strike="noStrike">
                <a:solidFill>
                  <a:srgbClr val="000000"/>
                </a:solidFill>
                <a:latin typeface="Calibri"/>
                <a:ea typeface="Calibri"/>
                <a:cs typeface="Calibri"/>
                <a:sym typeface="Calibri"/>
              </a:rPr>
              <a:t>Jeu sur les valeurs </a:t>
            </a:r>
          </a:p>
          <a:p>
            <a:pPr indent="0" lvl="0" marL="0" marR="0" rtl="0" algn="ctr">
              <a:lnSpc>
                <a:spcPct val="100000"/>
              </a:lnSpc>
              <a:spcBef>
                <a:spcPts val="0"/>
              </a:spcBef>
              <a:spcAft>
                <a:spcPts val="0"/>
              </a:spcAft>
              <a:buClr>
                <a:srgbClr val="000000"/>
              </a:buClr>
              <a:buFont typeface="Arial"/>
              <a:buNone/>
            </a:pPr>
            <a:r>
              <a:t/>
            </a:r>
            <a:endParaRPr b="0" i="0" sz="1200" u="none" cap="none" strike="noStrike">
              <a:solidFill>
                <a:srgbClr val="000000"/>
              </a:solidFill>
              <a:latin typeface="Calibri"/>
              <a:ea typeface="Calibri"/>
              <a:cs typeface="Calibri"/>
              <a:sym typeface="Calibri"/>
            </a:endParaRPr>
          </a:p>
        </p:txBody>
      </p:sp>
      <p:sp>
        <p:nvSpPr>
          <p:cNvPr id="217" name="Shape 217"/>
          <p:cNvSpPr/>
          <p:nvPr/>
        </p:nvSpPr>
        <p:spPr>
          <a:xfrm rot="-5400000">
            <a:off x="4160773" y="4997268"/>
            <a:ext cx="1873585" cy="332175"/>
          </a:xfrm>
          <a:prstGeom prst="roundRect">
            <a:avLst>
              <a:gd fmla="val 16667" name="adj"/>
            </a:avLst>
          </a:prstGeom>
          <a:solidFill>
            <a:srgbClr val="FFFFFF"/>
          </a:solidFill>
          <a:ln cap="flat" cmpd="sng" w="38100">
            <a:solidFill>
              <a:srgbClr val="1B818B"/>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1B818B"/>
              </a:buClr>
              <a:buSzPct val="25000"/>
              <a:buFont typeface="Calibri"/>
              <a:buNone/>
            </a:pPr>
            <a:r>
              <a:rPr b="0" i="0" lang="fr-FR" sz="1800" u="none" cap="none" strike="noStrike">
                <a:solidFill>
                  <a:srgbClr val="1B818B"/>
                </a:solidFill>
                <a:latin typeface="Calibri"/>
                <a:ea typeface="Calibri"/>
                <a:cs typeface="Calibri"/>
                <a:sym typeface="Calibri"/>
              </a:rPr>
              <a:t>PAUSE  15’</a:t>
            </a:r>
          </a:p>
        </p:txBody>
      </p:sp>
      <p:sp>
        <p:nvSpPr>
          <p:cNvPr id="218" name="Shape 218"/>
          <p:cNvSpPr/>
          <p:nvPr/>
        </p:nvSpPr>
        <p:spPr>
          <a:xfrm>
            <a:off x="-28019" y="442912"/>
            <a:ext cx="1428332" cy="854067"/>
          </a:xfrm>
          <a:prstGeom prst="roundRect">
            <a:avLst>
              <a:gd fmla="val 16667" name="adj"/>
            </a:avLst>
          </a:prstGeom>
          <a:solidFill>
            <a:schemeClr val="lt1"/>
          </a:solidFill>
          <a:ln cap="flat" cmpd="sng" w="12700">
            <a:solidFill>
              <a:srgbClr val="38AEB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1" i="0" lang="fr-FR" sz="1800" u="none" cap="none" strike="noStrike">
                <a:solidFill>
                  <a:schemeClr val="dk1"/>
                </a:solidFill>
                <a:latin typeface="Calibri"/>
                <a:ea typeface="Calibri"/>
                <a:cs typeface="Calibri"/>
                <a:sym typeface="Calibri"/>
              </a:rPr>
              <a:t>BI QUEST DAY</a:t>
            </a:r>
          </a:p>
        </p:txBody>
      </p:sp>
      <p:sp>
        <p:nvSpPr>
          <p:cNvPr id="219" name="Shape 219"/>
          <p:cNvSpPr/>
          <p:nvPr/>
        </p:nvSpPr>
        <p:spPr>
          <a:xfrm>
            <a:off x="-17663" y="-27170"/>
            <a:ext cx="1417976" cy="665510"/>
          </a:xfrm>
          <a:prstGeom prst="roundRect">
            <a:avLst>
              <a:gd fmla="val 16667" name="adj"/>
            </a:avLst>
          </a:prstGeom>
          <a:solidFill>
            <a:srgbClr val="38AEBB"/>
          </a:solidFill>
          <a:ln cap="flat" cmpd="sng" w="9525">
            <a:solidFill>
              <a:srgbClr val="38AEB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1" i="0" lang="fr-FR" sz="1400" u="none" cap="none" strike="noStrike">
                <a:solidFill>
                  <a:schemeClr val="lt1"/>
                </a:solidFill>
                <a:latin typeface="Calibri"/>
                <a:ea typeface="Calibri"/>
                <a:cs typeface="Calibri"/>
                <a:sym typeface="Calibri"/>
              </a:rPr>
              <a:t>JOUR J : présentiel 1 jour 1/2</a:t>
            </a:r>
          </a:p>
        </p:txBody>
      </p:sp>
      <p:sp>
        <p:nvSpPr>
          <p:cNvPr id="220" name="Shape 220"/>
          <p:cNvSpPr/>
          <p:nvPr/>
        </p:nvSpPr>
        <p:spPr>
          <a:xfrm>
            <a:off x="2544658" y="65221"/>
            <a:ext cx="1453422" cy="1058776"/>
          </a:xfrm>
          <a:prstGeom prst="roundRect">
            <a:avLst>
              <a:gd fmla="val 16667" name="adj"/>
            </a:avLst>
          </a:prstGeom>
          <a:solidFill>
            <a:schemeClr val="lt1"/>
          </a:solidFill>
          <a:ln cap="flat" cmpd="sng" w="12700">
            <a:solidFill>
              <a:srgbClr val="38AEBB"/>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fr-FR" sz="1600" u="none" cap="none" strike="noStrike">
                <a:solidFill>
                  <a:schemeClr val="dk1"/>
                </a:solidFill>
                <a:latin typeface="Calibri"/>
                <a:ea typeface="Calibri"/>
                <a:cs typeface="Calibri"/>
                <a:sym typeface="Calibri"/>
              </a:rPr>
              <a:t>Monter en compétence et impliquer</a:t>
            </a:r>
          </a:p>
        </p:txBody>
      </p:sp>
      <p:sp>
        <p:nvSpPr>
          <p:cNvPr id="221" name="Shape 221"/>
          <p:cNvSpPr/>
          <p:nvPr/>
        </p:nvSpPr>
        <p:spPr>
          <a:xfrm rot="-5400000">
            <a:off x="1665024" y="-16928"/>
            <a:ext cx="625640" cy="1133625"/>
          </a:xfrm>
          <a:prstGeom prst="downArrow">
            <a:avLst>
              <a:gd fmla="val 50000" name="adj1"/>
              <a:gd fmla="val 50000" name="adj2"/>
            </a:avLst>
          </a:prstGeom>
          <a:solidFill>
            <a:srgbClr val="38AEBB"/>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2" name="Shape 222"/>
          <p:cNvSpPr txBox="1"/>
          <p:nvPr/>
        </p:nvSpPr>
        <p:spPr>
          <a:xfrm>
            <a:off x="4495800" y="345662"/>
            <a:ext cx="4114800" cy="5232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8AEBB"/>
              </a:buClr>
              <a:buSzPct val="25000"/>
              <a:buFont typeface="Calibri"/>
              <a:buNone/>
            </a:pPr>
            <a:r>
              <a:rPr b="0" i="0" lang="fr-FR" sz="2800" u="none" cap="none" strike="noStrike">
                <a:solidFill>
                  <a:srgbClr val="38AEBB"/>
                </a:solidFill>
                <a:latin typeface="Calibri"/>
                <a:ea typeface="Calibri"/>
                <a:cs typeface="Calibri"/>
                <a:sym typeface="Calibri"/>
              </a:rPr>
              <a:t>BI QUEST DAY</a:t>
            </a:r>
          </a:p>
        </p:txBody>
      </p:sp>
      <p:sp>
        <p:nvSpPr>
          <p:cNvPr id="223" name="Shape 223"/>
          <p:cNvSpPr/>
          <p:nvPr/>
        </p:nvSpPr>
        <p:spPr>
          <a:xfrm>
            <a:off x="1536175" y="4637539"/>
            <a:ext cx="1439998" cy="1439998"/>
          </a:xfrm>
          <a:prstGeom prst="roundRect">
            <a:avLst>
              <a:gd fmla="val 4136" name="adj"/>
            </a:avLst>
          </a:prstGeom>
          <a:solidFill>
            <a:srgbClr val="9DD4E7"/>
          </a:solidFill>
          <a:ln cap="flat" cmpd="sng" w="38100">
            <a:solidFill>
              <a:srgbClr val="FFFFFF"/>
            </a:solidFill>
            <a:prstDash val="solid"/>
            <a:round/>
            <a:headEnd len="med" w="med" type="none"/>
            <a:tailEnd len="med" w="med" type="none"/>
          </a:ln>
          <a:effectLst>
            <a:outerShdw blurRad="39999" rotWithShape="0" dir="5400000" dist="20000">
              <a:srgbClr val="000000">
                <a:alpha val="37254"/>
              </a:srgbClr>
            </a:outerShdw>
          </a:effectLst>
        </p:spPr>
        <p:txBody>
          <a:bodyPr anchorCtr="0" anchor="ctr" bIns="45700" lIns="36000" rIns="36000"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fr-FR" sz="1200" u="none" cap="none" strike="noStrike">
                <a:solidFill>
                  <a:srgbClr val="000000"/>
                </a:solidFill>
                <a:latin typeface="Calibri"/>
                <a:ea typeface="Calibri"/>
                <a:cs typeface="Calibri"/>
                <a:sym typeface="Calibri"/>
              </a:rPr>
              <a:t>Séquence 4</a:t>
            </a:r>
          </a:p>
          <a:p>
            <a:pPr indent="0" lvl="0" marL="0" marR="0" rtl="0" algn="ctr">
              <a:lnSpc>
                <a:spcPct val="100000"/>
              </a:lnSpc>
              <a:spcBef>
                <a:spcPts val="0"/>
              </a:spcBef>
              <a:spcAft>
                <a:spcPts val="0"/>
              </a:spcAft>
              <a:buClr>
                <a:srgbClr val="000000"/>
              </a:buClr>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2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2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2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2000"/>
                                        <p:tgtEl>
                                          <p:spTgt spid="207"/>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4" name="Shape 1824"/>
        <p:cNvGrpSpPr/>
        <p:nvPr/>
      </p:nvGrpSpPr>
      <p:grpSpPr>
        <a:xfrm>
          <a:off x="0" y="0"/>
          <a:ext cx="0" cy="0"/>
          <a:chOff x="0" y="0"/>
          <a:chExt cx="0" cy="0"/>
        </a:xfrm>
      </p:grpSpPr>
      <p:sp>
        <p:nvSpPr>
          <p:cNvPr id="1825" name="Shape 1825"/>
          <p:cNvSpPr txBox="1"/>
          <p:nvPr>
            <p:ph idx="1" type="body"/>
          </p:nvPr>
        </p:nvSpPr>
        <p:spPr>
          <a:xfrm>
            <a:off x="610362" y="2176271"/>
            <a:ext cx="7886700" cy="3250883"/>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1" i="0" lang="fr-FR" sz="11500" u="none" cap="none" strike="noStrike">
                <a:solidFill>
                  <a:schemeClr val="dk1"/>
                </a:solidFill>
                <a:latin typeface="Calibri"/>
                <a:ea typeface="Calibri"/>
                <a:cs typeface="Calibri"/>
                <a:sym typeface="Calibri"/>
              </a:rPr>
              <a:t>FIN</a:t>
            </a:r>
          </a:p>
        </p:txBody>
      </p:sp>
      <p:sp>
        <p:nvSpPr>
          <p:cNvPr id="1826" name="Shape 1826"/>
          <p:cNvSpPr/>
          <p:nvPr/>
        </p:nvSpPr>
        <p:spPr>
          <a:xfrm>
            <a:off x="278025" y="254850"/>
            <a:ext cx="1343699" cy="1343699"/>
          </a:xfrm>
          <a:prstGeom prst="plus">
            <a:avLst>
              <a:gd fmla="val 25000"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p:nvPr/>
        </p:nvSpPr>
        <p:spPr>
          <a:xfrm>
            <a:off x="0" y="0"/>
            <a:ext cx="9144000" cy="6857999"/>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0" name="Shape 230"/>
          <p:cNvSpPr txBox="1"/>
          <p:nvPr/>
        </p:nvSpPr>
        <p:spPr>
          <a:xfrm>
            <a:off x="1023245" y="2627758"/>
            <a:ext cx="7296506" cy="64633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CONTENU DU STORY-BOARD</a:t>
            </a:r>
          </a:p>
        </p:txBody>
      </p:sp>
      <p:sp>
        <p:nvSpPr>
          <p:cNvPr id="231" name="Shape 231"/>
          <p:cNvSpPr/>
          <p:nvPr/>
        </p:nvSpPr>
        <p:spPr>
          <a:xfrm flipH="1" rot="-5400000">
            <a:off x="5576617" y="3290617"/>
            <a:ext cx="6858002" cy="276768"/>
          </a:xfrm>
          <a:prstGeom prst="rect">
            <a:avLst/>
          </a:prstGeom>
          <a:solidFill>
            <a:srgbClr val="39AEB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2" name="Shape 232"/>
          <p:cNvSpPr txBox="1"/>
          <p:nvPr/>
        </p:nvSpPr>
        <p:spPr>
          <a:xfrm>
            <a:off x="3488639" y="6425071"/>
            <a:ext cx="2146417" cy="307777"/>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www.my-serious-game.fr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p:nvPr/>
        </p:nvSpPr>
        <p:spPr>
          <a:xfrm>
            <a:off x="0" y="0"/>
            <a:ext cx="9144000" cy="6857999"/>
          </a:xfrm>
          <a:prstGeom prst="rect">
            <a:avLst/>
          </a:prstGeom>
          <a:solidFill>
            <a:srgbClr val="4A4949"/>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9" name="Shape 239"/>
          <p:cNvSpPr txBox="1"/>
          <p:nvPr/>
        </p:nvSpPr>
        <p:spPr>
          <a:xfrm>
            <a:off x="913595" y="565747"/>
            <a:ext cx="7296506" cy="120032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PREMIÈRE PARTIE DU JEU (1/4)</a:t>
            </a:r>
          </a:p>
          <a:p>
            <a:pPr indent="0" lvl="0" marL="0" marR="0" rtl="0" algn="ctr">
              <a:lnSpc>
                <a:spcPct val="100000"/>
              </a:lnSpc>
              <a:spcBef>
                <a:spcPts val="0"/>
              </a:spcBef>
              <a:spcAft>
                <a:spcPts val="0"/>
              </a:spcAft>
              <a:buClr>
                <a:srgbClr val="39AEBB"/>
              </a:buClr>
              <a:buSzPct val="25000"/>
              <a:buFont typeface="Calibri"/>
              <a:buNone/>
            </a:pPr>
            <a:r>
              <a:rPr b="1" i="0" lang="fr-FR" sz="3600" u="none" cap="none" strike="noStrike">
                <a:solidFill>
                  <a:srgbClr val="39AEBB"/>
                </a:solidFill>
                <a:latin typeface="Calibri"/>
                <a:ea typeface="Calibri"/>
                <a:cs typeface="Calibri"/>
                <a:sym typeface="Calibri"/>
              </a:rPr>
              <a:t>DURÉE : 30 minutes</a:t>
            </a:r>
          </a:p>
        </p:txBody>
      </p:sp>
      <p:sp>
        <p:nvSpPr>
          <p:cNvPr id="240" name="Shape 240"/>
          <p:cNvSpPr/>
          <p:nvPr/>
        </p:nvSpPr>
        <p:spPr>
          <a:xfrm flipH="1" rot="-5400000">
            <a:off x="5576617" y="3290617"/>
            <a:ext cx="6858002" cy="276768"/>
          </a:xfrm>
          <a:prstGeom prst="rect">
            <a:avLst/>
          </a:prstGeom>
          <a:solidFill>
            <a:srgbClr val="39AEB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41" name="Shape 241"/>
          <p:cNvSpPr txBox="1"/>
          <p:nvPr/>
        </p:nvSpPr>
        <p:spPr>
          <a:xfrm>
            <a:off x="3488639" y="6425071"/>
            <a:ext cx="2146417" cy="307777"/>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Calibri"/>
              <a:buNone/>
            </a:pPr>
            <a:r>
              <a:rPr b="0" i="0" lang="fr-FR" sz="1400" u="none" cap="none" strike="noStrike">
                <a:solidFill>
                  <a:schemeClr val="lt1"/>
                </a:solidFill>
                <a:latin typeface="Calibri"/>
                <a:ea typeface="Calibri"/>
                <a:cs typeface="Calibri"/>
                <a:sym typeface="Calibri"/>
              </a:rPr>
              <a:t>www.my-serious-game.fr</a:t>
            </a:r>
          </a:p>
        </p:txBody>
      </p:sp>
      <p:sp>
        <p:nvSpPr>
          <p:cNvPr id="242" name="Shape 242"/>
          <p:cNvSpPr/>
          <p:nvPr/>
        </p:nvSpPr>
        <p:spPr>
          <a:xfrm>
            <a:off x="3611880" y="2615247"/>
            <a:ext cx="5053170" cy="264687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fr-FR" sz="2000" u="sng" cap="none" strike="noStrike">
                <a:solidFill>
                  <a:schemeClr val="lt1"/>
                </a:solidFill>
                <a:latin typeface="Calibri"/>
                <a:ea typeface="Calibri"/>
                <a:cs typeface="Calibri"/>
                <a:sym typeface="Calibri"/>
              </a:rPr>
              <a:t>SUCCESSION DES JEUX ET DES SUPPORTS : </a:t>
            </a:r>
          </a:p>
          <a:p>
            <a:pPr indent="0" lvl="0" marL="0" marR="0" rtl="0" algn="ctr">
              <a:lnSpc>
                <a:spcPct val="100000"/>
              </a:lnSpc>
              <a:spcBef>
                <a:spcPts val="0"/>
              </a:spcBef>
              <a:spcAft>
                <a:spcPts val="0"/>
              </a:spcAft>
              <a:buClr>
                <a:schemeClr val="lt1"/>
              </a:buClr>
              <a:buSzPct val="25000"/>
              <a:buFont typeface="Calibri"/>
              <a:buNone/>
            </a:pPr>
            <a:r>
              <a:rPr b="0" i="0" lang="fr-FR" sz="2000" u="none" cap="none" strike="noStrike">
                <a:solidFill>
                  <a:schemeClr val="lt1"/>
                </a:solidFill>
                <a:latin typeface="Calibri"/>
                <a:ea typeface="Calibri"/>
                <a:cs typeface="Calibri"/>
                <a:sym typeface="Calibri"/>
              </a:rPr>
              <a:t>1 </a:t>
            </a:r>
            <a:r>
              <a:rPr b="0" i="0" lang="fr-FR" sz="1800" u="none" cap="none" strike="noStrike">
                <a:solidFill>
                  <a:schemeClr val="lt1"/>
                </a:solidFill>
                <a:latin typeface="Calibri"/>
                <a:ea typeface="Calibri"/>
                <a:cs typeface="Calibri"/>
                <a:sym typeface="Calibri"/>
              </a:rPr>
              <a:t>: Montage des lunettes et jeu de rapidité sur tablette</a:t>
            </a:r>
          </a:p>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2 : Jeu dans les lunettes + débat oral</a:t>
            </a:r>
          </a:p>
          <a:p>
            <a:pPr indent="0" lvl="0" marL="0" marR="0" rtl="0" algn="ctr">
              <a:lnSpc>
                <a:spcPct val="100000"/>
              </a:lnSpc>
              <a:spcBef>
                <a:spcPts val="0"/>
              </a:spcBef>
              <a:spcAft>
                <a:spcPts val="0"/>
              </a:spcAft>
              <a:buClr>
                <a:schemeClr val="lt1"/>
              </a:buClr>
              <a:buSzPct val="25000"/>
              <a:buFont typeface="Calibri"/>
              <a:buNone/>
            </a:pPr>
            <a:r>
              <a:rPr b="0" i="0" lang="fr-FR" sz="1800" u="none" cap="none" strike="noStrike">
                <a:solidFill>
                  <a:schemeClr val="lt1"/>
                </a:solidFill>
                <a:latin typeface="Calibri"/>
                <a:ea typeface="Calibri"/>
                <a:cs typeface="Calibri"/>
                <a:sym typeface="Calibri"/>
              </a:rPr>
              <a:t>3. Cas éthique</a:t>
            </a:r>
          </a:p>
          <a:p>
            <a:pPr indent="0" lvl="0" marL="0" marR="0" rtl="0" algn="ctr">
              <a:lnSpc>
                <a:spcPct val="100000"/>
              </a:lnSpc>
              <a:spcBef>
                <a:spcPts val="0"/>
              </a:spcBef>
              <a:spcAft>
                <a:spcPts val="0"/>
              </a:spcAft>
              <a:buClr>
                <a:srgbClr val="000000"/>
              </a:buClr>
              <a:buFont typeface="Arial"/>
              <a:buNone/>
            </a:pPr>
            <a:r>
              <a:t/>
            </a:r>
            <a:endParaRPr b="1" i="0" sz="2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ct val="25000"/>
              <a:buFont typeface="Calibri"/>
              <a:buNone/>
            </a:pPr>
            <a:r>
              <a:rPr b="0" i="1" lang="fr-FR" sz="1600" u="none" cap="none" strike="noStrike">
                <a:solidFill>
                  <a:schemeClr val="lt1"/>
                </a:solidFill>
                <a:latin typeface="Calibri"/>
                <a:ea typeface="Calibri"/>
                <a:cs typeface="Calibri"/>
                <a:sym typeface="Calibri"/>
              </a:rPr>
              <a:t>Des vidéos 3D, ainsi que des animations sonores viennent expliquer les règles du jeu et apporter du contenu sur les différentes phases d’un projet.</a:t>
            </a:r>
          </a:p>
        </p:txBody>
      </p:sp>
      <p:pic>
        <p:nvPicPr>
          <p:cNvPr id="243" name="Shape 243"/>
          <p:cNvPicPr preferRelativeResize="0"/>
          <p:nvPr/>
        </p:nvPicPr>
        <p:blipFill rotWithShape="1">
          <a:blip r:embed="rId3">
            <a:alphaModFix/>
          </a:blip>
          <a:srcRect b="0" l="0" r="0" t="0"/>
          <a:stretch/>
        </p:blipFill>
        <p:spPr>
          <a:xfrm>
            <a:off x="-45514" y="2048985"/>
            <a:ext cx="3809998" cy="38099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