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 name="Shape 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t>
            </a:r>
          </a:p>
        </p:txBody>
      </p:sp>
      <p:sp>
        <p:nvSpPr>
          <p:cNvPr id="87" name="Shape 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1" name="Shape 9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US" sz="1200" u="none" cap="none" strike="noStrike">
                <a:solidFill>
                  <a:schemeClr val="dk1"/>
                </a:solidFill>
                <a:latin typeface="Calibri"/>
                <a:ea typeface="Calibri"/>
                <a:cs typeface="Calibri"/>
                <a:sym typeface="Calibri"/>
              </a:rPr>
              <a:t>MISE EN FORME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Lancement des formateurs après le déjeuner du midi.</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1" i="0" lang="en-US" sz="1200" u="none" cap="none" strike="noStrike">
                <a:solidFill>
                  <a:schemeClr val="dk1"/>
                </a:solidFill>
                <a:latin typeface="Calibri"/>
                <a:ea typeface="Calibri"/>
                <a:cs typeface="Calibri"/>
                <a:sym typeface="Calibri"/>
              </a:rPr>
              <a:t>Durée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3 minutes,</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1" i="0" lang="en-US" sz="1200" u="none" cap="none" strike="noStrike">
                <a:solidFill>
                  <a:schemeClr val="dk1"/>
                </a:solidFill>
                <a:latin typeface="Calibri"/>
                <a:ea typeface="Calibri"/>
                <a:cs typeface="Calibri"/>
                <a:sym typeface="Calibri"/>
              </a:rPr>
              <a:t>¤ VOIX OFF (Michel) p02_ex01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De retour pour la 2de séquence ? Excellent ! Cette séquence sur les enjeux opérationnels s’annonce compétitive ! Répartis en 4 nouvelles équipes, vous serez en compétition pour remporter un maximum de points en réagissant de la meilleure manière face aux risques ! Si vous êtes performant, je pourrais éventuellement vous dévoiler mon identité. Mais avant d’entrer dans le détail, laissons vos formateurs vous présenter ce challenge risque !</a:t>
            </a:r>
          </a:p>
          <a:p>
            <a:pPr indent="0" lvl="0" marL="0" marR="0" rtl="0" algn="l">
              <a:spcBef>
                <a:spcPts val="0"/>
              </a:spcBef>
              <a:buSzPct val="25000"/>
              <a:buNone/>
            </a:pPr>
            <a:r>
              <a:rPr b="1" i="0" lang="en-US" sz="1200" u="none" cap="none" strike="noStrike">
                <a:solidFill>
                  <a:schemeClr val="dk1"/>
                </a:solidFill>
                <a:latin typeface="Calibri"/>
                <a:ea typeface="Calibri"/>
                <a:cs typeface="Calibri"/>
                <a:sym typeface="Calibri"/>
              </a:rPr>
              <a:t>¤ VOIX OFF END</a:t>
            </a:r>
          </a:p>
        </p:txBody>
      </p:sp>
      <p:sp>
        <p:nvSpPr>
          <p:cNvPr id="92" name="Shape 9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6" name="Shape 9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US" sz="1200" u="none" cap="none" strike="noStrike">
                <a:solidFill>
                  <a:schemeClr val="dk1"/>
                </a:solidFill>
                <a:latin typeface="Calibri"/>
                <a:ea typeface="Calibri"/>
                <a:cs typeface="Calibri"/>
                <a:sym typeface="Calibri"/>
              </a:rPr>
              <a:t>MISE EN FORME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Mise en groupe.</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Idéalement, 4 ordinateurs apprenants (3 équipes pour les séquences 1 &amp; 3 et 4 équipes pour la séquence 2) et 1 ordinateur formateur seront identifiés et conservés pour l’ensemble de la formation (1,5 jour).</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1" i="0" lang="en-US" sz="1200" u="none" cap="none" strike="noStrike">
                <a:solidFill>
                  <a:schemeClr val="dk1"/>
                </a:solidFill>
                <a:latin typeface="Calibri"/>
                <a:ea typeface="Calibri"/>
                <a:cs typeface="Calibri"/>
                <a:sym typeface="Calibri"/>
              </a:rPr>
              <a:t>DURÉE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3 minutes.</a:t>
            </a:r>
          </a:p>
        </p:txBody>
      </p:sp>
      <p:sp>
        <p:nvSpPr>
          <p:cNvPr id="97" name="Shape 9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1" name="Shape 10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US" sz="1200" u="none" cap="none" strike="noStrike">
                <a:solidFill>
                  <a:schemeClr val="dk1"/>
                </a:solidFill>
                <a:latin typeface="Calibri"/>
                <a:ea typeface="Calibri"/>
                <a:cs typeface="Calibri"/>
                <a:sym typeface="Calibri"/>
              </a:rPr>
              <a:t>Reportage (voix féminine)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TV qui s’allume.</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Zoom sur cet homme mystérieux qui intrigue de par sa détermination et son sens des affaires… Andrei Arshavin…</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1" i="0" lang="en-US" sz="1200" u="none" cap="none" strike="noStrike">
                <a:solidFill>
                  <a:schemeClr val="dk1"/>
                </a:solidFill>
                <a:latin typeface="Calibri"/>
                <a:ea typeface="Calibri"/>
                <a:cs typeface="Calibri"/>
                <a:sym typeface="Calibri"/>
              </a:rPr>
              <a:t>¤ VOIX OFF (Mireille) p04_ex01_01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D’abord directeur d’une usine pétrochimique puis actionnaire principal et proche du pouvoir central, ce passionné de ski de fond à su diversifier son portefeuille d’activité en devenant promoteur immobilier grâce à la revente de nombreux actifs immobiliers appartenant au groupe pétrochimique.</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Au fil des années, Andrei Arshavin a étendu ses investissements dans les plus grandes capitales européennes telles que Londres ou encore Paris. À la différence d’autres oligarques, Arshavin n’est pas homme à passer ses vacances sur la Côte d’Azur. Bien au contraire, loin des frasques et des paillettes, Arshavin est décrit par ses partenaires, comme par ses proches comme un homme discret et secret…</a:t>
            </a:r>
          </a:p>
          <a:p>
            <a:pPr indent="0" lvl="0" marL="0" marR="0" rtl="0" algn="l">
              <a:spcBef>
                <a:spcPts val="0"/>
              </a:spcBef>
              <a:buSzPct val="25000"/>
              <a:buNone/>
            </a:pPr>
            <a:r>
              <a:rPr b="1" i="0" lang="en-US" sz="1200" u="none" cap="none" strike="noStrike">
                <a:solidFill>
                  <a:schemeClr val="dk1"/>
                </a:solidFill>
                <a:latin typeface="Calibri"/>
                <a:ea typeface="Calibri"/>
                <a:cs typeface="Calibri"/>
                <a:sym typeface="Calibri"/>
              </a:rPr>
              <a:t>¤ VOIX OFF END</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TV qui s’éteint + description de la situation</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1" i="0" lang="en-US" sz="1200" u="none" cap="none" strike="noStrike">
                <a:solidFill>
                  <a:schemeClr val="dk1"/>
                </a:solidFill>
                <a:latin typeface="Calibri"/>
                <a:ea typeface="Calibri"/>
                <a:cs typeface="Calibri"/>
                <a:sym typeface="Calibri"/>
              </a:rPr>
              <a:t>¤ VOIX OFF (Michel) p04_ex01_02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Vous n’aviez jamais entendu parler de cet homme ? Et pourtant c’est l’investisseur principal de votre grand projet de construction de la tour Belvédère de 50 étages qui hébergera les plus grands groupes français et autres restaurants réputés sur le quartier de la Défense.</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Eh oui, vous êtes contrôleur financier pour ce beau projet sur lequel les équipes commerciales travaillent depuis maintenant 3 ans à son développement. Arshavin pourtant peu connu sur le marché français, s’impatiente de voir se concrétiser ce travail.</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Compte tenu de l’avancement de la conception du projet, des bonnes relations entretenues à tous niveaux et de l’obtention du permis de construire, votre Direction de Production réfléchit sérieusement à intégrer cette affaire dans le Plan A+1. Prise de commande : 300 Millions d’€, Chiffre d’Affaires A+1 : 30 M€, Marge +5% ; frais commerciaux engagés : 2 M€. votre Direction de Production. Il prend d’autant plus cette opportunité en compte que, malgré la méconnaissance du fonds d’investissement avec lequel il travaille, Arshavin propose d’avancer 30 % et se projette déjà sur d’autres investissements dans la capitale.</a:t>
            </a:r>
          </a:p>
          <a:p>
            <a:pPr indent="0" lvl="0" marL="0" marR="0" rtl="0" algn="l">
              <a:spcBef>
                <a:spcPts val="0"/>
              </a:spcBef>
              <a:buSzPct val="25000"/>
              <a:buNone/>
            </a:pPr>
            <a:r>
              <a:rPr b="1" i="0" lang="en-US" sz="1200" u="none" cap="none" strike="noStrike">
                <a:solidFill>
                  <a:schemeClr val="dk1"/>
                </a:solidFill>
                <a:latin typeface="Calibri"/>
                <a:ea typeface="Calibri"/>
                <a:cs typeface="Calibri"/>
                <a:sym typeface="Calibri"/>
              </a:rPr>
              <a:t>¤ VOIX OFF END</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Données numériques retranscrites visuellement pour appuyer la compréhension : Intégration de la Tour Belvédère dans le plan N+1 ? //Chiffre d’affaires A+1 : 30 M€, Prise de commande : 300M€, marge : +5%, frais commerciaux : 2M€.</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1" i="0" lang="en-US" sz="1200" u="none" cap="none" strike="noStrike">
                <a:solidFill>
                  <a:schemeClr val="dk1"/>
                </a:solidFill>
                <a:latin typeface="Calibri"/>
                <a:ea typeface="Calibri"/>
                <a:cs typeface="Calibri"/>
                <a:sym typeface="Calibri"/>
              </a:rPr>
              <a:t>Consignes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À partir de ces éléments et des ressources documentaires à votre disposition, préparez votre prochain rendez-vous avec la Direction Générale pour apporter la meilleure préconisation sur l’intégration de la Tour Belvédère dans le plan N+1. En équipe, commencez par identifier les risques et les opportunités…</a:t>
            </a:r>
          </a:p>
        </p:txBody>
      </p:sp>
      <p:sp>
        <p:nvSpPr>
          <p:cNvPr id="102" name="Shape 10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6" name="Shape 10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US" sz="1200" u="none" cap="none" strike="noStrike">
                <a:solidFill>
                  <a:schemeClr val="dk1"/>
                </a:solidFill>
                <a:latin typeface="Calibri"/>
                <a:ea typeface="Calibri"/>
                <a:cs typeface="Calibri"/>
                <a:sym typeface="Calibri"/>
              </a:rPr>
              <a:t>¤ VOIX OFF (Alain) p05_ex01_01 :</a:t>
            </a:r>
          </a:p>
          <a:p>
            <a:pPr indent="0" lvl="0" marL="0" marR="0" rtl="0" algn="l">
              <a:spcBef>
                <a:spcPts val="0"/>
              </a:spcBef>
              <a:buSzPct val="25000"/>
              <a:buNone/>
            </a:pPr>
            <a:r>
              <a:rPr b="1" i="0" lang="en-US" sz="1200" u="none" cap="none" strike="noStrike">
                <a:solidFill>
                  <a:schemeClr val="dk1"/>
                </a:solidFill>
                <a:latin typeface="Calibri"/>
                <a:ea typeface="Calibri"/>
                <a:cs typeface="Calibri"/>
                <a:sym typeface="Calibri"/>
              </a:rPr>
              <a:t>Itaque tum</a:t>
            </a:r>
            <a:r>
              <a:rPr b="0" i="0" lang="en-US" sz="1200" u="none" cap="none" strike="noStrike">
                <a:solidFill>
                  <a:schemeClr val="dk1"/>
                </a:solidFill>
                <a:latin typeface="Calibri"/>
                <a:ea typeface="Calibri"/>
                <a:cs typeface="Calibri"/>
                <a:sym typeface="Calibri"/>
              </a:rPr>
              <a:t> </a:t>
            </a:r>
            <a:r>
              <a:rPr b="0" i="1" lang="en-US" sz="1200" u="none" cap="none" strike="noStrike">
                <a:solidFill>
                  <a:schemeClr val="dk1"/>
                </a:solidFill>
                <a:latin typeface="Calibri"/>
                <a:ea typeface="Calibri"/>
                <a:cs typeface="Calibri"/>
                <a:sym typeface="Calibri"/>
              </a:rPr>
              <a:t>Scaevola cum</a:t>
            </a:r>
            <a:r>
              <a:rPr b="0" i="0" lang="en-US" sz="1200" u="none" cap="none" strike="noStrike">
                <a:solidFill>
                  <a:schemeClr val="dk1"/>
                </a:solidFill>
                <a:latin typeface="Calibri"/>
                <a:ea typeface="Calibri"/>
                <a:cs typeface="Calibri"/>
                <a:sym typeface="Calibri"/>
              </a:rPr>
              <a:t> </a:t>
            </a:r>
            <a:r>
              <a:rPr b="0" i="0" lang="en-US" sz="1200" u="sng" cap="none" strike="noStrike">
                <a:solidFill>
                  <a:schemeClr val="dk1"/>
                </a:solidFill>
                <a:latin typeface="Calibri"/>
                <a:ea typeface="Calibri"/>
                <a:cs typeface="Calibri"/>
                <a:sym typeface="Calibri"/>
              </a:rPr>
              <a:t>in eam</a:t>
            </a:r>
            <a:r>
              <a:rPr b="0" i="0" lang="en-US" sz="1200" u="none" cap="none" strike="noStrike">
                <a:solidFill>
                  <a:schemeClr val="dk1"/>
                </a:solidFill>
                <a:latin typeface="Calibri"/>
                <a:ea typeface="Calibri"/>
                <a:cs typeface="Calibri"/>
                <a:sym typeface="Calibri"/>
              </a:rPr>
              <a:t> </a:t>
            </a:r>
            <a:r>
              <a:rPr b="0" i="0" lang="en-US" sz="1200" u="none" cap="none" strike="sngStrike">
                <a:solidFill>
                  <a:schemeClr val="dk1"/>
                </a:solidFill>
                <a:latin typeface="Calibri"/>
                <a:ea typeface="Calibri"/>
                <a:cs typeface="Calibri"/>
                <a:sym typeface="Calibri"/>
              </a:rPr>
              <a:t>ipsam mentionem</a:t>
            </a:r>
            <a:r>
              <a:rPr b="0" i="0" lang="en-US" sz="1200" u="none" cap="none" strike="noStrike">
                <a:solidFill>
                  <a:schemeClr val="dk1"/>
                </a:solidFill>
                <a:latin typeface="Calibri"/>
                <a:ea typeface="Calibri"/>
                <a:cs typeface="Calibri"/>
                <a:sym typeface="Calibri"/>
              </a:rPr>
              <a:t> </a:t>
            </a:r>
            <a:r>
              <a:rPr b="0" baseline="30000" i="0" lang="en-US" sz="1200" u="none" cap="none" strike="noStrike">
                <a:solidFill>
                  <a:schemeClr val="dk1"/>
                </a:solidFill>
                <a:latin typeface="Calibri"/>
                <a:ea typeface="Calibri"/>
                <a:cs typeface="Calibri"/>
                <a:sym typeface="Calibri"/>
              </a:rPr>
              <a:t>incidisset, exposuit</a:t>
            </a:r>
            <a:r>
              <a:rPr b="0" i="0" lang="en-US" sz="1200" u="none" cap="none" strike="noStrike">
                <a:solidFill>
                  <a:schemeClr val="dk1"/>
                </a:solidFill>
                <a:latin typeface="Calibri"/>
                <a:ea typeface="Calibri"/>
                <a:cs typeface="Calibri"/>
                <a:sym typeface="Calibri"/>
              </a:rPr>
              <a:t> </a:t>
            </a:r>
            <a:r>
              <a:rPr b="0" baseline="-25000" i="0" lang="en-US" sz="1200" u="none" cap="none" strike="noStrike">
                <a:solidFill>
                  <a:schemeClr val="dk1"/>
                </a:solidFill>
                <a:latin typeface="Calibri"/>
                <a:ea typeface="Calibri"/>
                <a:cs typeface="Calibri"/>
                <a:sym typeface="Calibri"/>
              </a:rPr>
              <a:t>nobis sermonem</a:t>
            </a:r>
            <a:r>
              <a:rPr b="0" i="0" lang="en-US" sz="1200" u="none" cap="none" strike="noStrike">
                <a:solidFill>
                  <a:schemeClr val="dk1"/>
                </a:solidFill>
                <a:latin typeface="Calibri"/>
                <a:ea typeface="Calibri"/>
                <a:cs typeface="Calibri"/>
                <a:sym typeface="Calibri"/>
              </a:rPr>
              <a:t> Laeli de </a:t>
            </a:r>
            <a:r>
              <a:rPr b="1" baseline="30000" i="1" lang="en-US" sz="1200" u="sng" cap="none" strike="sngStrike">
                <a:solidFill>
                  <a:schemeClr val="dk1"/>
                </a:solidFill>
                <a:latin typeface="Calibri"/>
                <a:ea typeface="Calibri"/>
                <a:cs typeface="Calibri"/>
                <a:sym typeface="Calibri"/>
              </a:rPr>
              <a:t>amicitia</a:t>
            </a:r>
            <a:r>
              <a:rPr b="0" i="0" lang="en-US" sz="1200" u="none" cap="none" strike="noStrike">
                <a:solidFill>
                  <a:schemeClr val="dk1"/>
                </a:solidFill>
                <a:latin typeface="Calibri"/>
                <a:ea typeface="Calibri"/>
                <a:cs typeface="Calibri"/>
                <a:sym typeface="Calibri"/>
              </a:rPr>
              <a:t> </a:t>
            </a:r>
            <a:r>
              <a:rPr b="1" baseline="-25000" i="1" lang="en-US" sz="1200" u="sng" cap="none" strike="sngStrike">
                <a:solidFill>
                  <a:schemeClr val="dk1"/>
                </a:solidFill>
                <a:latin typeface="Calibri"/>
                <a:ea typeface="Calibri"/>
                <a:cs typeface="Calibri"/>
                <a:sym typeface="Calibri"/>
              </a:rPr>
              <a:t>habitum</a:t>
            </a:r>
            <a:r>
              <a:rPr b="0" i="0" lang="en-US" sz="1200" u="none" cap="none" strike="noStrike">
                <a:solidFill>
                  <a:schemeClr val="dk1"/>
                </a:solidFill>
                <a:latin typeface="Calibri"/>
                <a:ea typeface="Calibri"/>
                <a:cs typeface="Calibri"/>
                <a:sym typeface="Calibri"/>
              </a:rPr>
              <a:t> ab illo secum et cum altero genero, C. Fannio Marci filio, paucis diebus post mortem Africani. Eius disputationis sententias memoriae mandavi, quas hoc libro exposui arbitratu meo; quasi enim ipsos induxi loquentes, ne 'inquam' et 'inquit' saepius interponeretur, atque ut tamquam a praesentibus coram haberi sermo videretur.</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Calibri"/>
                <a:ea typeface="Calibri"/>
                <a:cs typeface="Calibri"/>
                <a:sym typeface="Calibri"/>
              </a:rPr>
              <a:t>Raptim igitur properantes ut motus sui rumores celeritate nimia praevenirent, vigore corporum ac levitate confisi per flexuosas semitas ad summitates collium tardius evadebant.</a:t>
            </a:r>
          </a:p>
          <a:p>
            <a:pPr indent="-171450" lvl="1" marL="628650" marR="0" rtl="0" algn="l">
              <a:spcBef>
                <a:spcPts val="0"/>
              </a:spcBef>
              <a:buClr>
                <a:schemeClr val="dk1"/>
              </a:buClr>
              <a:buSzPct val="100000"/>
              <a:buFont typeface="Arial"/>
              <a:buChar char="•"/>
            </a:pPr>
            <a:r>
              <a:rPr b="0" i="0" lang="en-US" sz="1200" u="none" cap="none" strike="noStrike">
                <a:solidFill>
                  <a:schemeClr val="dk1"/>
                </a:solidFill>
                <a:latin typeface="Calibri"/>
                <a:ea typeface="Calibri"/>
                <a:cs typeface="Calibri"/>
                <a:sym typeface="Calibri"/>
              </a:rPr>
              <a:t>Et cum superatis difficultatibus arduis ad supercilia venissent fluvii Melanis alti et verticosi, qui pro muro tuetur accolas circumfusus, augente nocte adulta terrorem quievere paulisper lucem opperientes.</a:t>
            </a:r>
          </a:p>
          <a:p>
            <a:pPr indent="-171450" lvl="2" marL="1085850" marR="0" rtl="0" algn="l">
              <a:spcBef>
                <a:spcPts val="0"/>
              </a:spcBef>
              <a:buClr>
                <a:schemeClr val="dk1"/>
              </a:buClr>
              <a:buSzPct val="100000"/>
              <a:buFont typeface="Arial"/>
              <a:buChar char="•"/>
            </a:pPr>
            <a:r>
              <a:rPr b="0" i="0" lang="en-US" sz="1200" u="none" cap="none" strike="noStrike">
                <a:solidFill>
                  <a:schemeClr val="dk1"/>
                </a:solidFill>
                <a:latin typeface="Calibri"/>
                <a:ea typeface="Calibri"/>
                <a:cs typeface="Calibri"/>
                <a:sym typeface="Calibri"/>
              </a:rPr>
              <a:t>Elfkjdsjh cdshjk bfdnk cdnjhknb vf, sd vbchxjb vjkfndjhs hbjfdw</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Calibri"/>
                <a:ea typeface="Calibri"/>
                <a:cs typeface="Calibri"/>
                <a:sym typeface="Calibri"/>
              </a:rPr>
              <a:t>Arbitrabantur enim nullo inpediente transgressi inopino adcursu adposita quaeque vastare, sed in cassum labores pertulere gravissimos.</a:t>
            </a:r>
          </a:p>
          <a:p>
            <a:pPr indent="0" lvl="0" marL="0" marR="0" rtl="0" algn="l">
              <a:spcBef>
                <a:spcPts val="0"/>
              </a:spcBef>
              <a:buClr>
                <a:schemeClr val="dk1"/>
              </a:buClr>
              <a:buSzPct val="25000"/>
              <a:buFont typeface="Arial"/>
              <a:buNone/>
            </a:pPr>
            <a:r>
              <a:t/>
            </a:r>
            <a:endParaRPr b="0" i="0" sz="1200" u="none" cap="none" strike="noStrike">
              <a:solidFill>
                <a:schemeClr val="dk1"/>
              </a:solidFill>
              <a:latin typeface="Calibri"/>
              <a:ea typeface="Calibri"/>
              <a:cs typeface="Calibri"/>
              <a:sym typeface="Calibri"/>
            </a:endParaRPr>
          </a:p>
          <a:p>
            <a:pPr indent="-228600" lvl="0" marL="228600" marR="0" rtl="0" algn="l">
              <a:spcBef>
                <a:spcPts val="0"/>
              </a:spcBef>
              <a:buClr>
                <a:schemeClr val="dk1"/>
              </a:buClr>
              <a:buSzPct val="100000"/>
              <a:buFont typeface="Calibri"/>
              <a:buAutoNum type="arabicPeriod"/>
            </a:pPr>
            <a:r>
              <a:rPr b="0" i="0" lang="en-US" sz="1200" u="none" cap="none" strike="noStrike">
                <a:solidFill>
                  <a:schemeClr val="dk1"/>
                </a:solidFill>
                <a:latin typeface="Calibri"/>
                <a:ea typeface="Calibri"/>
                <a:cs typeface="Calibri"/>
                <a:sym typeface="Calibri"/>
              </a:rPr>
              <a:t>Itaque verae amicitiae difficillime reperiuntur in iis qui in honoribus reque publica versantur; ubi enim istum invenias qui honorem amici anteponat suo? Quid? Haec ut omittam, quam graves, quam difficiles plerisque videntur calamitatum societates! Ad quas non est facile inventu qui descendant.</a:t>
            </a:r>
          </a:p>
          <a:p>
            <a:pPr indent="-228600" lvl="1" marL="685800" marR="0" rtl="0" algn="l">
              <a:spcBef>
                <a:spcPts val="0"/>
              </a:spcBef>
              <a:buClr>
                <a:schemeClr val="dk1"/>
              </a:buClr>
              <a:buSzPct val="100000"/>
              <a:buFont typeface="Calibri"/>
              <a:buAutoNum type="arabicPeriod"/>
            </a:pPr>
            <a:r>
              <a:rPr b="0" i="0" lang="en-US" sz="1200" u="none" cap="none" strike="noStrike">
                <a:solidFill>
                  <a:schemeClr val="dk1"/>
                </a:solidFill>
                <a:latin typeface="Calibri"/>
                <a:ea typeface="Calibri"/>
                <a:cs typeface="Calibri"/>
                <a:sym typeface="Calibri"/>
              </a:rPr>
              <a:t>Saraceni tamen nec amici nobis umquam nec hostes optandi, ultro citroque discursantes quicquid inveniri poterat momento temporis parvi vastabant milvorum rapacium similes, qui si praedam dispexerint celsius, volatu rapiunt celeri, aut nisi impetraverint, non inmorantur.</a:t>
            </a:r>
          </a:p>
          <a:p>
            <a:pPr indent="-228600" lvl="1" marL="685800" marR="0" rtl="0" algn="l">
              <a:spcBef>
                <a:spcPts val="0"/>
              </a:spcBef>
              <a:buClr>
                <a:schemeClr val="dk1"/>
              </a:buClr>
              <a:buSzPct val="100000"/>
              <a:buFont typeface="Calibri"/>
              <a:buAutoNum type="arabicPeriod"/>
            </a:pPr>
            <a:r>
              <a:rPr b="0" i="0" lang="en-US" sz="1200" u="none" cap="none" strike="noStrike">
                <a:solidFill>
                  <a:schemeClr val="dk1"/>
                </a:solidFill>
                <a:latin typeface="Calibri"/>
                <a:ea typeface="Calibri"/>
                <a:cs typeface="Calibri"/>
                <a:sym typeface="Calibri"/>
              </a:rPr>
              <a:t>Saraceni tamen nec amici nobis umquam nec hostes optandi, ultro citroque discursantes quicquid inveniri poterat momento temporis parvi vastabant milvorum rapacium similes, qui si praedam dispexerint celsius, volatu rapiunt celeri, aut nisi impetraverint, non inmorantur.</a:t>
            </a:r>
          </a:p>
          <a:p>
            <a:pPr indent="-228600" lvl="0" marL="228600" marR="0" rtl="0" algn="l">
              <a:spcBef>
                <a:spcPts val="0"/>
              </a:spcBef>
              <a:buClr>
                <a:schemeClr val="dk1"/>
              </a:buClr>
              <a:buSzPct val="100000"/>
              <a:buFont typeface="Calibri"/>
              <a:buAutoNum type="arabicPeriod"/>
            </a:pPr>
            <a:r>
              <a:rPr b="0" i="0" lang="en-US" sz="1200" u="none" cap="none" strike="noStrike">
                <a:solidFill>
                  <a:schemeClr val="dk1"/>
                </a:solidFill>
                <a:latin typeface="Calibri"/>
                <a:ea typeface="Calibri"/>
                <a:cs typeface="Calibri"/>
                <a:sym typeface="Calibri"/>
              </a:rPr>
              <a:t>Quamquam Ennius recte.</a:t>
            </a:r>
          </a:p>
          <a:p>
            <a:pPr indent="0" lvl="0" marL="0" marR="0" rtl="0" algn="l">
              <a:spcBef>
                <a:spcPts val="0"/>
              </a:spcBef>
              <a:buClr>
                <a:schemeClr val="dk1"/>
              </a:buClr>
              <a:buSzPct val="25000"/>
              <a:buFont typeface="Calibri"/>
              <a:buNone/>
            </a:pPr>
            <a:r>
              <a:rPr b="1" i="0" lang="en-US" sz="1200" u="none" cap="none" strike="noStrike">
                <a:solidFill>
                  <a:schemeClr val="dk1"/>
                </a:solidFill>
                <a:latin typeface="Calibri"/>
                <a:ea typeface="Calibri"/>
                <a:cs typeface="Calibri"/>
                <a:sym typeface="Calibri"/>
              </a:rPr>
              <a:t>¤ VOIX OFF END</a:t>
            </a:r>
          </a:p>
        </p:txBody>
      </p:sp>
      <p:sp>
        <p:nvSpPr>
          <p:cNvPr id="107" name="Shape 10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Diapositive de titr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re et texte vertical">
    <p:spTree>
      <p:nvGrpSpPr>
        <p:cNvPr id="72" name="Shape 72"/>
        <p:cNvGrpSpPr/>
        <p:nvPr/>
      </p:nvGrpSpPr>
      <p:grpSpPr>
        <a:xfrm>
          <a:off x="0" y="0"/>
          <a:ext cx="0" cy="0"/>
          <a:chOff x="0" y="0"/>
          <a:chExt cx="0" cy="0"/>
        </a:xfrm>
      </p:grpSpPr>
      <p:sp>
        <p:nvSpPr>
          <p:cNvPr id="73" name="Shape 73"/>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itre vertical et texte">
    <p:spTree>
      <p:nvGrpSpPr>
        <p:cNvPr id="78" name="Shape 78"/>
        <p:cNvGrpSpPr/>
        <p:nvPr/>
      </p:nvGrpSpPr>
      <p:grpSpPr>
        <a:xfrm>
          <a:off x="0" y="0"/>
          <a:ext cx="0" cy="0"/>
          <a:chOff x="0" y="0"/>
          <a:chExt cx="0" cy="0"/>
        </a:xfrm>
      </p:grpSpPr>
      <p:sp>
        <p:nvSpPr>
          <p:cNvPr id="79" name="Shape 79"/>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re et contenu">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Titre de section">
    <p:spTree>
      <p:nvGrpSpPr>
        <p:cNvPr id="27" name="Shape 27"/>
        <p:cNvGrpSpPr/>
        <p:nvPr/>
      </p:nvGrpSpPr>
      <p:grpSpPr>
        <a:xfrm>
          <a:off x="0" y="0"/>
          <a:ext cx="0" cy="0"/>
          <a:chOff x="0" y="0"/>
          <a:chExt cx="0" cy="0"/>
        </a:xfrm>
      </p:grpSpPr>
      <p:sp>
        <p:nvSpPr>
          <p:cNvPr id="28" name="Shape 28"/>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888888"/>
              </a:buClr>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eux contenus">
    <p:spTree>
      <p:nvGrpSpPr>
        <p:cNvPr id="33" name="Shape 33"/>
        <p:cNvGrpSpPr/>
        <p:nvPr/>
      </p:nvGrpSpPr>
      <p:grpSpPr>
        <a:xfrm>
          <a:off x="0" y="0"/>
          <a:ext cx="0" cy="0"/>
          <a:chOff x="0" y="0"/>
          <a:chExt cx="0" cy="0"/>
        </a:xfrm>
      </p:grpSpPr>
      <p:sp>
        <p:nvSpPr>
          <p:cNvPr id="34" name="Shape 34"/>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ison">
    <p:spTree>
      <p:nvGrpSpPr>
        <p:cNvPr id="40" name="Shape 40"/>
        <p:cNvGrpSpPr/>
        <p:nvPr/>
      </p:nvGrpSpPr>
      <p:grpSpPr>
        <a:xfrm>
          <a:off x="0" y="0"/>
          <a:ext cx="0" cy="0"/>
          <a:chOff x="0" y="0"/>
          <a:chExt cx="0" cy="0"/>
        </a:xfrm>
      </p:grpSpPr>
      <p:sp>
        <p:nvSpPr>
          <p:cNvPr id="41" name="Shape 41"/>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2" name="Shape 42"/>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re seul">
    <p:spTree>
      <p:nvGrpSpPr>
        <p:cNvPr id="49" name="Shape 49"/>
        <p:cNvGrpSpPr/>
        <p:nvPr/>
      </p:nvGrpSpPr>
      <p:grpSpPr>
        <a:xfrm>
          <a:off x="0" y="0"/>
          <a:ext cx="0" cy="0"/>
          <a:chOff x="0" y="0"/>
          <a:chExt cx="0" cy="0"/>
        </a:xfrm>
      </p:grpSpPr>
      <p:sp>
        <p:nvSpPr>
          <p:cNvPr id="50" name="Shape 5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Vide">
    <p:spTree>
      <p:nvGrpSpPr>
        <p:cNvPr id="54" name="Shape 54"/>
        <p:cNvGrpSpPr/>
        <p:nvPr/>
      </p:nvGrpSpPr>
      <p:grpSpPr>
        <a:xfrm>
          <a:off x="0" y="0"/>
          <a:ext cx="0" cy="0"/>
          <a:chOff x="0" y="0"/>
          <a:chExt cx="0" cy="0"/>
        </a:xfrm>
      </p:grpSpPr>
      <p:sp>
        <p:nvSpPr>
          <p:cNvPr id="55" name="Shape 5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u avec légende">
    <p:spTree>
      <p:nvGrpSpPr>
        <p:cNvPr id="58" name="Shape 58"/>
        <p:cNvGrpSpPr/>
        <p:nvPr/>
      </p:nvGrpSpPr>
      <p:grpSpPr>
        <a:xfrm>
          <a:off x="0" y="0"/>
          <a:ext cx="0" cy="0"/>
          <a:chOff x="0" y="0"/>
          <a:chExt cx="0" cy="0"/>
        </a:xfrm>
      </p:grpSpPr>
      <p:sp>
        <p:nvSpPr>
          <p:cNvPr id="59" name="Shape 59"/>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 avec légende">
    <p:spTree>
      <p:nvGrpSpPr>
        <p:cNvPr id="65" name="Shape 65"/>
        <p:cNvGrpSpPr/>
        <p:nvPr/>
      </p:nvGrpSpPr>
      <p:grpSpPr>
        <a:xfrm>
          <a:off x="0" y="0"/>
          <a:ext cx="0" cy="0"/>
          <a:chOff x="0" y="0"/>
          <a:chExt cx="0" cy="0"/>
        </a:xfrm>
      </p:grpSpPr>
      <p:sp>
        <p:nvSpPr>
          <p:cNvPr id="66" name="Shape 66"/>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p:nvPr>
            <p:ph idx="2" type="pic"/>
          </p:nvPr>
        </p:nvSpPr>
        <p:spPr>
          <a:xfrm>
            <a:off x="5183187" y="987425"/>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