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Muli" panose="020B0604020202020204" charset="0"/>
      <p:regular r:id="rId42"/>
      <p:bold r:id="rId43"/>
      <p:italic r:id="rId44"/>
      <p:boldItalic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Arial Black" panose="020B0A04020102020204" pitchFamily="34" charset="0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6C6AF6-1F37-4EA6-8A02-F596C7C7467E}">
  <a:tblStyle styleId="{F16C6AF6-1F37-4EA6-8A02-F596C7C7467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4874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685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664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1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289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034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604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708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413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740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389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92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607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355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594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542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21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645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267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56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740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754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03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9483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5264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1705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3840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487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6529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067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3245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0434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3119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635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02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79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665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713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00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5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2" name="Shape 52"/>
          <p:cNvSpPr/>
          <p:nvPr/>
        </p:nvSpPr>
        <p:spPr>
          <a:xfrm rot="8689208">
            <a:off x="3770213" y="396706"/>
            <a:ext cx="3328327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8689207">
            <a:off x="2896399" y="8205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8689207">
            <a:off x="4439449" y="5823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8689207">
            <a:off x="4039399" y="1740020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rot="8689207">
            <a:off x="5296699" y="17253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rot="8689208">
            <a:off x="7370663" y="2168356"/>
            <a:ext cx="3328327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rot="8778896" flipH="1">
            <a:off x="3036818" y="524026"/>
            <a:ext cx="4759410" cy="68144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8778896" flipH="1">
            <a:off x="2580368" y="-790423"/>
            <a:ext cx="4759410" cy="68144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8778896" flipH="1">
            <a:off x="5075168" y="1749501"/>
            <a:ext cx="4759410" cy="68144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8778896" flipH="1">
            <a:off x="5608568" y="2981476"/>
            <a:ext cx="4759410" cy="68144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54132" y="3471700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63" name="Shape 63"/>
          <p:cNvGrpSpPr/>
          <p:nvPr/>
        </p:nvGrpSpPr>
        <p:grpSpPr>
          <a:xfrm rot="-5400000">
            <a:off x="-164000" y="3723552"/>
            <a:ext cx="649714" cy="69000"/>
            <a:chOff x="684762" y="3506750"/>
            <a:chExt cx="3536825" cy="69000"/>
          </a:xfrm>
        </p:grpSpPr>
        <p:sp>
          <p:nvSpPr>
            <p:cNvPr id="64" name="Shape 64"/>
            <p:cNvSpPr/>
            <p:nvPr/>
          </p:nvSpPr>
          <p:spPr>
            <a:xfrm>
              <a:off x="1515449" y="3506750"/>
              <a:ext cx="1003799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84762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3438287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519143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254132" y="3968200"/>
            <a:ext cx="8460000" cy="39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 1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 rot="5400000">
            <a:off x="2005200" y="-1993650"/>
            <a:ext cx="5133600" cy="9130800"/>
          </a:xfrm>
          <a:prstGeom prst="rect">
            <a:avLst/>
          </a:prstGeom>
          <a:solidFill>
            <a:srgbClr val="38444A">
              <a:alpha val="43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39025" y="2347100"/>
            <a:ext cx="50679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74" name="Shape 74"/>
          <p:cNvGrpSpPr/>
          <p:nvPr/>
        </p:nvGrpSpPr>
        <p:grpSpPr>
          <a:xfrm>
            <a:off x="684762" y="3506750"/>
            <a:ext cx="3536825" cy="69000"/>
            <a:chOff x="684762" y="3506750"/>
            <a:chExt cx="3536825" cy="69000"/>
          </a:xfrm>
        </p:grpSpPr>
        <p:sp>
          <p:nvSpPr>
            <p:cNvPr id="75" name="Shape 75"/>
            <p:cNvSpPr/>
            <p:nvPr/>
          </p:nvSpPr>
          <p:spPr>
            <a:xfrm>
              <a:off x="1515449" y="3506750"/>
              <a:ext cx="1003799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684762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438287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519143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Shape 79"/>
          <p:cNvSpPr txBox="1">
            <a:spLocks noGrp="1"/>
          </p:cNvSpPr>
          <p:nvPr>
            <p:ph type="subTitle" idx="2"/>
          </p:nvPr>
        </p:nvSpPr>
        <p:spPr>
          <a:xfrm>
            <a:off x="656400" y="1685100"/>
            <a:ext cx="5182800" cy="34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Sides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82" name="Shape 82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89" name="Shape 89"/>
          <p:cNvGrpSpPr/>
          <p:nvPr/>
        </p:nvGrpSpPr>
        <p:grpSpPr>
          <a:xfrm rot="-5400000">
            <a:off x="-47650" y="696877"/>
            <a:ext cx="649714" cy="69000"/>
            <a:chOff x="684762" y="3506750"/>
            <a:chExt cx="3536825" cy="69000"/>
          </a:xfrm>
        </p:grpSpPr>
        <p:sp>
          <p:nvSpPr>
            <p:cNvPr id="90" name="Shape 90"/>
            <p:cNvSpPr/>
            <p:nvPr/>
          </p:nvSpPr>
          <p:spPr>
            <a:xfrm>
              <a:off x="1515449" y="3506750"/>
              <a:ext cx="1003799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84762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438287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2519143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Shape 94"/>
          <p:cNvSpPr txBox="1">
            <a:spLocks noGrp="1"/>
          </p:cNvSpPr>
          <p:nvPr>
            <p:ph type="subTitle" idx="2"/>
          </p:nvPr>
        </p:nvSpPr>
        <p:spPr>
          <a:xfrm>
            <a:off x="370482" y="941525"/>
            <a:ext cx="8460000" cy="39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3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docs/Web/CSS/vertical-alig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stackoverflow.com/questions/19366401/css-inline-block-elements-not-lining-up-properly" TargetMode="External"/><Relationship Id="rId5" Type="http://schemas.openxmlformats.org/officeDocument/2006/relationships/hyperlink" Target="http://stackoverflow.com/questions/19366401/my-inline-block-elements-are-not-lining-up-properly" TargetMode="External"/><Relationship Id="rId4" Type="http://schemas.openxmlformats.org/officeDocument/2006/relationships/hyperlink" Target="https://css-tricks.com/what-is-vertical-alig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Examples/007/center.en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smashingmagazine.com/2013/08/absolute-horizontal-vertical-centering-css/" TargetMode="External"/><Relationship Id="rId4" Type="http://schemas.openxmlformats.org/officeDocument/2006/relationships/hyperlink" Target="https://css-tricks.com/centering-css-complete-guide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nastasia-tayanovskaya.github.io/css-recipes/footer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anastasia-tayanovskaya.github.io/css-recipes/footer3.html" TargetMode="External"/><Relationship Id="rId4" Type="http://schemas.openxmlformats.org/officeDocument/2006/relationships/hyperlink" Target="http://anastasia-tayanovskaya.github.io/css-recipes/footer2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truncate-string-with-ellipsi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dev.mobify.com/blog/multiline-ellipsis-in-pure-css/" TargetMode="External"/><Relationship Id="rId4" Type="http://schemas.openxmlformats.org/officeDocument/2006/relationships/hyperlink" Target="https://software.intel.com/en-us/html5/hub/blogs/ellipse-my-tex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ebdesignerdepot.com/2012/11/how-to-create-a-simple-css3-tooltip/" TargetMode="External"/><Relationship Id="rId3" Type="http://schemas.openxmlformats.org/officeDocument/2006/relationships/hyperlink" Target="https://developer.mozilla.org/en-US/docs/Web/CSS/Pseudo-elements" TargetMode="External"/><Relationship Id="rId7" Type="http://schemas.openxmlformats.org/officeDocument/2006/relationships/hyperlink" Target="https://www.smashingmagazine.com/2011/03/styling-elements-with-glyphs-sprites-and-pseudo-element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amazeelabs.com/en/blog/three-things-you-can-do-with-css-pseudo-elements" TargetMode="External"/><Relationship Id="rId5" Type="http://schemas.openxmlformats.org/officeDocument/2006/relationships/hyperlink" Target="https://css-tricks.com/pseudo-element-roundup/" TargetMode="External"/><Relationship Id="rId4" Type="http://schemas.openxmlformats.org/officeDocument/2006/relationships/hyperlink" Target="https://css-tricks.com/almanac/selectors/a/after-and-before/" TargetMode="External"/><Relationship Id="rId9" Type="http://schemas.openxmlformats.org/officeDocument/2006/relationships/hyperlink" Target="http://codepen.io/Tayanovskaya/embed/GpqbzP?height=374&amp;theme-id=19133&amp;slug-hash=GpqbzP&amp;default-tab=result&amp;user=Tayanovskaya#0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float-labels-cs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htmlbook.ru/blog/kartinka-vmesto-chekboks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anastasia-tayanovskaya.github.io/css-recipes/table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css-tricks.com/almanac/properties/t/text-overflow/" TargetMode="External"/><Relationship Id="rId4" Type="http://schemas.openxmlformats.org/officeDocument/2006/relationships/hyperlink" Target="https://www.w3.org/wiki/CSS/Properties/table-layout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anastasia-tayanovskaya.github.io/css-recipes/shopping-cart-mobile-aware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litmus.com/community/templates" TargetMode="External"/><Relationship Id="rId4" Type="http://schemas.openxmlformats.org/officeDocument/2006/relationships/hyperlink" Target="https://habrahabr.ru/company/pechkin/blog/257397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54132" y="3471700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800">
                <a:latin typeface="Arial Black"/>
                <a:ea typeface="Arial Black"/>
                <a:cs typeface="Arial Black"/>
                <a:sym typeface="Arial Black"/>
              </a:rPr>
              <a:t>CSS-recipes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706200" y="1893350"/>
            <a:ext cx="82509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i="1">
                <a:latin typeface="Muli"/>
                <a:ea typeface="Muli"/>
                <a:cs typeface="Muli"/>
                <a:sym typeface="Muli"/>
              </a:rPr>
              <a:t>presented by</a:t>
            </a:r>
            <a:r>
              <a:rPr lang="en" sz="200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2200" b="1">
                <a:latin typeface="Muli"/>
                <a:ea typeface="Muli"/>
                <a:cs typeface="Muli"/>
                <a:sym typeface="Muli"/>
              </a:rPr>
              <a:t>Alex Polybinsky</a:t>
            </a:r>
            <a:r>
              <a:rPr lang="en" sz="2000" b="1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i="1">
                <a:latin typeface="Muli"/>
                <a:ea typeface="Muli"/>
                <a:cs typeface="Muli"/>
                <a:sym typeface="Muli"/>
              </a:rPr>
              <a:t>&amp;</a:t>
            </a:r>
            <a:r>
              <a:rPr lang="en" sz="200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2200" b="1">
                <a:latin typeface="Muli"/>
                <a:ea typeface="Muli"/>
                <a:cs typeface="Muli"/>
                <a:sym typeface="Muli"/>
              </a:rPr>
              <a:t>Sergey Zdobnov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6444050" y="2274700"/>
            <a:ext cx="2513100" cy="41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i="1">
                <a:latin typeface="Muli"/>
                <a:ea typeface="Muli"/>
                <a:cs typeface="Muli"/>
                <a:sym typeface="Muli"/>
              </a:rPr>
              <a:t>february, 2017 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1"/>
          </p:nvPr>
        </p:nvSpPr>
        <p:spPr>
          <a:xfrm>
            <a:off x="277654" y="4044400"/>
            <a:ext cx="39477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>
                <a:latin typeface="Muli"/>
                <a:ea typeface="Muli"/>
                <a:cs typeface="Muli"/>
                <a:sym typeface="Muli"/>
              </a:rPr>
              <a:t>key strategic tips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099" y="4273000"/>
            <a:ext cx="1975275" cy="8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 links</a:t>
            </a:r>
          </a:p>
        </p:txBody>
      </p:sp>
      <p:grpSp>
        <p:nvGrpSpPr>
          <p:cNvPr id="190" name="Shape 190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191" name="Shape 191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Shape 194"/>
          <p:cNvSpPr txBox="1"/>
          <p:nvPr/>
        </p:nvSpPr>
        <p:spPr>
          <a:xfrm>
            <a:off x="393725" y="1283925"/>
            <a:ext cx="8213700" cy="23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  <a:hlinkClick r:id="rId3"/>
              </a:rPr>
              <a:t>https://developer.mozilla.org/en/docs/Web/CSS/vertical-align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  <a:hlinkClick r:id="rId4"/>
              </a:rPr>
              <a:t>http://css-tricks.com/what-is-vertical-align/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http://stackoverflow.com/questions/19366401/my-inline-block-elements-are-not-lining-up-properly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6"/>
              </a:rPr>
              <a:t>https://web-standards.ru/articles/vertical-align/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522875" y="2169000"/>
            <a:ext cx="7653900" cy="22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2"/>
          </p:nvPr>
        </p:nvSpPr>
        <p:spPr>
          <a:xfrm>
            <a:off x="446675" y="1322525"/>
            <a:ext cx="52419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text-align:center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for </a:t>
            </a:r>
            <a:r>
              <a:rPr lang="en" b="1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inline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or </a:t>
            </a:r>
            <a:r>
              <a:rPr lang="en" b="1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inline-block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Horizontal Alignment</a:t>
            </a:r>
          </a:p>
        </p:txBody>
      </p:sp>
      <p:sp>
        <p:nvSpPr>
          <p:cNvPr id="202" name="Shape 202"/>
          <p:cNvSpPr/>
          <p:nvPr/>
        </p:nvSpPr>
        <p:spPr>
          <a:xfrm>
            <a:off x="3036425" y="2320300"/>
            <a:ext cx="2626800" cy="9687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Global solutions for the new interconnected world.</a:t>
            </a:r>
          </a:p>
        </p:txBody>
      </p:sp>
      <p:grpSp>
        <p:nvGrpSpPr>
          <p:cNvPr id="203" name="Shape 203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204" name="Shape 20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5521875" y="1322525"/>
            <a:ext cx="30240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alignment on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 container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114000" y="1413462"/>
            <a:ext cx="345900" cy="27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522875" y="2169000"/>
            <a:ext cx="7653900" cy="22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2"/>
          </p:nvPr>
        </p:nvSpPr>
        <p:spPr>
          <a:xfrm>
            <a:off x="446675" y="1322525"/>
            <a:ext cx="52419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margin: 0 auto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;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and display: </a:t>
            </a:r>
            <a:r>
              <a:rPr lang="en" b="1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block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;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Horizontal Alignment</a:t>
            </a:r>
          </a:p>
        </p:txBody>
      </p:sp>
      <p:sp>
        <p:nvSpPr>
          <p:cNvPr id="216" name="Shape 216"/>
          <p:cNvSpPr/>
          <p:nvPr/>
        </p:nvSpPr>
        <p:spPr>
          <a:xfrm>
            <a:off x="3036425" y="2320300"/>
            <a:ext cx="2626800" cy="9687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17" name="Shape 217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218" name="Shape 21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522875" y="2495800"/>
            <a:ext cx="7653900" cy="22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subTitle" idx="2"/>
          </p:nvPr>
        </p:nvSpPr>
        <p:spPr>
          <a:xfrm>
            <a:off x="446675" y="1322525"/>
            <a:ext cx="71832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strict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size, element’s 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position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(absolute)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Middle of Screen (1st way)</a:t>
            </a:r>
          </a:p>
        </p:txBody>
      </p:sp>
      <p:sp>
        <p:nvSpPr>
          <p:cNvPr id="228" name="Shape 228"/>
          <p:cNvSpPr/>
          <p:nvPr/>
        </p:nvSpPr>
        <p:spPr>
          <a:xfrm>
            <a:off x="3036425" y="3144400"/>
            <a:ext cx="2626800" cy="9687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29" name="Shape 229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230" name="Shape 230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446675" y="1808075"/>
            <a:ext cx="75102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left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(50%)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, top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(50%)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, margin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(size/2)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522875" y="2495800"/>
            <a:ext cx="7653900" cy="22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ubTitle" idx="2"/>
          </p:nvPr>
        </p:nvSpPr>
        <p:spPr>
          <a:xfrm>
            <a:off x="446675" y="1322525"/>
            <a:ext cx="83838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strict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size, parent’s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 position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 (relative), element’s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 position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(absolute)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Middle of Screen (2nd way)</a:t>
            </a:r>
          </a:p>
        </p:txBody>
      </p:sp>
      <p:sp>
        <p:nvSpPr>
          <p:cNvPr id="241" name="Shape 241"/>
          <p:cNvSpPr/>
          <p:nvPr/>
        </p:nvSpPr>
        <p:spPr>
          <a:xfrm>
            <a:off x="3036425" y="3144400"/>
            <a:ext cx="2626800" cy="9687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42" name="Shape 242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243" name="Shape 243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46675" y="1808075"/>
            <a:ext cx="75102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left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(0)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, top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(0)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, bottom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(0)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, right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(0)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, margin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(auto)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522875" y="2495800"/>
            <a:ext cx="7653900" cy="22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subTitle" idx="2"/>
          </p:nvPr>
        </p:nvSpPr>
        <p:spPr>
          <a:xfrm>
            <a:off x="446675" y="1322525"/>
            <a:ext cx="83838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non-strict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size, parent’s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 position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 (relative), element’s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 display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(inline-block)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Middle of Screen (3rd way)</a:t>
            </a:r>
          </a:p>
        </p:txBody>
      </p:sp>
      <p:sp>
        <p:nvSpPr>
          <p:cNvPr id="254" name="Shape 254"/>
          <p:cNvSpPr/>
          <p:nvPr/>
        </p:nvSpPr>
        <p:spPr>
          <a:xfrm>
            <a:off x="3036425" y="3144400"/>
            <a:ext cx="2626800" cy="9687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55" name="Shape 255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256" name="Shape 256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46675" y="1808075"/>
            <a:ext cx="83142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::before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 contains 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width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(1%), 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height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(100%), 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vertical-align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 (middle)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2796150" y="2381587"/>
            <a:ext cx="3000000" cy="27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::before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522875" y="2495800"/>
            <a:ext cx="7653900" cy="22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subTitle" idx="2"/>
          </p:nvPr>
        </p:nvSpPr>
        <p:spPr>
          <a:xfrm>
            <a:off x="446675" y="1322525"/>
            <a:ext cx="86973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non-strict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size, parent’s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 position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 (relative), element’s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 position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(absolute)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Middle of Screen (4th way)</a:t>
            </a:r>
          </a:p>
        </p:txBody>
      </p:sp>
      <p:sp>
        <p:nvSpPr>
          <p:cNvPr id="268" name="Shape 268"/>
          <p:cNvSpPr/>
          <p:nvPr/>
        </p:nvSpPr>
        <p:spPr>
          <a:xfrm>
            <a:off x="3036425" y="3144400"/>
            <a:ext cx="2626800" cy="9687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69" name="Shape 269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270" name="Shape 270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46675" y="1808075"/>
            <a:ext cx="75102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left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(50%)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, top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(50%)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, transform: translate(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-50%, -50%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 links</a:t>
            </a:r>
          </a:p>
        </p:txBody>
      </p:sp>
      <p:grpSp>
        <p:nvGrpSpPr>
          <p:cNvPr id="279" name="Shape 279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280" name="Shape 280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Shape 283"/>
          <p:cNvSpPr txBox="1"/>
          <p:nvPr/>
        </p:nvSpPr>
        <p:spPr>
          <a:xfrm>
            <a:off x="393725" y="1283925"/>
            <a:ext cx="8213700" cy="23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  <a:hlinkClick r:id="rId3"/>
              </a:rPr>
              <a:t>https://www.w3.org/Style/Examples/007/center.en.html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https://css-tricks.com/centering-css-complete-guide/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https://www.smashingmagazine.com/2013/08/absolute-horizontal-vertical-centering-css/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4873400" y="1141700"/>
            <a:ext cx="3707400" cy="3754500"/>
          </a:xfrm>
          <a:prstGeom prst="rect">
            <a:avLst/>
          </a:prstGeom>
          <a:solidFill>
            <a:srgbClr val="999999">
              <a:alpha val="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body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2"/>
          </p:nvPr>
        </p:nvSpPr>
        <p:spPr>
          <a:xfrm>
            <a:off x="394625" y="1105062"/>
            <a:ext cx="4214100" cy="34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html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{ </a:t>
            </a:r>
            <a:r>
              <a:rPr lang="en" sz="1400" b="1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height: 100%;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Footer to bottom (1st way)</a:t>
            </a:r>
          </a:p>
        </p:txBody>
      </p:sp>
      <p:grpSp>
        <p:nvGrpSpPr>
          <p:cNvPr id="291" name="Shape 291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292" name="Shape 292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394625" y="1447675"/>
            <a:ext cx="4944000" cy="39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body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{ </a:t>
            </a:r>
            <a:r>
              <a:rPr lang="en" sz="1400" b="1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min-height: 100%; position: relative;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3"/>
          </p:nvPr>
        </p:nvSpPr>
        <p:spPr>
          <a:xfrm>
            <a:off x="335900" y="2732450"/>
            <a:ext cx="3578700" cy="34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container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{ </a:t>
            </a:r>
            <a:r>
              <a:rPr lang="en" sz="1400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padding-bottom:70px;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subTitle" idx="2"/>
          </p:nvPr>
        </p:nvSpPr>
        <p:spPr>
          <a:xfrm>
            <a:off x="335900" y="4196025"/>
            <a:ext cx="4461300" cy="50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footer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{ </a:t>
            </a:r>
            <a:r>
              <a:rPr lang="en" sz="1400" b="1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position: absolute; </a:t>
            </a:r>
            <a:r>
              <a:rPr lang="en" sz="1400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height: 70px; left:0; bottom:0;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4999400" y="1803500"/>
            <a:ext cx="3455400" cy="220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container</a:t>
            </a:r>
          </a:p>
        </p:txBody>
      </p:sp>
      <p:sp>
        <p:nvSpPr>
          <p:cNvPr id="299" name="Shape 299"/>
          <p:cNvSpPr/>
          <p:nvPr/>
        </p:nvSpPr>
        <p:spPr>
          <a:xfrm>
            <a:off x="4999400" y="4095975"/>
            <a:ext cx="3455400" cy="7074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footer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4873400" y="1141700"/>
            <a:ext cx="3707400" cy="3754500"/>
          </a:xfrm>
          <a:prstGeom prst="rect">
            <a:avLst/>
          </a:prstGeom>
          <a:solidFill>
            <a:srgbClr val="999999">
              <a:alpha val="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wrapper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subTitle" idx="2"/>
          </p:nvPr>
        </p:nvSpPr>
        <p:spPr>
          <a:xfrm>
            <a:off x="394625" y="1105075"/>
            <a:ext cx="4348800" cy="34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html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{ </a:t>
            </a:r>
            <a:r>
              <a:rPr lang="en" sz="1400" b="1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height: 100%;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} </a:t>
            </a:r>
            <a:r>
              <a:rPr lang="en" sz="1400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body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{ </a:t>
            </a:r>
            <a:r>
              <a:rPr lang="en" sz="1400" b="1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height: 100%;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Footer to bottom (2nd way)</a:t>
            </a:r>
          </a:p>
        </p:txBody>
      </p:sp>
      <p:grpSp>
        <p:nvGrpSpPr>
          <p:cNvPr id="307" name="Shape 307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308" name="Shape 30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394625" y="1447675"/>
            <a:ext cx="4944000" cy="39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wrapper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{ </a:t>
            </a:r>
            <a:r>
              <a:rPr lang="en" sz="1400" b="1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height: 100%;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body" idx="3"/>
          </p:nvPr>
        </p:nvSpPr>
        <p:spPr>
          <a:xfrm>
            <a:off x="335900" y="2503850"/>
            <a:ext cx="34071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container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{ </a:t>
            </a:r>
            <a:r>
              <a:rPr lang="en" sz="1400" b="1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min-height: 100%; </a:t>
            </a:r>
            <a:r>
              <a:rPr lang="en" sz="1400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box-sizing: border-box; padding-bottom: 70px;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ubTitle" idx="2"/>
          </p:nvPr>
        </p:nvSpPr>
        <p:spPr>
          <a:xfrm>
            <a:off x="335900" y="4196025"/>
            <a:ext cx="44613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footer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{ </a:t>
            </a:r>
            <a:r>
              <a:rPr lang="en" sz="1400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box-sizing: border-box; height: 70px; margin-top: -70px;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999400" y="1803500"/>
            <a:ext cx="3455400" cy="220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container</a:t>
            </a:r>
          </a:p>
        </p:txBody>
      </p:sp>
      <p:sp>
        <p:nvSpPr>
          <p:cNvPr id="315" name="Shape 315"/>
          <p:cNvSpPr/>
          <p:nvPr/>
        </p:nvSpPr>
        <p:spPr>
          <a:xfrm>
            <a:off x="4999400" y="4095975"/>
            <a:ext cx="3455400" cy="7074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footer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539025" y="2728100"/>
            <a:ext cx="50679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75A6E7"/>
                </a:solidFill>
                <a:latin typeface="Arial Black"/>
                <a:ea typeface="Arial Black"/>
                <a:cs typeface="Arial Black"/>
                <a:sym typeface="Arial Black"/>
              </a:rPr>
              <a:t>Basic notions</a:t>
            </a:r>
            <a:r>
              <a:rPr lang="en"/>
              <a:t> </a:t>
            </a: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 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615225" y="3497325"/>
            <a:ext cx="6567900" cy="42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main approaches of web-development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Footer to bottom (3rd way)</a:t>
            </a:r>
          </a:p>
        </p:txBody>
      </p:sp>
      <p:grpSp>
        <p:nvGrpSpPr>
          <p:cNvPr id="321" name="Shape 321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322" name="Shape 322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Shape 325"/>
          <p:cNvSpPr txBox="1">
            <a:spLocks noGrp="1"/>
          </p:cNvSpPr>
          <p:nvPr>
            <p:ph type="subTitle" idx="2"/>
          </p:nvPr>
        </p:nvSpPr>
        <p:spPr>
          <a:xfrm>
            <a:off x="564500" y="2170250"/>
            <a:ext cx="34071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container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{ </a:t>
            </a:r>
            <a:r>
              <a:rPr lang="en" sz="1400" b="1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calc(100vh - 70px); </a:t>
            </a:r>
            <a:r>
              <a:rPr lang="en" sz="1400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box-sizing: border-box;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564500" y="3936375"/>
            <a:ext cx="4461300" cy="41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footer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{ </a:t>
            </a:r>
            <a:r>
              <a:rPr lang="en" sz="1400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box-sizing: border-box; height: 70px; 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5151800" y="1498700"/>
            <a:ext cx="3455400" cy="220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container</a:t>
            </a:r>
          </a:p>
        </p:txBody>
      </p:sp>
      <p:sp>
        <p:nvSpPr>
          <p:cNvPr id="328" name="Shape 328"/>
          <p:cNvSpPr/>
          <p:nvPr/>
        </p:nvSpPr>
        <p:spPr>
          <a:xfrm>
            <a:off x="5151800" y="3791175"/>
            <a:ext cx="3455400" cy="7074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footer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 links</a:t>
            </a:r>
          </a:p>
        </p:txBody>
      </p:sp>
      <p:grpSp>
        <p:nvGrpSpPr>
          <p:cNvPr id="334" name="Shape 334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335" name="Shape 33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Shape 338"/>
          <p:cNvSpPr txBox="1"/>
          <p:nvPr/>
        </p:nvSpPr>
        <p:spPr>
          <a:xfrm>
            <a:off x="393725" y="1283925"/>
            <a:ext cx="8213700" cy="23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  <a:hlinkClick r:id="rId3"/>
              </a:rPr>
              <a:t>1st way example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2st way example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3st way example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539025" y="2728100"/>
            <a:ext cx="59118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5A6E7"/>
                </a:solidFill>
                <a:latin typeface="Arial Black"/>
                <a:ea typeface="Arial Black"/>
                <a:cs typeface="Arial Black"/>
                <a:sym typeface="Arial Black"/>
              </a:rPr>
              <a:t>Popular recipes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subTitle" idx="1"/>
          </p:nvPr>
        </p:nvSpPr>
        <p:spPr>
          <a:xfrm>
            <a:off x="615225" y="3497325"/>
            <a:ext cx="5477400" cy="42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necessary practical approaches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522875" y="1711800"/>
            <a:ext cx="7653900" cy="111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E06666"/>
                </a:solidFill>
              </a:rPr>
              <a:t>block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2"/>
          </p:nvPr>
        </p:nvSpPr>
        <p:spPr>
          <a:xfrm>
            <a:off x="446675" y="1167950"/>
            <a:ext cx="83838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overflow (hidden),</a:t>
            </a:r>
            <a:r>
              <a:rPr lang="en" sz="1600" b="1">
                <a:latin typeface="Muli"/>
                <a:ea typeface="Muli"/>
                <a:cs typeface="Muli"/>
                <a:sym typeface="Muli"/>
              </a:rPr>
              <a:t> text-overflow 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(ellipsis), </a:t>
            </a:r>
            <a:r>
              <a:rPr lang="en" sz="1600" b="1">
                <a:latin typeface="Muli"/>
                <a:ea typeface="Muli"/>
                <a:cs typeface="Muli"/>
                <a:sym typeface="Muli"/>
              </a:rPr>
              <a:t>white-space 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(nowrap)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Text Overflow</a:t>
            </a:r>
          </a:p>
        </p:txBody>
      </p:sp>
      <p:sp>
        <p:nvSpPr>
          <p:cNvPr id="352" name="Shape 352"/>
          <p:cNvSpPr/>
          <p:nvPr/>
        </p:nvSpPr>
        <p:spPr>
          <a:xfrm>
            <a:off x="687225" y="2091700"/>
            <a:ext cx="7312500" cy="5727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Lorem ipsum dolor sit amet, consectetur adipiscing elit. Sed vitae massa sed arcu...</a:t>
            </a:r>
          </a:p>
        </p:txBody>
      </p:sp>
      <p:grpSp>
        <p:nvGrpSpPr>
          <p:cNvPr id="353" name="Shape 353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354" name="Shape 35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Shape 357"/>
          <p:cNvSpPr/>
          <p:nvPr/>
        </p:nvSpPr>
        <p:spPr>
          <a:xfrm>
            <a:off x="522875" y="3716275"/>
            <a:ext cx="7653900" cy="111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E06666"/>
                </a:solidFill>
              </a:rPr>
              <a:t>td</a:t>
            </a:r>
          </a:p>
        </p:txBody>
      </p:sp>
      <p:sp>
        <p:nvSpPr>
          <p:cNvPr id="358" name="Shape 358"/>
          <p:cNvSpPr/>
          <p:nvPr/>
        </p:nvSpPr>
        <p:spPr>
          <a:xfrm>
            <a:off x="687225" y="4096175"/>
            <a:ext cx="7312500" cy="5727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Lorem ipsum dolor sit amet, consectetur adipiscing elit. Sed vitae massa sed arcu...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446675" y="3187187"/>
            <a:ext cx="83838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Muli"/>
                <a:ea typeface="Muli"/>
                <a:cs typeface="Muli"/>
                <a:sym typeface="Muli"/>
              </a:rPr>
              <a:t>+ </a:t>
            </a:r>
            <a:r>
              <a:rPr lang="en" sz="1600" b="1">
                <a:latin typeface="Muli"/>
                <a:ea typeface="Muli"/>
                <a:cs typeface="Muli"/>
                <a:sym typeface="Muli"/>
              </a:rPr>
              <a:t>table-layout</a:t>
            </a:r>
            <a:r>
              <a:rPr lang="en" sz="1600">
                <a:latin typeface="Muli"/>
                <a:ea typeface="Muli"/>
                <a:cs typeface="Muli"/>
                <a:sym typeface="Muli"/>
              </a:rPr>
              <a:t> (fixed) for &lt;table&gt;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 links</a:t>
            </a:r>
          </a:p>
        </p:txBody>
      </p:sp>
      <p:grpSp>
        <p:nvGrpSpPr>
          <p:cNvPr id="365" name="Shape 365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366" name="Shape 366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Shape 369"/>
          <p:cNvSpPr txBox="1"/>
          <p:nvPr/>
        </p:nvSpPr>
        <p:spPr>
          <a:xfrm>
            <a:off x="393725" y="1283925"/>
            <a:ext cx="8213700" cy="23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  <a:hlinkClick r:id="rId3"/>
              </a:rPr>
              <a:t>https://css-tricks.com/snippets/css/truncate-string-with-ellipsis/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https://software.intel.com/en-us/html5/hub/blogs/ellipse-my-text/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http://dev.mobify.com/blog/multiline-ellipsis-in-pure-css/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Operations with ::before, ::after</a:t>
            </a:r>
          </a:p>
        </p:txBody>
      </p:sp>
      <p:grpSp>
        <p:nvGrpSpPr>
          <p:cNvPr id="375" name="Shape 375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376" name="Shape 376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9" name="Shape 379" descr="css-pseudo-background-posi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375" y="1211799"/>
            <a:ext cx="4931250" cy="36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Operations with ::before, ::after</a:t>
            </a:r>
          </a:p>
        </p:txBody>
      </p:sp>
      <p:grpSp>
        <p:nvGrpSpPr>
          <p:cNvPr id="385" name="Shape 385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386" name="Shape 386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Shape 389"/>
          <p:cNvSpPr txBox="1">
            <a:spLocks noGrp="1"/>
          </p:cNvSpPr>
          <p:nvPr>
            <p:ph type="body" idx="3"/>
          </p:nvPr>
        </p:nvSpPr>
        <p:spPr>
          <a:xfrm>
            <a:off x="482850" y="1912750"/>
            <a:ext cx="5307300" cy="238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E06666"/>
                </a:solidFill>
              </a:rPr>
              <a:t>.example::</a:t>
            </a:r>
            <a:r>
              <a:rPr lang="en" sz="1400" b="1" dirty="0">
                <a:solidFill>
                  <a:srgbClr val="E06666"/>
                </a:solidFill>
              </a:rPr>
              <a:t>before</a:t>
            </a:r>
            <a:r>
              <a:rPr lang="en" sz="1400" dirty="0">
                <a:solidFill>
                  <a:schemeClr val="dk1"/>
                </a:solidFill>
              </a:rPr>
              <a:t> </a:t>
            </a:r>
            <a:r>
              <a:rPr lang="en" sz="1400" dirty="0"/>
              <a:t>{ </a:t>
            </a:r>
            <a:r>
              <a:rPr lang="en" sz="1400" dirty="0">
                <a:solidFill>
                  <a:schemeClr val="accent5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          </a:t>
            </a:r>
            <a:r>
              <a:rPr lang="en" sz="1400" dirty="0">
                <a:solidFill>
                  <a:schemeClr val="accent5"/>
                </a:solidFill>
              </a:rPr>
              <a:t>content: </a:t>
            </a:r>
            <a:r>
              <a:rPr lang="en" sz="1400" dirty="0" smtClean="0">
                <a:solidFill>
                  <a:schemeClr val="accent5"/>
                </a:solidFill>
              </a:rPr>
              <a:t>"";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>
                <a:solidFill>
                  <a:schemeClr val="accent5"/>
                </a:solidFill>
              </a:rPr>
              <a:t>          display</a:t>
            </a:r>
            <a:r>
              <a:rPr lang="en" sz="1400" dirty="0">
                <a:solidFill>
                  <a:schemeClr val="accent5"/>
                </a:solidFill>
              </a:rPr>
              <a:t>: block;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accent5"/>
                </a:solidFill>
              </a:rPr>
              <a:t> </a:t>
            </a:r>
            <a:r>
              <a:rPr lang="en" sz="1400" dirty="0" smtClean="0">
                <a:solidFill>
                  <a:schemeClr val="accent5"/>
                </a:solidFill>
              </a:rPr>
              <a:t>         width</a:t>
            </a:r>
            <a:r>
              <a:rPr lang="en" sz="1400" dirty="0">
                <a:solidFill>
                  <a:schemeClr val="accent5"/>
                </a:solidFill>
              </a:rPr>
              <a:t>: </a:t>
            </a:r>
            <a:r>
              <a:rPr lang="en" sz="1400" dirty="0" smtClean="0">
                <a:solidFill>
                  <a:schemeClr val="accent5"/>
                </a:solidFill>
              </a:rPr>
              <a:t>0px;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accent5"/>
                </a:solidFill>
              </a:rPr>
              <a:t> </a:t>
            </a:r>
            <a:r>
              <a:rPr lang="en" sz="1400" dirty="0" smtClean="0">
                <a:solidFill>
                  <a:schemeClr val="accent5"/>
                </a:solidFill>
              </a:rPr>
              <a:t>         height: 0px;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chemeClr val="accent5"/>
                </a:solidFill>
              </a:rPr>
              <a:t> </a:t>
            </a:r>
            <a:r>
              <a:rPr lang="en" sz="1400" dirty="0" smtClean="0">
                <a:solidFill>
                  <a:schemeClr val="accent5"/>
                </a:solidFill>
              </a:rPr>
              <a:t>         border-style</a:t>
            </a:r>
            <a:r>
              <a:rPr lang="en" sz="1400" dirty="0">
                <a:solidFill>
                  <a:schemeClr val="accent5"/>
                </a:solidFill>
              </a:rPr>
              <a:t>: </a:t>
            </a:r>
            <a:r>
              <a:rPr lang="en" sz="1400" dirty="0" smtClean="0">
                <a:solidFill>
                  <a:schemeClr val="accent5"/>
                </a:solidFill>
              </a:rPr>
              <a:t>solid;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chemeClr val="accent5"/>
                </a:solidFill>
              </a:rPr>
              <a:t> </a:t>
            </a:r>
            <a:r>
              <a:rPr lang="en" sz="1400" b="1" dirty="0" smtClean="0">
                <a:solidFill>
                  <a:schemeClr val="accent5"/>
                </a:solidFill>
              </a:rPr>
              <a:t>        border-width</a:t>
            </a:r>
            <a:r>
              <a:rPr lang="en" sz="1400" dirty="0">
                <a:solidFill>
                  <a:schemeClr val="accent5"/>
                </a:solidFill>
              </a:rPr>
              <a:t>: 0 100px </a:t>
            </a:r>
            <a:r>
              <a:rPr lang="en" sz="1400" b="1" dirty="0">
                <a:solidFill>
                  <a:srgbClr val="E06666"/>
                </a:solidFill>
              </a:rPr>
              <a:t>100px</a:t>
            </a:r>
            <a:r>
              <a:rPr lang="en" sz="1400" dirty="0">
                <a:solidFill>
                  <a:srgbClr val="E06666"/>
                </a:solidFill>
              </a:rPr>
              <a:t> </a:t>
            </a:r>
            <a:r>
              <a:rPr lang="en" sz="1400" dirty="0">
                <a:solidFill>
                  <a:schemeClr val="accent5"/>
                </a:solidFill>
              </a:rPr>
              <a:t>100px;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 smtClean="0">
                <a:solidFill>
                  <a:schemeClr val="accent5"/>
                </a:solidFill>
              </a:rPr>
              <a:t>         border-color</a:t>
            </a:r>
            <a:r>
              <a:rPr lang="en" sz="1400" dirty="0">
                <a:solidFill>
                  <a:schemeClr val="accent5"/>
                </a:solidFill>
              </a:rPr>
              <a:t>: </a:t>
            </a:r>
            <a:r>
              <a:rPr lang="en" sz="1400" dirty="0"/>
              <a:t>transparent transparent </a:t>
            </a:r>
            <a:r>
              <a:rPr lang="en" sz="1400" b="1" dirty="0">
                <a:solidFill>
                  <a:srgbClr val="E06666"/>
                </a:solidFill>
              </a:rPr>
              <a:t>red </a:t>
            </a:r>
            <a:r>
              <a:rPr lang="en" sz="1400" dirty="0"/>
              <a:t>transparent;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Muli"/>
                <a:ea typeface="Muli"/>
                <a:cs typeface="Muli"/>
                <a:sym typeface="Muli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482850" y="1293200"/>
            <a:ext cx="5034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&lt;div </a:t>
            </a:r>
            <a:r>
              <a:rPr lang="en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class</a:t>
            </a:r>
            <a:r>
              <a:rPr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=</a:t>
            </a:r>
            <a:r>
              <a:rPr lang="en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"example"</a:t>
            </a:r>
            <a:r>
              <a:rPr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&gt;Button with Up Arrow&lt;/div&gt;</a:t>
            </a:r>
          </a:p>
        </p:txBody>
      </p:sp>
      <p:pic>
        <p:nvPicPr>
          <p:cNvPr id="391" name="Shape 391" descr="30Wq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600" y="1017725"/>
            <a:ext cx="2548800" cy="16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 descr="up-css-arrows-using-link-tag.png"/>
          <p:cNvPicPr preferRelativeResize="0"/>
          <p:nvPr/>
        </p:nvPicPr>
        <p:blipFill rotWithShape="1">
          <a:blip r:embed="rId4">
            <a:alphaModFix/>
          </a:blip>
          <a:srcRect l="49171" t="11402" r="5"/>
          <a:stretch/>
        </p:blipFill>
        <p:spPr>
          <a:xfrm>
            <a:off x="3988677" y="3722143"/>
            <a:ext cx="1713375" cy="75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Operations with ::before, ::after</a:t>
            </a:r>
          </a:p>
        </p:txBody>
      </p:sp>
      <p:grpSp>
        <p:nvGrpSpPr>
          <p:cNvPr id="398" name="Shape 398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399" name="Shape 39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Shape 402"/>
          <p:cNvSpPr txBox="1">
            <a:spLocks noGrp="1"/>
          </p:cNvSpPr>
          <p:nvPr>
            <p:ph type="body" idx="3"/>
          </p:nvPr>
        </p:nvSpPr>
        <p:spPr>
          <a:xfrm>
            <a:off x="482850" y="2446150"/>
            <a:ext cx="23388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E06666"/>
                </a:solidFill>
              </a:rPr>
              <a:t>.tooltip:hover::</a:t>
            </a:r>
            <a:r>
              <a:rPr lang="en" sz="1400" b="1">
                <a:solidFill>
                  <a:srgbClr val="E06666"/>
                </a:solidFill>
              </a:rPr>
              <a:t>before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/>
              <a:t>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 triangle styles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482850" y="1293200"/>
            <a:ext cx="6071400" cy="83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&lt;a </a:t>
            </a:r>
            <a:r>
              <a:rPr lang="en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class</a:t>
            </a:r>
            <a:r>
              <a:rPr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=</a:t>
            </a:r>
            <a:r>
              <a:rPr lang="en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"tooltip" </a:t>
            </a:r>
            <a:r>
              <a:rPr lang="en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title</a:t>
            </a:r>
            <a:r>
              <a:rPr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=</a:t>
            </a:r>
            <a:r>
              <a:rPr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”This is some information for our tooltip.”</a:t>
            </a:r>
            <a:r>
              <a:rPr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&gt;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i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&lt;span&gt;CSS3 Tooltip&lt;/span&gt;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&lt;/a&gt;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3"/>
          </p:nvPr>
        </p:nvSpPr>
        <p:spPr>
          <a:xfrm>
            <a:off x="3123725" y="2446150"/>
            <a:ext cx="48414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E06666"/>
                </a:solidFill>
              </a:rPr>
              <a:t>.tooltip:hover::</a:t>
            </a:r>
            <a:r>
              <a:rPr lang="en" sz="1400" b="1">
                <a:solidFill>
                  <a:srgbClr val="E06666"/>
                </a:solidFill>
              </a:rPr>
              <a:t>after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/>
              <a:t>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 tooltip’s box styles (background and font)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05" name="Shape 405" descr="tooltip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50" y="3610225"/>
            <a:ext cx="29432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Operations with ::before, ::after</a:t>
            </a:r>
          </a:p>
        </p:txBody>
      </p:sp>
      <p:grpSp>
        <p:nvGrpSpPr>
          <p:cNvPr id="411" name="Shape 411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412" name="Shape 412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5" name="Shape 415" descr="Untitled-2.png"/>
          <p:cNvPicPr preferRelativeResize="0"/>
          <p:nvPr/>
        </p:nvPicPr>
        <p:blipFill rotWithShape="1">
          <a:blip r:embed="rId3">
            <a:alphaModFix/>
          </a:blip>
          <a:srcRect r="64274"/>
          <a:stretch/>
        </p:blipFill>
        <p:spPr>
          <a:xfrm>
            <a:off x="228600" y="1093925"/>
            <a:ext cx="1140224" cy="12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>
            <a:spLocks noGrp="1"/>
          </p:cNvSpPr>
          <p:nvPr>
            <p:ph type="body" idx="3"/>
          </p:nvPr>
        </p:nvSpPr>
        <p:spPr>
          <a:xfrm>
            <a:off x="1609525" y="1299900"/>
            <a:ext cx="23388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E06666"/>
                </a:solidFill>
              </a:rPr>
              <a:t>.icon::</a:t>
            </a:r>
            <a:r>
              <a:rPr lang="en" sz="1400" b="1" dirty="0">
                <a:solidFill>
                  <a:srgbClr val="E06666"/>
                </a:solidFill>
              </a:rPr>
              <a:t>before</a:t>
            </a:r>
            <a:r>
              <a:rPr lang="en" sz="1400" dirty="0">
                <a:solidFill>
                  <a:schemeClr val="dk1"/>
                </a:solidFill>
              </a:rPr>
              <a:t> </a:t>
            </a:r>
            <a:r>
              <a:rPr lang="en" sz="1400" dirty="0"/>
              <a:t>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chemeClr val="accent5"/>
                </a:solidFill>
              </a:rPr>
              <a:t>     </a:t>
            </a:r>
            <a:r>
              <a:rPr lang="en" sz="1400" b="1" dirty="0" smtClean="0">
                <a:solidFill>
                  <a:schemeClr val="accent5"/>
                </a:solidFill>
              </a:rPr>
              <a:t>circle </a:t>
            </a:r>
            <a:r>
              <a:rPr lang="en" sz="1400" b="1" dirty="0">
                <a:solidFill>
                  <a:schemeClr val="accent5"/>
                </a:solidFill>
              </a:rPr>
              <a:t>styles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"";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absolute;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3px;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3px;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6px;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6px;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2px solid #ccc;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border-radius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14px;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Muli"/>
                <a:ea typeface="Muli"/>
                <a:cs typeface="Muli"/>
                <a:sym typeface="Muli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7" name="Shape 417"/>
          <p:cNvSpPr txBox="1">
            <a:spLocks noGrp="1"/>
          </p:cNvSpPr>
          <p:nvPr>
            <p:ph type="body" idx="3"/>
          </p:nvPr>
        </p:nvSpPr>
        <p:spPr>
          <a:xfrm>
            <a:off x="4091050" y="1299900"/>
            <a:ext cx="2338800" cy="321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E06666"/>
                </a:solidFill>
              </a:rPr>
              <a:t>.icon::</a:t>
            </a:r>
            <a:r>
              <a:rPr lang="en" sz="1400" b="1" dirty="0">
                <a:solidFill>
                  <a:srgbClr val="E06666"/>
                </a:solidFill>
              </a:rPr>
              <a:t>after</a:t>
            </a:r>
            <a:r>
              <a:rPr lang="en" sz="1400" dirty="0">
                <a:solidFill>
                  <a:schemeClr val="dk1"/>
                </a:solidFill>
              </a:rPr>
              <a:t> </a:t>
            </a:r>
            <a:r>
              <a:rPr lang="en" sz="1400" dirty="0"/>
              <a:t>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chemeClr val="accent5"/>
                </a:solidFill>
              </a:rPr>
              <a:t>     </a:t>
            </a:r>
            <a:r>
              <a:rPr lang="en" sz="1400" b="1" dirty="0" smtClean="0">
                <a:solidFill>
                  <a:schemeClr val="accent5"/>
                </a:solidFill>
              </a:rPr>
              <a:t>line </a:t>
            </a:r>
            <a:r>
              <a:rPr lang="en" sz="1400" b="1" dirty="0">
                <a:solidFill>
                  <a:schemeClr val="accent5"/>
                </a:solidFill>
              </a:rPr>
              <a:t>styles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"";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absolute;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9px;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11px;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3px;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7px;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margin-top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0;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#ccc;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rotate(-45deg);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border-radius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2px;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Muli"/>
                <a:ea typeface="Muli"/>
                <a:cs typeface="Muli"/>
                <a:sym typeface="Muli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Operations with ::before, ::after</a:t>
            </a:r>
          </a:p>
        </p:txBody>
      </p:sp>
      <p:grpSp>
        <p:nvGrpSpPr>
          <p:cNvPr id="423" name="Shape 423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424" name="Shape 42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7" name="Shape 427" descr="Untitled-2.png"/>
          <p:cNvPicPr preferRelativeResize="0"/>
          <p:nvPr/>
        </p:nvPicPr>
        <p:blipFill rotWithShape="1">
          <a:blip r:embed="rId3">
            <a:alphaModFix/>
          </a:blip>
          <a:srcRect l="33410" r="35688"/>
          <a:stretch/>
        </p:blipFill>
        <p:spPr>
          <a:xfrm>
            <a:off x="381000" y="1093925"/>
            <a:ext cx="986250" cy="12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Shape 428"/>
          <p:cNvSpPr txBox="1">
            <a:spLocks noGrp="1"/>
          </p:cNvSpPr>
          <p:nvPr>
            <p:ph type="body" idx="3"/>
          </p:nvPr>
        </p:nvSpPr>
        <p:spPr>
          <a:xfrm>
            <a:off x="1609525" y="1299900"/>
            <a:ext cx="24816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E06666"/>
                </a:solidFill>
              </a:rPr>
              <a:t>.icon::</a:t>
            </a:r>
            <a:r>
              <a:rPr lang="en" sz="1400" b="1" dirty="0">
                <a:solidFill>
                  <a:srgbClr val="E06666"/>
                </a:solidFill>
              </a:rPr>
              <a:t>before</a:t>
            </a:r>
            <a:r>
              <a:rPr lang="en" sz="1400" dirty="0">
                <a:solidFill>
                  <a:schemeClr val="dk1"/>
                </a:solidFill>
              </a:rPr>
              <a:t> </a:t>
            </a:r>
            <a:r>
              <a:rPr lang="en" sz="1400" dirty="0"/>
              <a:t>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chemeClr val="accent5"/>
                </a:solidFill>
              </a:rPr>
              <a:t>    </a:t>
            </a:r>
            <a:r>
              <a:rPr lang="en" sz="1400" b="1" dirty="0" smtClean="0">
                <a:solidFill>
                  <a:schemeClr val="accent5"/>
                </a:solidFill>
              </a:rPr>
              <a:t>line styles</a:t>
            </a:r>
          </a:p>
          <a:p>
            <a:pPr marL="457200" lvl="0" indent="-228600">
              <a:spcAft>
                <a:spcPts val="0"/>
              </a:spcAft>
              <a:buClr>
                <a:srgbClr val="222222"/>
              </a:buClr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"";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 smtClean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n" sz="900" dirty="0" smtClean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block;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 smtClean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10px;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0;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border-left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solid 2px #ccc;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absolute;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4px;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4px;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Muli"/>
                <a:ea typeface="Muli"/>
                <a:cs typeface="Muli"/>
                <a:sym typeface="Muli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body" idx="3"/>
          </p:nvPr>
        </p:nvSpPr>
        <p:spPr>
          <a:xfrm>
            <a:off x="4091050" y="1299900"/>
            <a:ext cx="4119000" cy="321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E06666"/>
                </a:solidFill>
              </a:rPr>
              <a:t>.icon::</a:t>
            </a:r>
            <a:r>
              <a:rPr lang="en" sz="1400" b="1" dirty="0">
                <a:solidFill>
                  <a:srgbClr val="E06666"/>
                </a:solidFill>
              </a:rPr>
              <a:t>after</a:t>
            </a:r>
            <a:r>
              <a:rPr lang="en" sz="1400" dirty="0">
                <a:solidFill>
                  <a:schemeClr val="dk1"/>
                </a:solidFill>
              </a:rPr>
              <a:t> </a:t>
            </a:r>
            <a:r>
              <a:rPr lang="en" sz="1400" dirty="0"/>
              <a:t>{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dirty="0">
                <a:solidFill>
                  <a:schemeClr val="accent5"/>
                </a:solidFill>
              </a:rPr>
              <a:t>     </a:t>
            </a:r>
            <a:r>
              <a:rPr lang="en" sz="1400" b="1" dirty="0" smtClean="0">
                <a:solidFill>
                  <a:schemeClr val="accent5"/>
                </a:solidFill>
              </a:rPr>
              <a:t>triangle </a:t>
            </a:r>
            <a:r>
              <a:rPr lang="en" sz="1400" b="1" dirty="0">
                <a:solidFill>
                  <a:schemeClr val="accent5"/>
                </a:solidFill>
              </a:rPr>
              <a:t>styles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"";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0;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0;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border-style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solid;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border-width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5px 9px 5px 0;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border-color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transparent #ccc transparent transparent;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absolute;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4px;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Consolas"/>
              <a:buNone/>
            </a:pPr>
            <a:r>
              <a:rPr lang="en" sz="900" dirty="0">
                <a:solidFill>
                  <a:srgbClr val="C8000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900" dirty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: 8px;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latin typeface="Muli"/>
                <a:ea typeface="Muli"/>
                <a:cs typeface="Muli"/>
                <a:sym typeface="Muli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 descr="rorshah-1.jpg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304850" y="-360575"/>
            <a:ext cx="9448849" cy="67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142875" y="402025"/>
            <a:ext cx="4184100" cy="629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>
                <a:solidFill>
                  <a:srgbClr val="415C80"/>
                </a:solidFill>
              </a:rPr>
              <a:t>Progressive enhancement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ubTitle" idx="2"/>
          </p:nvPr>
        </p:nvSpPr>
        <p:spPr>
          <a:xfrm>
            <a:off x="5394450" y="402025"/>
            <a:ext cx="3109500" cy="629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b="1">
                <a:solidFill>
                  <a:srgbClr val="FFFFFF"/>
                </a:solidFill>
              </a:rPr>
              <a:t>Graceful degradation 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41825" y="1333675"/>
            <a:ext cx="3388500" cy="18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FF00"/>
              </a:buClr>
              <a:buSzPct val="100000"/>
              <a:buFont typeface="Muli"/>
              <a:buChar char="●"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Basic User Interaction </a:t>
            </a:r>
            <a:r>
              <a:rPr lang="en" sz="18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for OLDER browsers</a:t>
            </a:r>
          </a:p>
          <a:p>
            <a:pPr marL="457200" lvl="0" indent="-342900" rtl="0">
              <a:spcBef>
                <a:spcPts val="0"/>
              </a:spcBef>
              <a:buClr>
                <a:srgbClr val="00FF00"/>
              </a:buClr>
              <a:buSzPct val="100000"/>
              <a:buFont typeface="Muli"/>
              <a:buChar char="●"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Content and functional representation for OLDER browsers</a:t>
            </a:r>
          </a:p>
          <a:p>
            <a:pPr marL="457200" lvl="0" indent="-342900" rtl="0">
              <a:spcBef>
                <a:spcPts val="0"/>
              </a:spcBef>
              <a:buClr>
                <a:srgbClr val="FFFF00"/>
              </a:buClr>
              <a:buSzPct val="100000"/>
              <a:buFont typeface="Muli"/>
              <a:buChar char="●"/>
            </a:pPr>
            <a:r>
              <a:rPr lang="en" sz="1800" i="1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JS</a:t>
            </a:r>
          </a:p>
          <a:p>
            <a:pPr marL="457200" lvl="0" indent="-342900" rtl="0">
              <a:spcBef>
                <a:spcPts val="0"/>
              </a:spcBef>
              <a:buClr>
                <a:srgbClr val="FFFF00"/>
              </a:buClr>
              <a:buSzPct val="100000"/>
              <a:buFont typeface="Muli"/>
              <a:buChar char="●"/>
            </a:pPr>
            <a:r>
              <a:rPr lang="en" sz="1800" i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CSS3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254950" y="1333675"/>
            <a:ext cx="3388500" cy="18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FF00"/>
              </a:buClr>
              <a:buSzPct val="100000"/>
              <a:buFont typeface="Muli"/>
              <a:buChar char="●"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JS</a:t>
            </a:r>
          </a:p>
          <a:p>
            <a:pPr marL="457200" lvl="0" indent="-342900" rtl="0">
              <a:spcBef>
                <a:spcPts val="0"/>
              </a:spcBef>
              <a:buClr>
                <a:srgbClr val="00FF00"/>
              </a:buClr>
              <a:buSzPct val="100000"/>
              <a:buFont typeface="Muli"/>
              <a:buChar char="●"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CSS3</a:t>
            </a:r>
          </a:p>
          <a:p>
            <a:pPr marL="457200" lvl="0" indent="-342900" rtl="0">
              <a:spcBef>
                <a:spcPts val="0"/>
              </a:spcBef>
              <a:buClr>
                <a:srgbClr val="00FF00"/>
              </a:buClr>
              <a:buSzPct val="100000"/>
              <a:buFont typeface="Muli"/>
              <a:buChar char="●"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User Interaction </a:t>
            </a:r>
            <a:r>
              <a:rPr lang="en" sz="18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for MODERN browsers</a:t>
            </a:r>
          </a:p>
          <a:p>
            <a:pPr marL="457200" lvl="0" indent="-342900" rtl="0">
              <a:spcBef>
                <a:spcPts val="0"/>
              </a:spcBef>
              <a:buClr>
                <a:srgbClr val="00FF00"/>
              </a:buClr>
              <a:buSzPct val="100000"/>
              <a:buFont typeface="Muli"/>
              <a:buChar char="●"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Content and functional representation for MODERN browsers</a:t>
            </a:r>
          </a:p>
          <a:p>
            <a:pPr marL="457200" lvl="0" indent="-342900" rtl="0">
              <a:spcBef>
                <a:spcPts val="0"/>
              </a:spcBef>
              <a:buClr>
                <a:srgbClr val="FF0000"/>
              </a:buClr>
              <a:buSzPct val="100000"/>
              <a:buFont typeface="Muli"/>
              <a:buChar char="●"/>
            </a:pPr>
            <a:r>
              <a:rPr lang="en" sz="1800" i="1">
                <a:latin typeface="Muli"/>
                <a:ea typeface="Muli"/>
                <a:cs typeface="Muli"/>
                <a:sym typeface="Muli"/>
              </a:rPr>
              <a:t>Support for OLDER browsers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 links</a:t>
            </a:r>
          </a:p>
        </p:txBody>
      </p:sp>
      <p:grpSp>
        <p:nvGrpSpPr>
          <p:cNvPr id="435" name="Shape 435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436" name="Shape 436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Shape 439"/>
          <p:cNvSpPr txBox="1"/>
          <p:nvPr/>
        </p:nvSpPr>
        <p:spPr>
          <a:xfrm>
            <a:off x="393725" y="1283925"/>
            <a:ext cx="8213700" cy="321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  <a:hlinkClick r:id="rId3"/>
              </a:rPr>
              <a:t>https://developer.mozilla.org/en-US/docs/Web/CSS/Pseudo-elements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https://css-tricks.com/almanac/selectors/a/after-and-before/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https://css-tricks.com/pseudo-element-roundup/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6"/>
              </a:rPr>
              <a:t>https://www.amazeelabs.com/en/blog/three-things-you-can-do-with-css-pseudo-elements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7"/>
              </a:rPr>
              <a:t>https://www.smashingmagazine.com/2011/03/styling-elements-with-glyphs-sprites-and-pseudo-elements/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8"/>
              </a:rPr>
              <a:t>TOOLTIP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9"/>
              </a:rPr>
              <a:t>ICONS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Customization (input + label)</a:t>
            </a:r>
          </a:p>
        </p:txBody>
      </p:sp>
      <p:grpSp>
        <p:nvGrpSpPr>
          <p:cNvPr id="445" name="Shape 445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446" name="Shape 446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Shape 449"/>
          <p:cNvSpPr txBox="1"/>
          <p:nvPr/>
        </p:nvSpPr>
        <p:spPr>
          <a:xfrm>
            <a:off x="482850" y="1293200"/>
            <a:ext cx="8124600" cy="83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&lt;input </a:t>
            </a:r>
            <a:r>
              <a:rPr lang="en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id</a:t>
            </a:r>
            <a:r>
              <a:rPr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=”</a:t>
            </a:r>
            <a:r>
              <a:rPr lang="en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inputId</a:t>
            </a:r>
            <a:r>
              <a:rPr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”  /&gt;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&lt;label </a:t>
            </a:r>
            <a:r>
              <a:rPr lang="en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rPr>
              <a:t>for</a:t>
            </a:r>
            <a:r>
              <a:rPr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=</a:t>
            </a:r>
            <a:r>
              <a:rPr lang="en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”inputId”</a:t>
            </a:r>
            <a:r>
              <a:rPr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&gt;</a:t>
            </a:r>
            <a:r>
              <a:rPr lang="en" i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Custom style</a:t>
            </a:r>
            <a:r>
              <a:rPr lang="en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&lt;/label&gt;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body" idx="3"/>
          </p:nvPr>
        </p:nvSpPr>
        <p:spPr>
          <a:xfrm>
            <a:off x="482850" y="1912750"/>
            <a:ext cx="3832500" cy="280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E06666"/>
                </a:solidFill>
              </a:rPr>
              <a:t>input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/>
              <a:t>{ </a:t>
            </a:r>
            <a:r>
              <a:rPr lang="en" sz="1400">
                <a:solidFill>
                  <a:schemeClr val="accent5"/>
                </a:solidFill>
              </a:rPr>
              <a:t>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/>
              <a:t>          </a:t>
            </a:r>
            <a:r>
              <a:rPr lang="en" sz="1400" b="1">
                <a:solidFill>
                  <a:schemeClr val="accent5"/>
                </a:solidFill>
              </a:rPr>
              <a:t>display: none;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E06666"/>
                </a:solidFill>
              </a:rPr>
              <a:t>input + label</a:t>
            </a:r>
            <a:r>
              <a:rPr lang="en" sz="1400"/>
              <a:t>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custom input styles (</a:t>
            </a:r>
            <a:r>
              <a:rPr lang="en" sz="1400" b="1"/>
              <a:t>inactive</a:t>
            </a:r>
            <a:r>
              <a:rPr lang="en" sz="1400"/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E06666"/>
                </a:solidFill>
              </a:rPr>
              <a:t>input:</a:t>
            </a:r>
            <a:r>
              <a:rPr lang="en" sz="1400" b="1">
                <a:solidFill>
                  <a:srgbClr val="E06666"/>
                </a:solidFill>
              </a:rPr>
              <a:t>checked</a:t>
            </a:r>
            <a:r>
              <a:rPr lang="en" sz="1400">
                <a:solidFill>
                  <a:srgbClr val="E06666"/>
                </a:solidFill>
              </a:rPr>
              <a:t> + label</a:t>
            </a:r>
            <a:r>
              <a:rPr lang="en" sz="1400"/>
              <a:t>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custom input styles (</a:t>
            </a:r>
            <a:r>
              <a:rPr lang="en" sz="1400" b="1"/>
              <a:t>active</a:t>
            </a:r>
            <a:r>
              <a:rPr lang="en" sz="1400"/>
              <a:t>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51" name="Shape 451" descr="demo.png"/>
          <p:cNvPicPr preferRelativeResize="0"/>
          <p:nvPr/>
        </p:nvPicPr>
        <p:blipFill rotWithShape="1">
          <a:blip r:embed="rId3">
            <a:alphaModFix/>
          </a:blip>
          <a:srcRect b="34426"/>
          <a:stretch/>
        </p:blipFill>
        <p:spPr>
          <a:xfrm>
            <a:off x="4492600" y="1242674"/>
            <a:ext cx="4229050" cy="216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 links</a:t>
            </a:r>
          </a:p>
        </p:txBody>
      </p:sp>
      <p:grpSp>
        <p:nvGrpSpPr>
          <p:cNvPr id="457" name="Shape 457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458" name="Shape 45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Shape 461"/>
          <p:cNvSpPr txBox="1"/>
          <p:nvPr/>
        </p:nvSpPr>
        <p:spPr>
          <a:xfrm>
            <a:off x="393725" y="1283925"/>
            <a:ext cx="8213700" cy="23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  <a:hlinkClick r:id="rId3"/>
              </a:rPr>
              <a:t>https://css-tricks.com/float-labels-css/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http://htmlbook.ru/blog/kartinka-vmesto-chekboksa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539025" y="2728100"/>
            <a:ext cx="50679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5A6E7"/>
                </a:solidFill>
                <a:latin typeface="Arial Black"/>
                <a:ea typeface="Arial Black"/>
                <a:cs typeface="Arial Black"/>
                <a:sym typeface="Arial Black"/>
              </a:rPr>
              <a:t>Tables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type="subTitle" idx="1"/>
          </p:nvPr>
        </p:nvSpPr>
        <p:spPr>
          <a:xfrm>
            <a:off x="615225" y="3497325"/>
            <a:ext cx="5477400" cy="42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options of table 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 Layout</a:t>
            </a:r>
          </a:p>
        </p:txBody>
      </p:sp>
      <p:graphicFrame>
        <p:nvGraphicFramePr>
          <p:cNvPr id="473" name="Shape 473"/>
          <p:cNvGraphicFramePr/>
          <p:nvPr/>
        </p:nvGraphicFramePr>
        <p:xfrm>
          <a:off x="494000" y="1928400"/>
          <a:ext cx="5668500" cy="1048300"/>
        </p:xfrm>
        <a:graphic>
          <a:graphicData uri="http://schemas.openxmlformats.org/drawingml/2006/table">
            <a:tbl>
              <a:tblPr>
                <a:noFill/>
                <a:tableStyleId>{F16C6AF6-1F37-4EA6-8A02-F596C7C7467E}</a:tableStyleId>
              </a:tblPr>
              <a:tblGrid>
                <a:gridCol w="1226450"/>
                <a:gridCol w="3274450"/>
                <a:gridCol w="1167600"/>
              </a:tblGrid>
              <a:tr h="5241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Column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E9A">
                        <a:alpha val="80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Column 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E9A">
                        <a:alpha val="80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Column 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E9A">
                        <a:alpha val="80380"/>
                      </a:srgbClr>
                    </a:solidFill>
                  </a:tcPr>
                </a:tc>
              </a:tr>
              <a:tr h="524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uli"/>
                          <a:ea typeface="Muli"/>
                          <a:cs typeface="Muli"/>
                          <a:sym typeface="Muli"/>
                        </a:rPr>
                        <a:t>This is your text.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This is yoooooooooooooooooooooooooooour text.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This is your text.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474" name="Shape 474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475" name="Shape 47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Shape 478"/>
          <p:cNvSpPr txBox="1">
            <a:spLocks noGrp="1"/>
          </p:cNvSpPr>
          <p:nvPr>
            <p:ph type="subTitle" idx="2"/>
          </p:nvPr>
        </p:nvSpPr>
        <p:spPr>
          <a:xfrm>
            <a:off x="423125" y="1314362"/>
            <a:ext cx="52419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table-layout</a:t>
            </a:r>
            <a:r>
              <a:rPr lang="en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en" b="1">
                <a:solidFill>
                  <a:srgbClr val="E06666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auto </a:t>
            </a:r>
            <a:r>
              <a:rPr lang="en" i="1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(default)</a:t>
            </a:r>
          </a:p>
        </p:txBody>
      </p:sp>
      <p:graphicFrame>
        <p:nvGraphicFramePr>
          <p:cNvPr id="479" name="Shape 479"/>
          <p:cNvGraphicFramePr/>
          <p:nvPr/>
        </p:nvGraphicFramePr>
        <p:xfrm>
          <a:off x="494000" y="3757200"/>
          <a:ext cx="8204950" cy="1048300"/>
        </p:xfrm>
        <a:graphic>
          <a:graphicData uri="http://schemas.openxmlformats.org/drawingml/2006/table">
            <a:tbl>
              <a:tblPr>
                <a:noFill/>
                <a:tableStyleId>{F16C6AF6-1F37-4EA6-8A02-F596C7C7467E}</a:tableStyleId>
              </a:tblPr>
              <a:tblGrid>
                <a:gridCol w="1775250"/>
                <a:gridCol w="4739650"/>
                <a:gridCol w="1690050"/>
              </a:tblGrid>
              <a:tr h="5241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Column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E9A">
                        <a:alpha val="80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Column 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E9A">
                        <a:alpha val="80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Column 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E9A">
                        <a:alpha val="80380"/>
                      </a:srgbClr>
                    </a:solidFill>
                  </a:tcPr>
                </a:tc>
              </a:tr>
              <a:tr h="524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uli"/>
                          <a:ea typeface="Muli"/>
                          <a:cs typeface="Muli"/>
                          <a:sym typeface="Muli"/>
                        </a:rPr>
                        <a:t>This is your text.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This is yoooooooooooooooooooooooooooour text.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This is your text.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23125" y="3143162"/>
            <a:ext cx="52419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table-layout</a:t>
            </a:r>
            <a:r>
              <a:rPr lang="en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en" b="1">
                <a:solidFill>
                  <a:srgbClr val="E06666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auto </a:t>
            </a:r>
            <a:r>
              <a:rPr lang="en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+</a:t>
            </a:r>
            <a:r>
              <a:rPr lang="en" b="1">
                <a:solidFill>
                  <a:srgbClr val="E06666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b="1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width</a:t>
            </a:r>
            <a:r>
              <a:rPr lang="en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en" b="1">
                <a:solidFill>
                  <a:srgbClr val="E06666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100%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b="1">
              <a:solidFill>
                <a:srgbClr val="E06666"/>
              </a:solidFill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Table Layout</a:t>
            </a:r>
          </a:p>
        </p:txBody>
      </p:sp>
      <p:graphicFrame>
        <p:nvGraphicFramePr>
          <p:cNvPr id="486" name="Shape 486"/>
          <p:cNvGraphicFramePr/>
          <p:nvPr/>
        </p:nvGraphicFramePr>
        <p:xfrm>
          <a:off x="494000" y="1928400"/>
          <a:ext cx="5668500" cy="1048300"/>
        </p:xfrm>
        <a:graphic>
          <a:graphicData uri="http://schemas.openxmlformats.org/drawingml/2006/table">
            <a:tbl>
              <a:tblPr>
                <a:noFill/>
                <a:tableStyleId>{F16C6AF6-1F37-4EA6-8A02-F596C7C7467E}</a:tableStyleId>
              </a:tblPr>
              <a:tblGrid>
                <a:gridCol w="1226450"/>
                <a:gridCol w="3274450"/>
                <a:gridCol w="1167600"/>
              </a:tblGrid>
              <a:tr h="5241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Column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E9A">
                        <a:alpha val="80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Column 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E9A">
                        <a:alpha val="80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Column 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E9A">
                        <a:alpha val="80380"/>
                      </a:srgbClr>
                    </a:solidFill>
                  </a:tcPr>
                </a:tc>
              </a:tr>
              <a:tr h="524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uli"/>
                          <a:ea typeface="Muli"/>
                          <a:cs typeface="Muli"/>
                          <a:sym typeface="Muli"/>
                        </a:rPr>
                        <a:t>This is your text.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This is yoooooooooooooooooooooooooooour text.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This is your text.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487" name="Shape 487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488" name="Shape 48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Shape 491"/>
          <p:cNvSpPr txBox="1">
            <a:spLocks noGrp="1"/>
          </p:cNvSpPr>
          <p:nvPr>
            <p:ph type="subTitle" idx="2"/>
          </p:nvPr>
        </p:nvSpPr>
        <p:spPr>
          <a:xfrm>
            <a:off x="423125" y="1314362"/>
            <a:ext cx="52419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table-layout</a:t>
            </a:r>
            <a:r>
              <a:rPr lang="en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en" b="1">
                <a:solidFill>
                  <a:srgbClr val="E06666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fixed</a:t>
            </a:r>
          </a:p>
        </p:txBody>
      </p:sp>
      <p:graphicFrame>
        <p:nvGraphicFramePr>
          <p:cNvPr id="492" name="Shape 492"/>
          <p:cNvGraphicFramePr/>
          <p:nvPr/>
        </p:nvGraphicFramePr>
        <p:xfrm>
          <a:off x="494000" y="3757200"/>
          <a:ext cx="8204950" cy="1048300"/>
        </p:xfrm>
        <a:graphic>
          <a:graphicData uri="http://schemas.openxmlformats.org/drawingml/2006/table">
            <a:tbl>
              <a:tblPr>
                <a:noFill/>
                <a:tableStyleId>{F16C6AF6-1F37-4EA6-8A02-F596C7C7467E}</a:tableStyleId>
              </a:tblPr>
              <a:tblGrid>
                <a:gridCol w="2570650"/>
                <a:gridCol w="2765875"/>
                <a:gridCol w="2868425"/>
              </a:tblGrid>
              <a:tr h="5241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Column 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E9A">
                        <a:alpha val="80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Column 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E9A">
                        <a:alpha val="80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Column 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6E9A">
                        <a:alpha val="80380"/>
                      </a:srgbClr>
                    </a:solidFill>
                  </a:tcPr>
                </a:tc>
              </a:tr>
              <a:tr h="524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Muli"/>
                          <a:ea typeface="Muli"/>
                          <a:cs typeface="Muli"/>
                          <a:sym typeface="Muli"/>
                        </a:rPr>
                        <a:t>This is your text.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This is yooooooooooooooooooooooour text.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This is your text.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423125" y="3143162"/>
            <a:ext cx="52419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table-layout</a:t>
            </a:r>
            <a:r>
              <a:rPr lang="en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en" b="1">
                <a:solidFill>
                  <a:srgbClr val="E06666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fixed </a:t>
            </a:r>
            <a:r>
              <a:rPr lang="en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+</a:t>
            </a:r>
            <a:r>
              <a:rPr lang="en" b="1">
                <a:solidFill>
                  <a:srgbClr val="E06666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b="1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width</a:t>
            </a:r>
            <a:r>
              <a:rPr lang="en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en" b="1">
                <a:solidFill>
                  <a:srgbClr val="E06666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100%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b="1">
              <a:solidFill>
                <a:srgbClr val="E06666"/>
              </a:solidFill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 links</a:t>
            </a:r>
          </a:p>
        </p:txBody>
      </p:sp>
      <p:grpSp>
        <p:nvGrpSpPr>
          <p:cNvPr id="499" name="Shape 499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500" name="Shape 500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Shape 503"/>
          <p:cNvSpPr txBox="1"/>
          <p:nvPr/>
        </p:nvSpPr>
        <p:spPr>
          <a:xfrm>
            <a:off x="393725" y="1283925"/>
            <a:ext cx="8213700" cy="23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  <a:hlinkClick r:id="rId3"/>
              </a:rPr>
              <a:t>Scrolling in table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https://www.w3.org/wiki/CSS/Properties/table-layout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https://css-tricks.com/almanac/properties/t/text-overflow/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Emails*</a:t>
            </a:r>
          </a:p>
        </p:txBody>
      </p:sp>
      <p:grpSp>
        <p:nvGrpSpPr>
          <p:cNvPr id="509" name="Shape 509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510" name="Shape 510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Shape 513"/>
          <p:cNvSpPr txBox="1"/>
          <p:nvPr/>
        </p:nvSpPr>
        <p:spPr>
          <a:xfrm>
            <a:off x="341825" y="1333675"/>
            <a:ext cx="5392200" cy="26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v"/>
            </a:pPr>
            <a:r>
              <a:rPr lang="en" sz="1800" b="1" dirty="0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Table </a:t>
            </a:r>
            <a:r>
              <a:rPr lang="en" sz="1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structure of frame and content items (</a:t>
            </a:r>
            <a:r>
              <a:rPr lang="en" sz="1800" b="1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&lt;table&gt;</a:t>
            </a:r>
            <a:r>
              <a:rPr lang="en" sz="1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800" i="1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inside </a:t>
            </a:r>
            <a:r>
              <a:rPr lang="en" sz="1800" b="1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&lt;table&gt;</a:t>
            </a:r>
            <a:r>
              <a:rPr lang="en" sz="1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v"/>
            </a:pPr>
            <a:r>
              <a:rPr lang="en" sz="1800" b="1" dirty="0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Fixed </a:t>
            </a:r>
            <a:r>
              <a:rPr lang="en" sz="1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size of main container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v"/>
            </a:pPr>
            <a:r>
              <a:rPr lang="en" sz="1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Use and support of </a:t>
            </a:r>
            <a:r>
              <a:rPr lang="en" sz="1800" b="1" dirty="0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obsolete </a:t>
            </a:r>
            <a:r>
              <a:rPr lang="en" sz="1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properties and attributes (</a:t>
            </a:r>
            <a:r>
              <a:rPr lang="en" sz="1800" b="1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align</a:t>
            </a:r>
            <a:r>
              <a:rPr lang="en" sz="1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" sz="1800" b="1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bg-color</a:t>
            </a:r>
            <a:r>
              <a:rPr lang="en" sz="1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" sz="1800" b="1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width</a:t>
            </a:r>
            <a:r>
              <a:rPr lang="en" sz="1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v"/>
            </a:pPr>
            <a:r>
              <a:rPr lang="en" sz="1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Possibility of</a:t>
            </a:r>
            <a:r>
              <a:rPr lang="en" sz="1800" b="1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800" b="1" dirty="0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adaptive </a:t>
            </a:r>
            <a:r>
              <a:rPr lang="en" sz="1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layout</a:t>
            </a:r>
          </a:p>
        </p:txBody>
      </p:sp>
      <p:pic>
        <p:nvPicPr>
          <p:cNvPr id="514" name="Shape 514" descr="1f733b1bffa7fbbcc02d0b04653bc7d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825" y="1017725"/>
            <a:ext cx="214056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 links</a:t>
            </a:r>
          </a:p>
        </p:txBody>
      </p:sp>
      <p:grpSp>
        <p:nvGrpSpPr>
          <p:cNvPr id="520" name="Shape 520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521" name="Shape 521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Shape 524"/>
          <p:cNvSpPr txBox="1"/>
          <p:nvPr/>
        </p:nvSpPr>
        <p:spPr>
          <a:xfrm>
            <a:off x="393725" y="1283925"/>
            <a:ext cx="8213700" cy="23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  <a:hlinkClick r:id="rId3"/>
              </a:rPr>
              <a:t>Example #1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Adaptive email-letters</a:t>
            </a:r>
          </a:p>
          <a:p>
            <a: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rgbClr val="BFBDC0"/>
              </a:buClr>
              <a:buSzPct val="100000"/>
              <a:buFont typeface="Muli"/>
              <a:buChar char="★"/>
            </a:pPr>
            <a:r>
              <a:rPr lang="en" sz="1800" u="sng">
                <a:solidFill>
                  <a:schemeClr val="hlink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https://litmus.com/community/templates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title"/>
          </p:nvPr>
        </p:nvSpPr>
        <p:spPr>
          <a:xfrm>
            <a:off x="539025" y="1940100"/>
            <a:ext cx="8355300" cy="1445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GOOD NIGHT </a:t>
            </a:r>
            <a:r>
              <a:rPr lang="en" i="1"/>
              <a:t>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GOOD LUCK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 descr="rorshah-1.jpg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304850" y="-360575"/>
            <a:ext cx="9448849" cy="67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>
            <a:spLocks noGrp="1"/>
          </p:cNvSpPr>
          <p:nvPr>
            <p:ph type="subTitle" idx="1"/>
          </p:nvPr>
        </p:nvSpPr>
        <p:spPr>
          <a:xfrm>
            <a:off x="142875" y="402025"/>
            <a:ext cx="4184100" cy="629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solidFill>
                  <a:srgbClr val="415C80"/>
                </a:solidFill>
              </a:rPr>
              <a:t>Mobile First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2"/>
          </p:nvPr>
        </p:nvSpPr>
        <p:spPr>
          <a:xfrm>
            <a:off x="5394450" y="402025"/>
            <a:ext cx="3109500" cy="629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/>
              <a:t>Desktop First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41825" y="1333675"/>
            <a:ext cx="3388500" cy="18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FF00"/>
              </a:buClr>
              <a:buSzPct val="100000"/>
              <a:buFont typeface="Muli"/>
              <a:buChar char="●"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UI focusing on the most important aspects</a:t>
            </a:r>
          </a:p>
          <a:p>
            <a:pPr marL="457200" lvl="0" indent="-342900" rtl="0">
              <a:spcBef>
                <a:spcPts val="0"/>
              </a:spcBef>
              <a:buClr>
                <a:srgbClr val="00FF00"/>
              </a:buClr>
              <a:buSzPct val="100000"/>
              <a:buFont typeface="Muli"/>
              <a:buChar char="●"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Simplicity and clarity of interface</a:t>
            </a:r>
          </a:p>
          <a:p>
            <a:pPr marL="457200" lvl="0" indent="-342900" rtl="0">
              <a:spcBef>
                <a:spcPts val="0"/>
              </a:spcBef>
              <a:buClr>
                <a:srgbClr val="FFFF00"/>
              </a:buClr>
              <a:buSzPct val="100000"/>
              <a:buFont typeface="Muli"/>
              <a:buChar char="●"/>
            </a:pPr>
            <a:r>
              <a:rPr lang="en" sz="1800" i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JS</a:t>
            </a:r>
          </a:p>
          <a:p>
            <a:pPr marL="457200" lvl="0" indent="-342900" rtl="0">
              <a:spcBef>
                <a:spcPts val="0"/>
              </a:spcBef>
              <a:buClr>
                <a:srgbClr val="FF0000"/>
              </a:buClr>
              <a:buSzPct val="100000"/>
              <a:buFont typeface="Muli"/>
              <a:buChar char="●"/>
            </a:pPr>
            <a:r>
              <a:rPr lang="en" sz="1800" i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Support for OLDER browsers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254950" y="1333675"/>
            <a:ext cx="3546600" cy="18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FF00"/>
              </a:buClr>
              <a:buSzPct val="100000"/>
              <a:buFont typeface="Muli"/>
              <a:buChar char="●"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Applicable for big portals with hundreds of items</a:t>
            </a:r>
          </a:p>
          <a:p>
            <a:pPr marL="457200" lvl="0" indent="-342900" rtl="0">
              <a:spcBef>
                <a:spcPts val="0"/>
              </a:spcBef>
              <a:buClr>
                <a:srgbClr val="FFFF00"/>
              </a:buClr>
              <a:buSzPct val="100000"/>
              <a:buFont typeface="Muli"/>
              <a:buChar char="●"/>
            </a:pPr>
            <a:r>
              <a:rPr lang="en" sz="1800" i="1">
                <a:latin typeface="Muli"/>
                <a:ea typeface="Muli"/>
                <a:cs typeface="Muli"/>
                <a:sym typeface="Muli"/>
              </a:rPr>
              <a:t>Support for OLDER browsers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 descr="rorshah-1.jpg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304850" y="-360575"/>
            <a:ext cx="9448849" cy="67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142875" y="402025"/>
            <a:ext cx="4184100" cy="629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solidFill>
                  <a:srgbClr val="415C80"/>
                </a:solidFill>
              </a:rPr>
              <a:t>Adaptive Web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2"/>
          </p:nvPr>
        </p:nvSpPr>
        <p:spPr>
          <a:xfrm>
            <a:off x="5394450" y="402025"/>
            <a:ext cx="3109500" cy="629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b="1">
                <a:solidFill>
                  <a:schemeClr val="lt1"/>
                </a:solidFill>
              </a:rPr>
              <a:t>Responsive Web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41825" y="1333675"/>
            <a:ext cx="3388500" cy="18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FF00"/>
              </a:buClr>
              <a:buSzPct val="100000"/>
              <a:buFont typeface="Muli"/>
              <a:buChar char="●"/>
            </a:pPr>
            <a:r>
              <a:rPr lang="en" sz="18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One version of site</a:t>
            </a:r>
          </a:p>
          <a:p>
            <a:pPr marL="457200" lvl="0" indent="-342900" rtl="0">
              <a:spcBef>
                <a:spcPts val="0"/>
              </a:spcBef>
              <a:buClr>
                <a:srgbClr val="00FF00"/>
              </a:buClr>
              <a:buSzPct val="100000"/>
              <a:buFont typeface="Muli"/>
              <a:buChar char="●"/>
            </a:pPr>
            <a:r>
              <a:rPr lang="en" sz="18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Ability to update design for another devices</a:t>
            </a:r>
          </a:p>
          <a:p>
            <a:pPr marL="457200" lvl="0" indent="-342900" rtl="0">
              <a:spcBef>
                <a:spcPts val="0"/>
              </a:spcBef>
              <a:buClr>
                <a:srgbClr val="FFFF00"/>
              </a:buClr>
              <a:buSzPct val="100000"/>
              <a:buFont typeface="Muli"/>
              <a:buChar char="●"/>
            </a:pPr>
            <a:r>
              <a:rPr lang="en" sz="1800" i="1">
                <a:latin typeface="Muli"/>
                <a:ea typeface="Muli"/>
                <a:cs typeface="Muli"/>
                <a:sym typeface="Muli"/>
              </a:rPr>
              <a:t>Optimal utilization of all devices</a:t>
            </a:r>
          </a:p>
          <a:p>
            <a:pPr marL="457200" lvl="0" indent="-342900" rtl="0">
              <a:spcBef>
                <a:spcPts val="0"/>
              </a:spcBef>
              <a:buClr>
                <a:srgbClr val="FFFF00"/>
              </a:buClr>
              <a:buSzPct val="100000"/>
              <a:buFont typeface="Muli"/>
              <a:buChar char="●"/>
            </a:pPr>
            <a:r>
              <a:rPr lang="en" sz="1800" i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Continuity interface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254950" y="1333675"/>
            <a:ext cx="3388500" cy="18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FF00"/>
              </a:buClr>
              <a:buSzPct val="100000"/>
              <a:buFont typeface="Muli"/>
              <a:buChar char="●"/>
            </a:pPr>
            <a:r>
              <a:rPr lang="en" sz="18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One version of layout</a:t>
            </a:r>
          </a:p>
          <a:p>
            <a:pPr marL="457200" lvl="0" indent="-342900" rtl="0">
              <a:spcBef>
                <a:spcPts val="0"/>
              </a:spcBef>
              <a:buClr>
                <a:srgbClr val="00FF00"/>
              </a:buClr>
              <a:buSzPct val="100000"/>
              <a:buFont typeface="Muli"/>
              <a:buChar char="●"/>
            </a:pPr>
            <a:r>
              <a:rPr lang="en" sz="18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Necessity of initial requirements for whole interface design</a:t>
            </a:r>
          </a:p>
          <a:p>
            <a:pPr marL="457200" lvl="0" indent="-342900" rtl="0">
              <a:spcBef>
                <a:spcPts val="0"/>
              </a:spcBef>
              <a:buClr>
                <a:srgbClr val="00FF00"/>
              </a:buClr>
              <a:buSzPct val="100000"/>
              <a:buFont typeface="Muli"/>
              <a:buChar char="●"/>
            </a:pPr>
            <a:r>
              <a:rPr lang="en" sz="18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Optimal utilization of all devices</a:t>
            </a:r>
          </a:p>
          <a:p>
            <a:pPr marL="457200" lvl="0" indent="-342900" rtl="0">
              <a:spcBef>
                <a:spcPts val="0"/>
              </a:spcBef>
              <a:buClr>
                <a:srgbClr val="00FF00"/>
              </a:buClr>
              <a:buSzPct val="100000"/>
              <a:buFont typeface="Muli"/>
              <a:buChar char="●"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Continuity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39025" y="2728100"/>
            <a:ext cx="50679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5A6E7"/>
                </a:solidFill>
                <a:latin typeface="Arial Black"/>
                <a:ea typeface="Arial Black"/>
                <a:cs typeface="Arial Black"/>
                <a:sym typeface="Arial Black"/>
              </a:rPr>
              <a:t>Alignment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1"/>
          </p:nvPr>
        </p:nvSpPr>
        <p:spPr>
          <a:xfrm>
            <a:off x="615225" y="3497325"/>
            <a:ext cx="5477400" cy="42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vertical and horizontal positioning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522875" y="2169000"/>
            <a:ext cx="7653900" cy="22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2"/>
          </p:nvPr>
        </p:nvSpPr>
        <p:spPr>
          <a:xfrm>
            <a:off x="446675" y="1322525"/>
            <a:ext cx="48402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vertical-align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 and display: </a:t>
            </a:r>
            <a:r>
              <a:rPr lang="en" b="1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inline-block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Vertical Alignment</a:t>
            </a:r>
          </a:p>
        </p:txBody>
      </p:sp>
      <p:sp>
        <p:nvSpPr>
          <p:cNvPr id="151" name="Shape 151"/>
          <p:cNvSpPr/>
          <p:nvPr/>
        </p:nvSpPr>
        <p:spPr>
          <a:xfrm>
            <a:off x="742550" y="2376250"/>
            <a:ext cx="2626800" cy="968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New innovative processes created over industry best practices.</a:t>
            </a:r>
          </a:p>
        </p:txBody>
      </p:sp>
      <p:sp>
        <p:nvSpPr>
          <p:cNvPr id="152" name="Shape 152"/>
          <p:cNvSpPr/>
          <p:nvPr/>
        </p:nvSpPr>
        <p:spPr>
          <a:xfrm>
            <a:off x="3607100" y="2604850"/>
            <a:ext cx="2626800" cy="9687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Global solutions for the new interconnected world.</a:t>
            </a:r>
          </a:p>
        </p:txBody>
      </p:sp>
      <p:grpSp>
        <p:nvGrpSpPr>
          <p:cNvPr id="153" name="Shape 153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154" name="Shape 15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Shape 157"/>
          <p:cNvSpPr txBox="1">
            <a:spLocks noGrp="1"/>
          </p:cNvSpPr>
          <p:nvPr>
            <p:ph type="subTitle" idx="2"/>
          </p:nvPr>
        </p:nvSpPr>
        <p:spPr>
          <a:xfrm>
            <a:off x="5217075" y="1322525"/>
            <a:ext cx="41934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alignment on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 baseline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4843750" y="1407187"/>
            <a:ext cx="345900" cy="27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ubTitle" idx="2"/>
          </p:nvPr>
        </p:nvSpPr>
        <p:spPr>
          <a:xfrm>
            <a:off x="446674" y="1322525"/>
            <a:ext cx="38496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baseline 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and 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x-height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Vertical Alignment</a:t>
            </a:r>
          </a:p>
        </p:txBody>
      </p:sp>
      <p:grpSp>
        <p:nvGrpSpPr>
          <p:cNvPr id="165" name="Shape 165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166" name="Shape 166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9" name="Shape 169" descr="wQm6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62" y="2265150"/>
            <a:ext cx="58578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522875" y="2169000"/>
            <a:ext cx="7653900" cy="22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ubTitle" idx="2"/>
          </p:nvPr>
        </p:nvSpPr>
        <p:spPr>
          <a:xfrm>
            <a:off x="446674" y="1322525"/>
            <a:ext cx="46683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vertical-align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> and display: </a:t>
            </a:r>
            <a:r>
              <a:rPr lang="en" b="1">
                <a:solidFill>
                  <a:srgbClr val="E06666"/>
                </a:solidFill>
                <a:latin typeface="Muli"/>
                <a:ea typeface="Muli"/>
                <a:cs typeface="Muli"/>
                <a:sym typeface="Muli"/>
              </a:rPr>
              <a:t>table-cell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Vertical Alignment</a:t>
            </a:r>
          </a:p>
        </p:txBody>
      </p:sp>
      <p:sp>
        <p:nvSpPr>
          <p:cNvPr id="177" name="Shape 177"/>
          <p:cNvSpPr/>
          <p:nvPr/>
        </p:nvSpPr>
        <p:spPr>
          <a:xfrm>
            <a:off x="742550" y="2365500"/>
            <a:ext cx="2626800" cy="968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New innovative processes created over industry best practices.</a:t>
            </a:r>
          </a:p>
        </p:txBody>
      </p:sp>
      <p:sp>
        <p:nvSpPr>
          <p:cNvPr id="178" name="Shape 178"/>
          <p:cNvSpPr/>
          <p:nvPr/>
        </p:nvSpPr>
        <p:spPr>
          <a:xfrm>
            <a:off x="3595325" y="2365500"/>
            <a:ext cx="2626800" cy="9687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Global solutions for the new interconnected world.</a:t>
            </a:r>
          </a:p>
        </p:txBody>
      </p:sp>
      <p:grpSp>
        <p:nvGrpSpPr>
          <p:cNvPr id="179" name="Shape 179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180" name="Shape 180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968850" y="1322525"/>
            <a:ext cx="41934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alignment on</a:t>
            </a:r>
            <a:r>
              <a:rPr lang="en" b="1">
                <a:latin typeface="Muli"/>
                <a:ea typeface="Muli"/>
                <a:cs typeface="Muli"/>
                <a:sym typeface="Muli"/>
              </a:rPr>
              <a:t> container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4615150" y="1407187"/>
            <a:ext cx="345900" cy="27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1154</Words>
  <Application>Microsoft Office PowerPoint</Application>
  <PresentationFormat>On-screen Show (16:9)</PresentationFormat>
  <Paragraphs>257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Muli</vt:lpstr>
      <vt:lpstr>Wingdings</vt:lpstr>
      <vt:lpstr>Arial</vt:lpstr>
      <vt:lpstr>Consolas</vt:lpstr>
      <vt:lpstr>Arial Black</vt:lpstr>
      <vt:lpstr>simple-light-2</vt:lpstr>
      <vt:lpstr>CSS-recipes</vt:lpstr>
      <vt:lpstr>Basic notions  </vt:lpstr>
      <vt:lpstr>PowerPoint Presentation</vt:lpstr>
      <vt:lpstr>PowerPoint Presentation</vt:lpstr>
      <vt:lpstr>PowerPoint Presentation</vt:lpstr>
      <vt:lpstr>Alignment</vt:lpstr>
      <vt:lpstr>Vertical Alignment</vt:lpstr>
      <vt:lpstr>Vertical Alignment</vt:lpstr>
      <vt:lpstr>Vertical Alignment</vt:lpstr>
      <vt:lpstr>Useful links</vt:lpstr>
      <vt:lpstr>Horizontal Alignment</vt:lpstr>
      <vt:lpstr>Horizontal Alignment</vt:lpstr>
      <vt:lpstr>Middle of Screen (1st way)</vt:lpstr>
      <vt:lpstr>Middle of Screen (2nd way)</vt:lpstr>
      <vt:lpstr>Middle of Screen (3rd way)</vt:lpstr>
      <vt:lpstr>Middle of Screen (4th way)</vt:lpstr>
      <vt:lpstr>Useful links</vt:lpstr>
      <vt:lpstr>Footer to bottom (1st way)</vt:lpstr>
      <vt:lpstr>Footer to bottom (2nd way)</vt:lpstr>
      <vt:lpstr>Footer to bottom (3rd way)</vt:lpstr>
      <vt:lpstr>Useful links</vt:lpstr>
      <vt:lpstr>Popular recipes</vt:lpstr>
      <vt:lpstr>Text Overflow</vt:lpstr>
      <vt:lpstr>Useful links</vt:lpstr>
      <vt:lpstr>Operations with ::before, ::after</vt:lpstr>
      <vt:lpstr>Operations with ::before, ::after</vt:lpstr>
      <vt:lpstr>Operations with ::before, ::after</vt:lpstr>
      <vt:lpstr>Operations with ::before, ::after</vt:lpstr>
      <vt:lpstr>Operations with ::before, ::after</vt:lpstr>
      <vt:lpstr>Useful links</vt:lpstr>
      <vt:lpstr>Customization (input + label)</vt:lpstr>
      <vt:lpstr>Useful links</vt:lpstr>
      <vt:lpstr>Tables</vt:lpstr>
      <vt:lpstr>Table Layout</vt:lpstr>
      <vt:lpstr>Table Layout</vt:lpstr>
      <vt:lpstr>Useful links</vt:lpstr>
      <vt:lpstr>Emails*</vt:lpstr>
      <vt:lpstr>Useful links</vt:lpstr>
      <vt:lpstr>GOOD NIGHT and GOOD LUCK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CSS-recipes</dc:title>
  <cp:lastModifiedBy>Aliaksandr Palubinski</cp:lastModifiedBy>
  <cp:revision>6</cp:revision>
  <dcterms:modified xsi:type="dcterms:W3CDTF">2017-03-02T13:11:32Z</dcterms:modified>
</cp:coreProperties>
</file>