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0"/>
  </p:notesMasterIdLst>
  <p:handoutMasterIdLst>
    <p:handoutMasterId r:id="rId21"/>
  </p:handoutMasterIdLst>
  <p:sldIdLst>
    <p:sldId id="394" r:id="rId3"/>
    <p:sldId id="476" r:id="rId4"/>
    <p:sldId id="535" r:id="rId5"/>
    <p:sldId id="479" r:id="rId6"/>
    <p:sldId id="536" r:id="rId7"/>
    <p:sldId id="580" r:id="rId8"/>
    <p:sldId id="483" r:id="rId9"/>
    <p:sldId id="584" r:id="rId10"/>
    <p:sldId id="415" r:id="rId11"/>
    <p:sldId id="492" r:id="rId12"/>
    <p:sldId id="576" r:id="rId13"/>
    <p:sldId id="494" r:id="rId14"/>
    <p:sldId id="575" r:id="rId15"/>
    <p:sldId id="582" r:id="rId16"/>
    <p:sldId id="581" r:id="rId17"/>
    <p:sldId id="405" r:id="rId18"/>
    <p:sldId id="400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80"/>
          </p14:sldIdLst>
        </p14:section>
        <p14:section name="Team" id="{D358BE77-7272-44D1-BDCE-F47F1E2C64D7}">
          <p14:sldIdLst>
            <p14:sldId id="483"/>
            <p14:sldId id="584"/>
          </p14:sldIdLst>
        </p14:section>
        <p14:section name="Course Organization" id="{2B4D2ED8-F966-4FF9-BC04-EA7C60E10932}">
          <p14:sldIdLst>
            <p14:sldId id="415"/>
            <p14:sldId id="492"/>
            <p14:sldId id="576"/>
            <p14:sldId id="494"/>
          </p14:sldIdLst>
        </p14:section>
        <p14:section name="Conclusion" id="{E47C5259-9EA6-4EC9-BC48-DB727F9AFB1B}">
          <p14:sldIdLst>
            <p14:sldId id="575"/>
            <p14:sldId id="582"/>
            <p14:sldId id="581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78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2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188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05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16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.softuni.bg/" TargetMode="External"/><Relationship Id="rId2" Type="http://schemas.openxmlformats.org/officeDocument/2006/relationships/hyperlink" Target="https://judge.softuni.bg/Contests/#!/List/ByCategory/215/Data-Structures-Fundamentals-Exercis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s://softuni.bg/trainings/2991/algorithms-fundamentals-with-java-may-2020" TargetMode="External"/><Relationship Id="rId7" Type="http://schemas.openxmlformats.org/officeDocument/2006/relationships/hyperlink" Target="https://www.facebook.com/groups/AlgorithmsFundamentalswithJavaMay202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hyperlink" Target="https://softuni.bg/foru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991/algorithms-fundamentals-with-java-may-20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9.gif"/><Relationship Id="rId4" Type="http://schemas.openxmlformats.org/officeDocument/2006/relationships/image" Target="../media/image66.jpeg"/><Relationship Id="rId9" Type="http://schemas.openxmlformats.org/officeDocument/2006/relationships/hyperlink" Target="https://www.lukanet.com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598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218438" latinLnBrk="0"/>
            <a:r>
              <a:rPr lang="en-US" sz="4798" dirty="0" smtClean="0"/>
              <a:t>Algorithms Fundamentals (with </a:t>
            </a:r>
            <a:r>
              <a:rPr lang="en-US" sz="4798" dirty="0"/>
              <a:t>Java)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</a:t>
            </a:r>
            <a:r>
              <a:rPr lang="en-US" dirty="0" smtClean="0"/>
              <a:t>exercises + tests</a:t>
            </a:r>
            <a:endParaRPr lang="en-US" dirty="0"/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 smtClean="0"/>
              <a:t>For practical problems:                                                                          Submitted </a:t>
            </a:r>
            <a:r>
              <a:rPr lang="en-US" dirty="0"/>
              <a:t>in 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endParaRPr lang="en-US" b="1" dirty="0"/>
          </a:p>
          <a:p>
            <a:pPr lvl="1"/>
            <a:r>
              <a:rPr lang="en-US" dirty="0" smtClean="0"/>
              <a:t>For tests </a:t>
            </a:r>
            <a:r>
              <a:rPr lang="en-US" b="1" dirty="0">
                <a:hlinkClick r:id="rId3"/>
              </a:rPr>
              <a:t>https://quiz.softuni.bg/</a:t>
            </a:r>
            <a:endParaRPr lang="en-US" b="1" dirty="0"/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7210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0342" y="1858377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 smtClean="0"/>
              <a:t>95</a:t>
            </a:r>
            <a:r>
              <a:rPr lang="bg-BG" sz="2799" b="1" dirty="0" smtClean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0473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</a:t>
            </a:r>
            <a:r>
              <a:rPr lang="en-US" sz="2799" b="1" dirty="0" smtClean="0"/>
              <a:t>5</a:t>
            </a:r>
            <a:r>
              <a:rPr lang="bg-BG" sz="2799" b="1" dirty="0" smtClean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400912" y="352983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19919" y="458121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Bonus </a:t>
            </a:r>
            <a:br>
              <a:rPr lang="en-US" sz="2799" b="1" dirty="0"/>
            </a:b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 smtClean="0"/>
              <a:t>5 </a:t>
            </a:r>
            <a:r>
              <a:rPr lang="en-US" sz="2799" b="1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1494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5903" y="1692974"/>
            <a:ext cx="9104956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https://softuni.bg/trainings/2991/algorithms-fundamentals-with-java-may-2020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4918" y="3118452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821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910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0" y="4604827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7"/>
              </a:rPr>
              <a:t>https://www.facebook.com/groups/AlgorithmsFundamentalswithJavaMay2020/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37" y="446690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55000" lnSpcReduction="20000"/>
          </a:bodyPr>
          <a:lstStyle/>
          <a:p>
            <a:pPr algn="ctr" defTabSz="1218804"/>
            <a:r>
              <a:rPr lang="en-US" sz="3600" b="1" dirty="0">
                <a:hlinkClick r:id="rId3"/>
              </a:rPr>
              <a:t>https://softuni.bg/trainings/2991/algorithms-fundamentals-with-java-may-2020</a:t>
            </a:r>
            <a:endParaRPr lang="en-US" sz="36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2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Working with recursion and backtracking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Solving combinatorial problems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Searching, sorting and Greedy algorithms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Graph theory representation, traversal and                 shortest paths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Dynamic programming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Understanding solving techniques and choosing        between multiple solutions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</a:t>
            </a:r>
            <a:endParaRPr lang="en-GB" dirty="0"/>
          </a:p>
          <a:p>
            <a:pPr lvl="1"/>
            <a:r>
              <a:rPr lang="en-GB" dirty="0"/>
              <a:t>3 practical </a:t>
            </a:r>
            <a:r>
              <a:rPr lang="en-GB" dirty="0" smtClean="0"/>
              <a:t>problems – four hours</a:t>
            </a:r>
            <a:endParaRPr lang="en-US" dirty="0"/>
          </a:p>
          <a:p>
            <a:pPr lvl="2"/>
            <a:r>
              <a:rPr lang="en-GB" dirty="0" smtClean="0"/>
              <a:t>Recursion and backtracking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 smtClean="0"/>
              <a:t>Combinatorial problem</a:t>
            </a:r>
            <a:endParaRPr lang="en-GB" dirty="0"/>
          </a:p>
          <a:p>
            <a:pPr lvl="2"/>
            <a:r>
              <a:rPr lang="en-US" dirty="0" smtClean="0"/>
              <a:t>Searching, sorting and Greedy</a:t>
            </a:r>
          </a:p>
          <a:p>
            <a:pPr lvl="2"/>
            <a:r>
              <a:rPr lang="en-US" dirty="0" smtClean="0"/>
              <a:t>Graph theory</a:t>
            </a:r>
          </a:p>
          <a:p>
            <a:pPr lvl="2"/>
            <a:r>
              <a:rPr lang="en-US" dirty="0" smtClean="0"/>
              <a:t>Dynamic programming</a:t>
            </a:r>
          </a:p>
          <a:p>
            <a:pPr lvl="2"/>
            <a:r>
              <a:rPr lang="en-US" dirty="0" smtClean="0"/>
              <a:t>Everything included in the course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will have </a:t>
            </a:r>
            <a:r>
              <a:rPr lang="en-GB" dirty="0" smtClean="0"/>
              <a:t>15 </a:t>
            </a:r>
            <a:r>
              <a:rPr lang="en-GB" dirty="0"/>
              <a:t>minutes once you </a:t>
            </a:r>
            <a:r>
              <a:rPr lang="en-GB" dirty="0" smtClean="0"/>
              <a:t>enter</a:t>
            </a:r>
          </a:p>
          <a:p>
            <a:r>
              <a:rPr lang="en-GB" dirty="0" smtClean="0"/>
              <a:t>10 questions with:</a:t>
            </a:r>
            <a:endParaRPr lang="en-GB" dirty="0"/>
          </a:p>
          <a:p>
            <a:pPr lvl="1"/>
            <a:r>
              <a:rPr lang="en-US" dirty="0"/>
              <a:t>Multiple choice with </a:t>
            </a:r>
            <a:r>
              <a:rPr lang="en-US" dirty="0" smtClean="0"/>
              <a:t>only one correct </a:t>
            </a:r>
            <a:r>
              <a:rPr lang="en-US" dirty="0"/>
              <a:t>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</a:t>
            </a:r>
            <a:r>
              <a:rPr lang="en-GB" dirty="0" smtClean="0"/>
              <a:t>online at </a:t>
            </a:r>
            <a:r>
              <a:rPr lang="en-GB" dirty="0"/>
              <a:t>the </a:t>
            </a:r>
            <a:r>
              <a:rPr lang="en-GB" dirty="0" smtClean="0"/>
              <a:t>day and time of the                 practical </a:t>
            </a:r>
            <a:r>
              <a:rPr lang="en-GB" dirty="0"/>
              <a:t>exam</a:t>
            </a:r>
          </a:p>
          <a:p>
            <a:pPr lvl="1"/>
            <a:r>
              <a:rPr lang="en-GB" dirty="0"/>
              <a:t>You can submit your answers just </a:t>
            </a:r>
            <a:r>
              <a:rPr lang="en-GB" dirty="0" smtClean="0"/>
              <a:t>once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891" y="1196706"/>
            <a:ext cx="7567087" cy="5199712"/>
          </a:xfrm>
        </p:spPr>
        <p:txBody>
          <a:bodyPr/>
          <a:lstStyle/>
          <a:p>
            <a:r>
              <a:rPr lang="en-US" noProof="1" smtClean="0"/>
              <a:t>Java </a:t>
            </a:r>
            <a:r>
              <a:rPr lang="en-US" noProof="1"/>
              <a:t>Developer</a:t>
            </a:r>
            <a:r>
              <a:rPr lang="bg-BG" noProof="1"/>
              <a:t> </a:t>
            </a:r>
            <a:r>
              <a:rPr lang="en-US" noProof="1"/>
              <a:t>at </a:t>
            </a:r>
            <a:r>
              <a:rPr lang="en-US" dirty="0"/>
              <a:t>Virtual Racing </a:t>
            </a:r>
            <a:r>
              <a:rPr lang="en-US" dirty="0" smtClean="0"/>
              <a:t>School</a:t>
            </a:r>
            <a:endParaRPr lang="en-US" noProof="1"/>
          </a:p>
          <a:p>
            <a:r>
              <a:rPr lang="en-US" noProof="1"/>
              <a:t>Experience with Java, C++, C#</a:t>
            </a:r>
          </a:p>
          <a:p>
            <a:r>
              <a:rPr lang="en-US" noProof="1"/>
              <a:t>Technical Trainer @ </a:t>
            </a:r>
            <a:r>
              <a:rPr lang="en-US" noProof="1" smtClean="0"/>
              <a:t>SoftUni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 Paunov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94" y="1295400"/>
            <a:ext cx="4082034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04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386</Words>
  <Application>Microsoft Office PowerPoint</Application>
  <PresentationFormat>Custom</PresentationFormat>
  <Paragraphs>101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Algorithms Fundamentals (with Java)</vt:lpstr>
      <vt:lpstr>Table of Contents</vt:lpstr>
      <vt:lpstr>PowerPoint Presentation</vt:lpstr>
      <vt:lpstr>Course Objectives</vt:lpstr>
      <vt:lpstr>Practical Programming Exam</vt:lpstr>
      <vt:lpstr>Theoretical Exam</vt:lpstr>
      <vt:lpstr>PowerPoint Presentation</vt:lpstr>
      <vt:lpstr>Martin Paunov</vt:lpstr>
      <vt:lpstr>PowerPoint Presentation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2020-05-24T16:40:28Z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