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9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6" r:id="rId29"/>
    <p:sldId id="288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74C7864-C6B9-4525-B3DE-836CE95B7049}">
          <p14:sldIdLst>
            <p14:sldId id="256"/>
            <p14:sldId id="257"/>
            <p14:sldId id="258"/>
          </p14:sldIdLst>
        </p14:section>
        <p14:section name="Framework" id="{D6347735-C9CA-4189-A08C-6601323E8B33}">
          <p14:sldIdLst>
            <p14:sldId id="259"/>
            <p14:sldId id="260"/>
          </p14:sldIdLst>
        </p14:section>
        <p14:section name="Web Framework" id="{8B58E41A-9143-4E41-9D74-32E3DE72D17B}">
          <p14:sldIdLst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Spring Platform" id="{49CCE858-4B84-4C90-8576-AB94D774B181}">
          <p14:sldIdLst>
            <p14:sldId id="271"/>
            <p14:sldId id="272"/>
            <p14:sldId id="273"/>
            <p14:sldId id="289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Conclusion" id="{5883CDEE-EA7C-4742-B2A0-B985C0220A7E}">
          <p14:sldIdLst>
            <p14:sldId id="282"/>
            <p14:sldId id="286"/>
            <p14:sldId id="288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706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4769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Framework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026" y="1204156"/>
            <a:ext cx="6300000" cy="434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452" y="1494000"/>
            <a:ext cx="2393095" cy="2393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Framework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45106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Model–View–Controller (</a:t>
            </a:r>
            <a:r>
              <a:rPr lang="en-GB" b="1" dirty="0">
                <a:solidFill>
                  <a:schemeClr val="bg1"/>
                </a:solidFill>
              </a:rPr>
              <a:t>MVC</a:t>
            </a:r>
            <a:r>
              <a:rPr lang="en-GB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Divides</a:t>
            </a:r>
            <a:r>
              <a:rPr lang="en-GB" dirty="0"/>
              <a:t> an application into </a:t>
            </a:r>
            <a:r>
              <a:rPr lang="en-GB" b="1" dirty="0">
                <a:solidFill>
                  <a:schemeClr val="bg1"/>
                </a:solidFill>
              </a:rPr>
              <a:t>three major aspects</a:t>
            </a:r>
            <a:r>
              <a:rPr lang="en-GB" dirty="0"/>
              <a:t>: Model, View, and Controller</a:t>
            </a:r>
          </a:p>
          <a:p>
            <a:r>
              <a:rPr lang="en-GB" dirty="0"/>
              <a:t>Model-View-Presenter (</a:t>
            </a:r>
            <a:r>
              <a:rPr lang="en-GB" b="1" dirty="0">
                <a:solidFill>
                  <a:schemeClr val="bg1"/>
                </a:solidFill>
              </a:rPr>
              <a:t>MVP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It is </a:t>
            </a:r>
            <a:r>
              <a:rPr lang="en-GB" b="1" dirty="0">
                <a:solidFill>
                  <a:schemeClr val="bg1"/>
                </a:solidFill>
              </a:rPr>
              <a:t>derived from MVC pattern</a:t>
            </a:r>
            <a:r>
              <a:rPr lang="en-GB" dirty="0"/>
              <a:t>, wherein the controller is replaced by the presenter</a:t>
            </a:r>
          </a:p>
          <a:p>
            <a:r>
              <a:rPr lang="en-GB" dirty="0"/>
              <a:t>Model-View-</a:t>
            </a:r>
            <a:r>
              <a:rPr lang="en-GB" dirty="0" err="1"/>
              <a:t>ViewModel</a:t>
            </a:r>
            <a:r>
              <a:rPr lang="en-GB" dirty="0"/>
              <a:t> (</a:t>
            </a:r>
            <a:r>
              <a:rPr lang="en-GB" b="1" dirty="0">
                <a:solidFill>
                  <a:schemeClr val="bg1"/>
                </a:solidFill>
              </a:rPr>
              <a:t>MVVM</a:t>
            </a:r>
            <a:r>
              <a:rPr lang="en-GB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Two-way data binding </a:t>
            </a:r>
            <a:r>
              <a:rPr lang="en-GB" dirty="0"/>
              <a:t>between View and View-Model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Patterns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186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Pattern: MVC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4026000" y="2574000"/>
            <a:ext cx="2160000" cy="108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View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513797" y="3916649"/>
            <a:ext cx="2160000" cy="108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Controller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026000" y="5506798"/>
            <a:ext cx="2160000" cy="108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Model</a:t>
            </a:r>
            <a:endParaRPr lang="en-US" sz="2800" b="1" dirty="0">
              <a:solidFill>
                <a:srgbClr val="FFFFFF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208797" y="3796798"/>
            <a:ext cx="0" cy="15750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6333797" y="2940104"/>
            <a:ext cx="1080000" cy="8566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333797" y="5301285"/>
            <a:ext cx="1430298" cy="745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953797" y="2716798"/>
            <a:ext cx="4851" cy="10722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 bwMode="auto">
          <a:xfrm>
            <a:off x="7053797" y="1359420"/>
            <a:ext cx="1800000" cy="1123306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Users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004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Pattern: MVP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2883846" y="2026202"/>
            <a:ext cx="2160000" cy="108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5421000" y="3683404"/>
            <a:ext cx="2160000" cy="108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Presenter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883846" y="5340606"/>
            <a:ext cx="2160000" cy="108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151001" y="2140983"/>
            <a:ext cx="1844999" cy="2980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 bwMode="auto">
          <a:xfrm>
            <a:off x="7204239" y="1402519"/>
            <a:ext cx="1800000" cy="1123306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Users</a:t>
            </a:r>
            <a:endParaRPr lang="en-US" sz="2800" b="1" dirty="0">
              <a:solidFill>
                <a:srgbClr val="FFFFFF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151000" y="2731160"/>
            <a:ext cx="1215000" cy="801648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161630" y="4914000"/>
            <a:ext cx="1204370" cy="966608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736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Pattern: MVVM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2946000" y="2155364"/>
            <a:ext cx="2160000" cy="108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5511000" y="3813997"/>
            <a:ext cx="2160000" cy="108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 Model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947670" y="5382630"/>
            <a:ext cx="2160000" cy="108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277142" y="2155364"/>
            <a:ext cx="1755955" cy="3869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 bwMode="auto">
          <a:xfrm>
            <a:off x="7204239" y="1402519"/>
            <a:ext cx="1800000" cy="1123306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Users</a:t>
            </a:r>
            <a:endParaRPr lang="en-US" sz="2800" b="1" dirty="0">
              <a:solidFill>
                <a:srgbClr val="FFFFFF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392447" y="5006225"/>
            <a:ext cx="1204370" cy="966608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213402" y="2751397"/>
            <a:ext cx="1377598" cy="950372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695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837" y="2124000"/>
            <a:ext cx="3362325" cy="1092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Spring Platform</a:t>
            </a:r>
          </a:p>
        </p:txBody>
      </p:sp>
    </p:spTree>
    <p:extLst>
      <p:ext uri="{BB962C8B-B14F-4D97-AF65-F5344CB8AC3E}">
        <p14:creationId xmlns:p14="http://schemas.microsoft.com/office/powerpoint/2010/main" val="387634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GB" dirty="0"/>
              <a:t>Spring makes </a:t>
            </a:r>
            <a:r>
              <a:rPr lang="en-GB" b="1" dirty="0">
                <a:solidFill>
                  <a:schemeClr val="bg1"/>
                </a:solidFill>
              </a:rPr>
              <a:t>programming Java quicker, 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easier, and safer for everybody</a:t>
            </a:r>
          </a:p>
          <a:p>
            <a:r>
              <a:rPr lang="en-GB" dirty="0"/>
              <a:t>Spring's </a:t>
            </a:r>
            <a:r>
              <a:rPr lang="en-GB" b="1" dirty="0">
                <a:solidFill>
                  <a:schemeClr val="bg1"/>
                </a:solidFill>
              </a:rPr>
              <a:t>focus is on speed, simplicity, and productivity</a:t>
            </a:r>
            <a:r>
              <a:rPr lang="en-GB" dirty="0"/>
              <a:t> built by multiple Spring Projects</a:t>
            </a:r>
          </a:p>
          <a:p>
            <a:pPr lvl="1"/>
            <a:r>
              <a:rPr lang="en-GB" dirty="0"/>
              <a:t>Spring </a:t>
            </a:r>
            <a:r>
              <a:rPr lang="en-GB" b="1" dirty="0">
                <a:solidFill>
                  <a:schemeClr val="bg1"/>
                </a:solidFill>
              </a:rPr>
              <a:t>Boot</a:t>
            </a:r>
          </a:p>
          <a:p>
            <a:pPr lvl="1"/>
            <a:r>
              <a:rPr lang="en-GB" dirty="0"/>
              <a:t>Spring </a:t>
            </a:r>
            <a:r>
              <a:rPr lang="en-GB" b="1" dirty="0">
                <a:solidFill>
                  <a:schemeClr val="bg1"/>
                </a:solidFill>
              </a:rPr>
              <a:t>Framework</a:t>
            </a:r>
          </a:p>
          <a:p>
            <a:pPr lvl="1"/>
            <a:r>
              <a:rPr lang="en-GB" dirty="0"/>
              <a:t>Spring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Plaform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252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Spring </a:t>
            </a:r>
            <a:r>
              <a:rPr lang="en-GB" b="1" dirty="0">
                <a:solidFill>
                  <a:schemeClr val="bg1"/>
                </a:solidFill>
              </a:rPr>
              <a:t>Core Container</a:t>
            </a:r>
          </a:p>
          <a:p>
            <a:pPr lvl="1"/>
            <a:r>
              <a:rPr lang="en-GB" dirty="0"/>
              <a:t>The base module of Spring and provides Spring containers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Aspect-Oriented Programming</a:t>
            </a:r>
          </a:p>
          <a:p>
            <a:pPr lvl="1"/>
            <a:r>
              <a:rPr lang="en-GB" dirty="0"/>
              <a:t>Enables implementing cross-cutting concerns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Authentication and Authorization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Spring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04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6D788E73-F1FB-46C7-AB3B-E330DA48E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368BA300-5893-4428-A5C1-106D3343CF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Spring Core:</a:t>
            </a:r>
          </a:p>
          <a:p>
            <a:r>
              <a:rPr lang="en-US" dirty="0"/>
              <a:t> – Context – place where the Beans live</a:t>
            </a:r>
          </a:p>
          <a:p>
            <a:r>
              <a:rPr lang="en-US" dirty="0"/>
              <a:t>- Bean – component managed by Spring through the Context</a:t>
            </a:r>
          </a:p>
          <a:p>
            <a:r>
              <a:rPr lang="en-US" dirty="0"/>
              <a:t>- when we need a Bean we do not create it, but inject it with DI through the Bean Interface</a:t>
            </a:r>
          </a:p>
          <a:p>
            <a:r>
              <a:rPr lang="en-US" dirty="0"/>
              <a:t>- Bean is Configuration + POJO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0BACA9D2-382F-46D1-AA9D-E01CDF0F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Data Access</a:t>
            </a:r>
          </a:p>
          <a:p>
            <a:pPr lvl="1"/>
            <a:r>
              <a:rPr lang="en-GB" dirty="0"/>
              <a:t>Working with </a:t>
            </a:r>
            <a:r>
              <a:rPr lang="en-GB" b="1" dirty="0">
                <a:solidFill>
                  <a:schemeClr val="bg1"/>
                </a:solidFill>
              </a:rPr>
              <a:t>RDBMS using JDBC and ORM tools</a:t>
            </a:r>
          </a:p>
          <a:p>
            <a:pPr>
              <a:buClr>
                <a:schemeClr val="tx1"/>
              </a:buClr>
            </a:pPr>
            <a:r>
              <a:rPr lang="en-GB" b="1" dirty="0" err="1">
                <a:solidFill>
                  <a:schemeClr val="bg1"/>
                </a:solidFill>
              </a:rPr>
              <a:t>IoC</a:t>
            </a:r>
            <a:r>
              <a:rPr lang="en-GB" b="1" dirty="0">
                <a:solidFill>
                  <a:schemeClr val="bg1"/>
                </a:solidFill>
              </a:rPr>
              <a:t> Container</a:t>
            </a:r>
          </a:p>
          <a:p>
            <a:pPr lvl="1"/>
            <a:r>
              <a:rPr lang="en-GB" dirty="0"/>
              <a:t>Configuration of application </a:t>
            </a:r>
            <a:r>
              <a:rPr lang="en-GB" b="1" dirty="0">
                <a:solidFill>
                  <a:schemeClr val="bg1"/>
                </a:solidFill>
              </a:rPr>
              <a:t>components and lifecycle management of Java objects</a:t>
            </a:r>
            <a:r>
              <a:rPr lang="en-GB" dirty="0"/>
              <a:t>, done mainly via </a:t>
            </a:r>
            <a:r>
              <a:rPr lang="en-GB" b="1" dirty="0">
                <a:solidFill>
                  <a:schemeClr val="bg1"/>
                </a:solidFill>
              </a:rPr>
              <a:t>dependency injection 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Testing</a:t>
            </a:r>
          </a:p>
          <a:p>
            <a:pPr lvl="1"/>
            <a:r>
              <a:rPr lang="en-GB" dirty="0"/>
              <a:t>Support classes for writing </a:t>
            </a:r>
            <a:r>
              <a:rPr lang="en-GB" b="1" dirty="0">
                <a:solidFill>
                  <a:schemeClr val="bg1"/>
                </a:solidFill>
              </a:rPr>
              <a:t>unit tests and integration tests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Module (2)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472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Framework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Web Frameworks</a:t>
            </a:r>
          </a:p>
          <a:p>
            <a:pPr lvl="1"/>
            <a:r>
              <a:rPr lang="en-GB" dirty="0"/>
              <a:t>Design Patterns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Spring Platform</a:t>
            </a:r>
          </a:p>
          <a:p>
            <a:pPr lvl="1"/>
            <a:r>
              <a:rPr lang="en-GB" dirty="0"/>
              <a:t>Spring Data</a:t>
            </a:r>
          </a:p>
          <a:p>
            <a:pPr lvl="1"/>
            <a:r>
              <a:rPr lang="en-GB" dirty="0"/>
              <a:t>Spring Boot</a:t>
            </a:r>
          </a:p>
          <a:p>
            <a:pPr lvl="1"/>
            <a:r>
              <a:rPr lang="en-GB" dirty="0"/>
              <a:t>Spring Framework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3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912827" y="1596574"/>
            <a:ext cx="2347876" cy="2362038"/>
            <a:chOff x="3878107" y="914400"/>
            <a:chExt cx="4159406" cy="418449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Spring Projects</a:t>
            </a:r>
          </a:p>
        </p:txBody>
      </p:sp>
    </p:spTree>
    <p:extLst>
      <p:ext uri="{BB962C8B-B14F-4D97-AF65-F5344CB8AC3E}">
        <p14:creationId xmlns:p14="http://schemas.microsoft.com/office/powerpoint/2010/main" val="323610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Spring </a:t>
            </a:r>
            <a:r>
              <a:rPr lang="en-GB" b="1" dirty="0">
                <a:solidFill>
                  <a:schemeClr val="bg1"/>
                </a:solidFill>
              </a:rPr>
              <a:t>Boot</a:t>
            </a:r>
          </a:p>
          <a:p>
            <a:pPr lvl="1"/>
            <a:r>
              <a:rPr lang="en-GB" dirty="0"/>
              <a:t>Makes it easy to </a:t>
            </a:r>
            <a:r>
              <a:rPr lang="en-GB" b="1" dirty="0">
                <a:solidFill>
                  <a:schemeClr val="bg1"/>
                </a:solidFill>
              </a:rPr>
              <a:t>create stand-alone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production-grade Spring based Applications</a:t>
            </a:r>
            <a:endParaRPr lang="en-GB" dirty="0"/>
          </a:p>
          <a:p>
            <a:r>
              <a:rPr lang="en-US" dirty="0"/>
              <a:t>Spring 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</a:p>
          <a:p>
            <a:pPr lvl="1"/>
            <a:r>
              <a:rPr lang="en-GB" dirty="0"/>
              <a:t>Provides a </a:t>
            </a:r>
            <a:r>
              <a:rPr lang="en-GB" b="1" dirty="0">
                <a:solidFill>
                  <a:schemeClr val="bg1"/>
                </a:solidFill>
              </a:rPr>
              <a:t>comprehensive programming and configuration model </a:t>
            </a:r>
            <a:r>
              <a:rPr lang="en-GB" dirty="0"/>
              <a:t>for modern Java-based enterprise applications - on any kind of deployment platform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Projects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752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Spring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</a:p>
          <a:p>
            <a:pPr lvl="1"/>
            <a:r>
              <a:rPr lang="en-GB" dirty="0"/>
              <a:t>Spring Data's mission is to </a:t>
            </a:r>
            <a:r>
              <a:rPr lang="en-GB" b="1" dirty="0">
                <a:solidFill>
                  <a:schemeClr val="bg1"/>
                </a:solidFill>
              </a:rPr>
              <a:t>provide a familiar and consistent</a:t>
            </a:r>
            <a:r>
              <a:rPr lang="en-GB" dirty="0"/>
              <a:t>, Spring-based </a:t>
            </a:r>
            <a:r>
              <a:rPr lang="en-GB" b="1" dirty="0">
                <a:solidFill>
                  <a:schemeClr val="bg1"/>
                </a:solidFill>
              </a:rPr>
              <a:t>programming model for data access</a:t>
            </a:r>
            <a:r>
              <a:rPr lang="en-GB" dirty="0"/>
              <a:t> while still retaining the special traits of the underlying data store</a:t>
            </a:r>
          </a:p>
          <a:p>
            <a:r>
              <a:rPr lang="en-GB" dirty="0"/>
              <a:t>Spring </a:t>
            </a:r>
            <a:r>
              <a:rPr lang="en-GB" b="1" dirty="0">
                <a:solidFill>
                  <a:schemeClr val="bg1"/>
                </a:solidFill>
              </a:rPr>
              <a:t>Cloud</a:t>
            </a:r>
          </a:p>
          <a:p>
            <a:pPr lvl="1"/>
            <a:r>
              <a:rPr lang="en-GB" dirty="0"/>
              <a:t>Spring Cloud </a:t>
            </a:r>
            <a:r>
              <a:rPr lang="en-GB" b="1" dirty="0">
                <a:solidFill>
                  <a:schemeClr val="bg1"/>
                </a:solidFill>
              </a:rPr>
              <a:t>provides tools for developers to quickly build</a:t>
            </a:r>
            <a:r>
              <a:rPr lang="en-GB" dirty="0"/>
              <a:t> some of the </a:t>
            </a:r>
            <a:r>
              <a:rPr lang="en-GB" b="1" dirty="0">
                <a:solidFill>
                  <a:schemeClr val="bg1"/>
                </a:solidFill>
              </a:rPr>
              <a:t>common patterns in distributed systems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Projects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529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79" y="1269000"/>
            <a:ext cx="2612441" cy="26124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Spring Boot</a:t>
            </a:r>
          </a:p>
        </p:txBody>
      </p:sp>
    </p:spTree>
    <p:extLst>
      <p:ext uri="{BB962C8B-B14F-4D97-AF65-F5344CB8AC3E}">
        <p14:creationId xmlns:p14="http://schemas.microsoft.com/office/powerpoint/2010/main" val="22052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Opinionated view </a:t>
            </a:r>
            <a:r>
              <a:rPr lang="en-US" dirty="0"/>
              <a:t>of building production-ready Spring                applications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Boot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04" y="3505200"/>
            <a:ext cx="1363952" cy="13639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7960" y="4869152"/>
            <a:ext cx="1879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Spring Boot</a:t>
            </a:r>
            <a:endParaRPr lang="bg-BG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648" y="1905001"/>
            <a:ext cx="1719552" cy="11460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951" y="3509760"/>
            <a:ext cx="1133526" cy="11335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439" y="4713828"/>
            <a:ext cx="1511012" cy="15110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83535" y="3079828"/>
            <a:ext cx="1241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Tomcat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9628175" y="4643286"/>
            <a:ext cx="145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pom.xml</a:t>
            </a:r>
            <a:endParaRPr lang="bg-BG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223093" y="6068975"/>
            <a:ext cx="2909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Auto configuration</a:t>
            </a:r>
            <a:endParaRPr lang="bg-BG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926009" y="3051081"/>
            <a:ext cx="3654166" cy="762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51807" y="4150454"/>
            <a:ext cx="6371568" cy="2857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895601" y="4487826"/>
            <a:ext cx="3627179" cy="105515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03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837" y="2124000"/>
            <a:ext cx="3362325" cy="1092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Spring Framework</a:t>
            </a:r>
          </a:p>
        </p:txBody>
      </p:sp>
    </p:spTree>
    <p:extLst>
      <p:ext uri="{BB962C8B-B14F-4D97-AF65-F5344CB8AC3E}">
        <p14:creationId xmlns:p14="http://schemas.microsoft.com/office/powerpoint/2010/main" val="371577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Open Source Application framework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inversion of control container</a:t>
            </a:r>
            <a:r>
              <a:rPr lang="en-GB" dirty="0"/>
              <a:t> for the Java platform</a:t>
            </a:r>
          </a:p>
          <a:p>
            <a:r>
              <a:rPr lang="en-GB" dirty="0"/>
              <a:t>Core features can be used by any Java application </a:t>
            </a:r>
            <a:r>
              <a:rPr lang="en-GB" b="1" dirty="0">
                <a:solidFill>
                  <a:schemeClr val="bg1"/>
                </a:solidFill>
              </a:rPr>
              <a:t>extensions</a:t>
            </a:r>
            <a:r>
              <a:rPr lang="en-GB" dirty="0"/>
              <a:t> for building web applications </a:t>
            </a:r>
            <a:r>
              <a:rPr lang="en-GB" b="1" dirty="0">
                <a:solidFill>
                  <a:schemeClr val="bg1"/>
                </a:solidFill>
              </a:rPr>
              <a:t>on top of the Java EE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702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4" y="1723768"/>
            <a:ext cx="7614829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A framework is an </a:t>
            </a:r>
            <a:r>
              <a:rPr lang="en-GB" sz="3400" b="1" dirty="0">
                <a:solidFill>
                  <a:schemeClr val="accent1"/>
                </a:solidFill>
              </a:rPr>
              <a:t>abstraction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Software framework that is </a:t>
            </a:r>
            <a:br>
              <a:rPr lang="en-GB" sz="3400" dirty="0">
                <a:solidFill>
                  <a:schemeClr val="bg2"/>
                </a:solidFill>
              </a:rPr>
            </a:br>
            <a:r>
              <a:rPr lang="en-GB" sz="3400" b="1" dirty="0">
                <a:solidFill>
                  <a:schemeClr val="accent1"/>
                </a:solidFill>
              </a:rPr>
              <a:t>designed to support </a:t>
            </a:r>
            <a:br>
              <a:rPr lang="en-GB" sz="3400" b="1" dirty="0">
                <a:solidFill>
                  <a:schemeClr val="accent1"/>
                </a:solidFill>
              </a:rPr>
            </a:br>
            <a:r>
              <a:rPr lang="en-GB" sz="3400" b="1" dirty="0">
                <a:solidFill>
                  <a:schemeClr val="accent1"/>
                </a:solidFill>
              </a:rPr>
              <a:t>the development</a:t>
            </a:r>
            <a:r>
              <a:rPr lang="en-GB" sz="3400" dirty="0">
                <a:solidFill>
                  <a:schemeClr val="accent1"/>
                </a:solidFill>
              </a:rPr>
              <a:t> </a:t>
            </a:r>
            <a:r>
              <a:rPr lang="en-GB" sz="3400" dirty="0">
                <a:solidFill>
                  <a:schemeClr val="bg2"/>
                </a:solidFill>
              </a:rPr>
              <a:t>of web applications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b="1" dirty="0">
                <a:solidFill>
                  <a:schemeClr val="accent1"/>
                </a:solidFill>
              </a:rPr>
              <a:t>MVC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accent1"/>
                </a:solidFill>
              </a:rPr>
              <a:t>MVP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accent1"/>
                </a:solidFill>
              </a:rPr>
              <a:t>MVVM</a:t>
            </a:r>
            <a:endParaRPr lang="en-US" sz="3400" b="1" dirty="0">
              <a:solidFill>
                <a:schemeClr val="accent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101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#Java</a:t>
            </a:r>
            <a:r>
              <a:rPr lang="bg-BG" sz="11500" b="1" noProof="1"/>
              <a:t>-</a:t>
            </a:r>
            <a:r>
              <a:rPr lang="en-US" sz="11500" b="1" noProof="1"/>
              <a:t>DB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500" y="1134000"/>
            <a:ext cx="2925000" cy="292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4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Platform for </a:t>
            </a:r>
            <a:r>
              <a:rPr lang="en-GB" b="1" dirty="0">
                <a:solidFill>
                  <a:schemeClr val="bg1"/>
                </a:solidFill>
              </a:rPr>
              <a:t>developing software applications</a:t>
            </a:r>
          </a:p>
          <a:p>
            <a:r>
              <a:rPr lang="en-GB" dirty="0"/>
              <a:t>Provides a </a:t>
            </a:r>
            <a:r>
              <a:rPr lang="en-GB" b="1" dirty="0">
                <a:solidFill>
                  <a:schemeClr val="bg1"/>
                </a:solidFill>
              </a:rPr>
              <a:t>foundation</a:t>
            </a:r>
            <a:r>
              <a:rPr lang="en-GB" b="1" dirty="0"/>
              <a:t> </a:t>
            </a:r>
            <a:r>
              <a:rPr lang="en-GB" dirty="0"/>
              <a:t>on which </a:t>
            </a:r>
            <a:r>
              <a:rPr lang="en-GB" b="1" dirty="0">
                <a:solidFill>
                  <a:schemeClr val="bg1"/>
                </a:solidFill>
              </a:rPr>
              <a:t>software developers </a:t>
            </a:r>
            <a:r>
              <a:rPr lang="en-GB" dirty="0"/>
              <a:t>can </a:t>
            </a:r>
            <a:r>
              <a:rPr lang="en-GB" b="1" dirty="0">
                <a:solidFill>
                  <a:schemeClr val="bg1"/>
                </a:solidFill>
              </a:rPr>
              <a:t>build programs </a:t>
            </a:r>
            <a:r>
              <a:rPr lang="en-GB" dirty="0"/>
              <a:t>for a </a:t>
            </a:r>
            <a:r>
              <a:rPr lang="en-GB" b="1" dirty="0">
                <a:solidFill>
                  <a:schemeClr val="bg1"/>
                </a:solidFill>
              </a:rPr>
              <a:t>specific platform</a:t>
            </a:r>
          </a:p>
          <a:p>
            <a:r>
              <a:rPr lang="en-GB" dirty="0"/>
              <a:t>Similar </a:t>
            </a:r>
            <a:r>
              <a:rPr lang="en-GB" b="1" dirty="0">
                <a:solidFill>
                  <a:schemeClr val="bg1"/>
                </a:solidFill>
              </a:rPr>
              <a:t>to an API</a:t>
            </a:r>
          </a:p>
          <a:p>
            <a:pPr lvl="1"/>
            <a:r>
              <a:rPr lang="en-GB" dirty="0"/>
              <a:t>A Framework </a:t>
            </a:r>
            <a:r>
              <a:rPr lang="en-GB" b="1" dirty="0">
                <a:solidFill>
                  <a:schemeClr val="bg1"/>
                </a:solidFill>
              </a:rPr>
              <a:t>includes an API</a:t>
            </a:r>
          </a:p>
          <a:p>
            <a:r>
              <a:rPr lang="en-GB" dirty="0"/>
              <a:t>May include </a:t>
            </a:r>
            <a:r>
              <a:rPr lang="en-GB" b="1" dirty="0">
                <a:solidFill>
                  <a:schemeClr val="bg1"/>
                </a:solidFill>
              </a:rPr>
              <a:t>code libraries</a:t>
            </a:r>
            <a:r>
              <a:rPr lang="en-GB" dirty="0"/>
              <a:t>, a </a:t>
            </a:r>
            <a:r>
              <a:rPr lang="en-GB" b="1" dirty="0">
                <a:solidFill>
                  <a:schemeClr val="bg1"/>
                </a:solidFill>
              </a:rPr>
              <a:t>compiler</a:t>
            </a:r>
            <a:r>
              <a:rPr lang="en-GB" dirty="0"/>
              <a:t>, and other programs </a:t>
            </a:r>
            <a:r>
              <a:rPr lang="en-GB" b="1" dirty="0">
                <a:solidFill>
                  <a:schemeClr val="bg1"/>
                </a:solidFill>
              </a:rPr>
              <a:t>used in the software development process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14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49000"/>
            <a:ext cx="2438095" cy="243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Web Frameworks</a:t>
            </a:r>
          </a:p>
        </p:txBody>
      </p:sp>
    </p:spTree>
    <p:extLst>
      <p:ext uri="{BB962C8B-B14F-4D97-AF65-F5344CB8AC3E}">
        <p14:creationId xmlns:p14="http://schemas.microsoft.com/office/powerpoint/2010/main" val="101449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Software framework</a:t>
            </a:r>
          </a:p>
          <a:p>
            <a:r>
              <a:rPr lang="en-GB" dirty="0"/>
              <a:t>Designed to </a:t>
            </a:r>
            <a:r>
              <a:rPr lang="en-GB" b="1" dirty="0">
                <a:solidFill>
                  <a:schemeClr val="bg1"/>
                </a:solidFill>
              </a:rPr>
              <a:t>support the development of web applications</a:t>
            </a:r>
            <a:r>
              <a:rPr lang="en-GB" b="1" dirty="0"/>
              <a:t> </a:t>
            </a:r>
          </a:p>
          <a:p>
            <a:pPr lvl="1"/>
            <a:r>
              <a:rPr lang="en-GB" dirty="0"/>
              <a:t>Web Services</a:t>
            </a:r>
          </a:p>
          <a:p>
            <a:pPr lvl="1"/>
            <a:r>
              <a:rPr lang="en-GB" dirty="0"/>
              <a:t>Web Resources</a:t>
            </a:r>
          </a:p>
          <a:p>
            <a:pPr lvl="1"/>
            <a:r>
              <a:rPr lang="en-GB" dirty="0"/>
              <a:t>Web APIs</a:t>
            </a:r>
          </a:p>
          <a:p>
            <a:r>
              <a:rPr lang="en-GB" dirty="0"/>
              <a:t>Provide </a:t>
            </a:r>
            <a:r>
              <a:rPr lang="en-GB" b="1" dirty="0">
                <a:solidFill>
                  <a:schemeClr val="bg1"/>
                </a:solidFill>
              </a:rPr>
              <a:t>a standard way to build and deploy web applications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Frameworks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02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Software frameworks that make it </a:t>
            </a:r>
            <a:r>
              <a:rPr lang="en-GB" b="1" dirty="0">
                <a:solidFill>
                  <a:schemeClr val="bg1"/>
                </a:solidFill>
              </a:rPr>
              <a:t>easier to write, maintain and scale web applications</a:t>
            </a:r>
          </a:p>
          <a:p>
            <a:r>
              <a:rPr lang="en-GB" dirty="0"/>
              <a:t>Provides </a:t>
            </a:r>
            <a:r>
              <a:rPr lang="en-GB" b="1" dirty="0">
                <a:solidFill>
                  <a:schemeClr val="bg1"/>
                </a:solidFill>
              </a:rPr>
              <a:t>tools and libraries </a:t>
            </a:r>
            <a:r>
              <a:rPr lang="en-GB" dirty="0"/>
              <a:t>that simplify common web development tasks</a:t>
            </a:r>
          </a:p>
          <a:p>
            <a:r>
              <a:rPr lang="en-GB" dirty="0"/>
              <a:t>Example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Spring MVC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ASP.NET</a:t>
            </a:r>
          </a:p>
          <a:p>
            <a:pPr lvl="2">
              <a:buClr>
                <a:schemeClr val="tx1"/>
              </a:buClr>
            </a:pPr>
            <a:r>
              <a:rPr lang="en-GB" b="1" dirty="0" err="1">
                <a:solidFill>
                  <a:schemeClr val="bg1"/>
                </a:solidFill>
              </a:rPr>
              <a:t>Symfony</a:t>
            </a:r>
            <a:endParaRPr lang="en-GB" b="1" dirty="0">
              <a:solidFill>
                <a:schemeClr val="bg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Server-side Web Frameworks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5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6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JavaScript library </a:t>
            </a:r>
          </a:p>
          <a:p>
            <a:pPr>
              <a:buClr>
                <a:schemeClr val="tx1"/>
              </a:buClr>
            </a:pPr>
            <a:r>
              <a:rPr lang="en-GB" dirty="0"/>
              <a:t>Runs in a </a:t>
            </a:r>
            <a:r>
              <a:rPr lang="en-GB" b="1" dirty="0">
                <a:solidFill>
                  <a:schemeClr val="bg1"/>
                </a:solidFill>
              </a:rPr>
              <a:t>Web browser</a:t>
            </a:r>
          </a:p>
          <a:p>
            <a:pPr>
              <a:buClr>
                <a:schemeClr val="tx1"/>
              </a:buClr>
            </a:pPr>
            <a:r>
              <a:rPr lang="en-GB" dirty="0"/>
              <a:t>Provides developers with </a:t>
            </a:r>
            <a:r>
              <a:rPr lang="en-GB" b="1" dirty="0">
                <a:solidFill>
                  <a:schemeClr val="bg1"/>
                </a:solidFill>
              </a:rPr>
              <a:t>tried and tested tools </a:t>
            </a:r>
            <a:r>
              <a:rPr lang="en-GB" dirty="0"/>
              <a:t>for </a:t>
            </a:r>
            <a:r>
              <a:rPr lang="en-GB" b="1" dirty="0">
                <a:solidFill>
                  <a:schemeClr val="bg1"/>
                </a:solidFill>
              </a:rPr>
              <a:t>building</a:t>
            </a:r>
            <a:r>
              <a:rPr lang="en-GB" dirty="0"/>
              <a:t> scalable, interactive </a:t>
            </a:r>
            <a:r>
              <a:rPr lang="en-GB" b="1" dirty="0">
                <a:solidFill>
                  <a:schemeClr val="bg1"/>
                </a:solidFill>
              </a:rPr>
              <a:t>web applications</a:t>
            </a:r>
          </a:p>
          <a:p>
            <a:r>
              <a:rPr lang="en-GB" dirty="0"/>
              <a:t>Example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Angular</a:t>
            </a:r>
            <a:endParaRPr lang="en-US" b="1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en-GB" b="1" dirty="0" err="1">
                <a:solidFill>
                  <a:schemeClr val="bg1"/>
                </a:solidFill>
              </a:rPr>
              <a:t>ReactJS</a:t>
            </a:r>
            <a:endParaRPr lang="en-GB" b="1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en-GB" b="1" dirty="0" err="1">
                <a:solidFill>
                  <a:schemeClr val="bg1"/>
                </a:solidFill>
              </a:rPr>
              <a:t>VueJS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Client-side Web Frameworks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901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3909</TotalTime>
  <Words>776</Words>
  <Application>Microsoft Office PowerPoint</Application>
  <PresentationFormat>Широк екран</PresentationFormat>
  <Paragraphs>171</Paragraphs>
  <Slides>30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</vt:lpstr>
      <vt:lpstr>Spring Framework</vt:lpstr>
      <vt:lpstr>Table of Contents</vt:lpstr>
      <vt:lpstr>Have a Question?</vt:lpstr>
      <vt:lpstr>Framework</vt:lpstr>
      <vt:lpstr>Framework</vt:lpstr>
      <vt:lpstr>Web Frameworks</vt:lpstr>
      <vt:lpstr>Web Frameworks</vt:lpstr>
      <vt:lpstr>Server-side Web Frameworks</vt:lpstr>
      <vt:lpstr>Client-side Web Frameworks</vt:lpstr>
      <vt:lpstr>Framework Design Patterns</vt:lpstr>
      <vt:lpstr>Design Patterns</vt:lpstr>
      <vt:lpstr>Design Pattern: MVC</vt:lpstr>
      <vt:lpstr>Design Pattern: MVP</vt:lpstr>
      <vt:lpstr>Design Pattern: MVVM</vt:lpstr>
      <vt:lpstr>Spring Platform</vt:lpstr>
      <vt:lpstr>Spring Plaform</vt:lpstr>
      <vt:lpstr>Spring Module</vt:lpstr>
      <vt:lpstr>Презентация на PowerPoint</vt:lpstr>
      <vt:lpstr>Spring Module (2)</vt:lpstr>
      <vt:lpstr>Spring Projects</vt:lpstr>
      <vt:lpstr>Spring Projects</vt:lpstr>
      <vt:lpstr>Spring Projects (2)</vt:lpstr>
      <vt:lpstr>Spring Boot</vt:lpstr>
      <vt:lpstr>Spring Boot</vt:lpstr>
      <vt:lpstr>Spring Framework</vt:lpstr>
      <vt:lpstr>Spring Framework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Data - Spring Framework</dc:title>
  <dc:subject>Software Development Course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admin-pc</cp:lastModifiedBy>
  <cp:revision>58</cp:revision>
  <dcterms:created xsi:type="dcterms:W3CDTF">2018-05-23T13:08:44Z</dcterms:created>
  <dcterms:modified xsi:type="dcterms:W3CDTF">2020-11-05T12:09:51Z</dcterms:modified>
  <cp:category>programming;computer programming;software development;web development</cp:category>
</cp:coreProperties>
</file>